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30" r:id="rId5"/>
    <p:sldId id="273" r:id="rId6"/>
    <p:sldId id="331" r:id="rId7"/>
  </p:sldIdLst>
  <p:sldSz cx="12192000" cy="6858000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Maria Cristina Bello" initials="PMCB" lastIdx="1" clrIdx="0">
    <p:extLst>
      <p:ext uri="{19B8F6BF-5375-455C-9EA6-DF929625EA0E}">
        <p15:presenceInfo xmlns:p15="http://schemas.microsoft.com/office/powerpoint/2012/main" userId="S-1-5-21-311958635-1773037021-720635935-77665" providerId="AD"/>
      </p:ext>
    </p:extLst>
  </p:cmAuthor>
  <p:cmAuthor id="2" name="Giusi Caldieri" initials="GC" lastIdx="4" clrIdx="1">
    <p:extLst>
      <p:ext uri="{19B8F6BF-5375-455C-9EA6-DF929625EA0E}">
        <p15:presenceInfo xmlns:p15="http://schemas.microsoft.com/office/powerpoint/2012/main" userId="S::giusi.caldieri@frrb.it::633a459b-4039-4677-b226-d8e93057b5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085"/>
    <a:srgbClr val="A5A5A5"/>
    <a:srgbClr val="ED7D31"/>
    <a:srgbClr val="22487C"/>
    <a:srgbClr val="139CD7"/>
    <a:srgbClr val="F6C31A"/>
    <a:srgbClr val="CF2E4F"/>
    <a:srgbClr val="5DBFDD"/>
    <a:srgbClr val="42AC84"/>
    <a:srgbClr val="39A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A9F5A-0099-4815-BC8A-87D804F7A5A5}" type="datetimeFigureOut">
              <a:rPr lang="it-IT" smtClean="0">
                <a:latin typeface="Calibri Light" panose="020F0302020204030204" pitchFamily="34" charset="0"/>
              </a:rPr>
              <a:t>08/06/2021</a:t>
            </a:fld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B909C-80C9-4F58-92A6-EEC3F155F870}" type="slidenum">
              <a:rPr lang="it-IT" smtClean="0">
                <a:latin typeface="Calibri Light" panose="020F0302020204030204" pitchFamily="34" charset="0"/>
              </a:rPr>
              <a:t>‹#›</a:t>
            </a:fld>
            <a:endParaRPr lang="it-IT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2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1A53B597-B864-47FE-A55F-E1DAF22CBDDC}" type="datetimeFigureOut">
              <a:rPr lang="en-GB" smtClean="0"/>
              <a:pPr/>
              <a:t>08/06/2021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30321078-289C-4F51-B3D9-6A089E6095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21078-289C-4F51-B3D9-6A089E60959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</a:defRPr>
            </a:lvl1pPr>
          </a:lstStyle>
          <a:p>
            <a:fld id="{20AA1205-0254-464D-9386-9755AC035A16}" type="datetimeFigureOut">
              <a:rPr lang="en-GB" smtClean="0"/>
              <a:pPr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82782A9C-BA5B-4AA9-BB82-192C7B9349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5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9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7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Century Gothic" panose="020B0502020202020204" pitchFamily="34" charset="0"/>
              </a:defRPr>
            </a:lvl1pPr>
          </a:lstStyle>
          <a:p>
            <a:r>
              <a:rPr lang="en-GB" err="1">
                <a:latin typeface="Calibri Light" panose="020F0302020204030204" pitchFamily="34" charset="0"/>
              </a:rPr>
              <a:t>Presentazione</a:t>
            </a:r>
            <a:r>
              <a:rPr lang="en-GB">
                <a:latin typeface="Calibri Light" panose="020F0302020204030204" pitchFamily="34" charset="0"/>
              </a:rPr>
              <a:t> Call </a:t>
            </a:r>
            <a:r>
              <a:rPr lang="en-GB" err="1">
                <a:latin typeface="Calibri Light" panose="020F0302020204030204" pitchFamily="34" charset="0"/>
              </a:rPr>
              <a:t>Europee</a:t>
            </a:r>
            <a:r>
              <a:rPr lang="en-GB">
                <a:latin typeface="Calibri Light" panose="020F0302020204030204" pitchFamily="34" charset="0"/>
              </a:rPr>
              <a:t> 2019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33" y="6057130"/>
            <a:ext cx="1316567" cy="5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0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6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49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8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55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0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8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20AA1205-0254-464D-9386-9755AC035A16}" type="datetimeFigureOut">
              <a:rPr lang="en-GB" smtClean="0"/>
              <a:pPr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82782A9C-BA5B-4AA9-BB82-192C7B9349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64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9.png"/><Relationship Id="rId21" Type="http://schemas.openxmlformats.org/officeDocument/2006/relationships/image" Target="../media/image22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tif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microsoft.com/office/2007/relationships/hdphoto" Target="../media/hdphoto4.wdp"/><Relationship Id="rId19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microsoft.com/office/2007/relationships/hdphoto" Target="../media/hdphoto5.wdp"/><Relationship Id="rId22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Image result for regione lombardia">
            <a:extLst>
              <a:ext uri="{FF2B5EF4-FFF2-40B4-BE49-F238E27FC236}">
                <a16:creationId xmlns:a16="http://schemas.microsoft.com/office/drawing/2014/main" id="{B329DD8A-1EAC-48CF-AF42-106A3D95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496" y="517018"/>
            <a:ext cx="2532690" cy="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DEE14F4-CC7C-4579-B9C6-41AF6199B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4284849"/>
            <a:ext cx="3759105" cy="185135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F30413-5D17-4017-BB35-35AFAB2EF2DB}"/>
              </a:ext>
            </a:extLst>
          </p:cNvPr>
          <p:cNvSpPr txBox="1"/>
          <p:nvPr/>
        </p:nvSpPr>
        <p:spPr>
          <a:xfrm>
            <a:off x="5247794" y="2278332"/>
            <a:ext cx="6819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PI: </a:t>
            </a:r>
            <a:r>
              <a:rPr lang="it-IT" sz="2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SIMONE BIDO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52D45BC-4D4B-4EDF-A5FF-95E5F60BB499}"/>
              </a:ext>
            </a:extLst>
          </p:cNvPr>
          <p:cNvSpPr txBox="1"/>
          <p:nvPr/>
        </p:nvSpPr>
        <p:spPr>
          <a:xfrm>
            <a:off x="5455004" y="4118395"/>
            <a:ext cx="6068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Progetto: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InflammaPark</a:t>
            </a:r>
            <a:endParaRPr lang="it-IT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Decoding the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molecular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basis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interplay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neuroinflammation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neurodegeneration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Parkinson’s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6ACEC57-8858-412F-9EB0-95A20694C80E}"/>
              </a:ext>
            </a:extLst>
          </p:cNvPr>
          <p:cNvSpPr txBox="1"/>
          <p:nvPr/>
        </p:nvSpPr>
        <p:spPr>
          <a:xfrm>
            <a:off x="4804938" y="3198364"/>
            <a:ext cx="7093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Host Institution:</a:t>
            </a:r>
            <a:endParaRPr lang="it-IT" sz="2200" b="1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5BFB3A-59AC-45ED-B211-F94AB8405DAC}"/>
              </a:ext>
            </a:extLst>
          </p:cNvPr>
          <p:cNvSpPr txBox="1"/>
          <p:nvPr/>
        </p:nvSpPr>
        <p:spPr>
          <a:xfrm>
            <a:off x="9562714" y="6292619"/>
            <a:ext cx="262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18 giugno 2021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2BD982-40F4-4065-886E-92F0CFA80646}"/>
              </a:ext>
            </a:extLst>
          </p:cNvPr>
          <p:cNvSpPr txBox="1"/>
          <p:nvPr/>
        </p:nvSpPr>
        <p:spPr>
          <a:xfrm>
            <a:off x="6207162" y="722185"/>
            <a:ext cx="5622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Bando Giovani</a:t>
            </a:r>
          </a:p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CAREER AWARD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518C9CD-749D-40A7-B803-62221A612A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1" r="21100"/>
          <a:stretch/>
        </p:blipFill>
        <p:spPr>
          <a:xfrm>
            <a:off x="9318710" y="2667653"/>
            <a:ext cx="2086332" cy="14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3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magine 8">
            <a:extLst>
              <a:ext uri="{FF2B5EF4-FFF2-40B4-BE49-F238E27FC236}">
                <a16:creationId xmlns:a16="http://schemas.microsoft.com/office/drawing/2014/main" id="{6A61D976-4FA5-42BF-988F-266A1554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300" y="3579518"/>
            <a:ext cx="3553314" cy="2781767"/>
          </a:xfrm>
          <a:prstGeom prst="rect">
            <a:avLst/>
          </a:prstGeom>
        </p:spPr>
      </p:pic>
      <p:pic>
        <p:nvPicPr>
          <p:cNvPr id="45" name="Picture 44" descr="A picture containing circle&#10;&#10;Description automatically generated">
            <a:extLst>
              <a:ext uri="{FF2B5EF4-FFF2-40B4-BE49-F238E27FC236}">
                <a16:creationId xmlns:a16="http://schemas.microsoft.com/office/drawing/2014/main" id="{E0DF995F-8D0B-473B-BCDE-6D1E214A8B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t="7107" r="65650" b="50000"/>
          <a:stretch/>
        </p:blipFill>
        <p:spPr>
          <a:xfrm>
            <a:off x="4804310" y="3560288"/>
            <a:ext cx="1728086" cy="18026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BC9428-DCFB-4D72-8049-8EC38D78134A}"/>
              </a:ext>
            </a:extLst>
          </p:cNvPr>
          <p:cNvSpPr txBox="1"/>
          <p:nvPr/>
        </p:nvSpPr>
        <p:spPr>
          <a:xfrm>
            <a:off x="457200" y="415636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OBIETTIVI DEL PROGETTO E IMPATTO ATTESO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0CE6CED-4C84-4800-82BD-E458B1069F1D}"/>
              </a:ext>
            </a:extLst>
          </p:cNvPr>
          <p:cNvCxnSpPr/>
          <p:nvPr/>
        </p:nvCxnSpPr>
        <p:spPr>
          <a:xfrm>
            <a:off x="457200" y="1007221"/>
            <a:ext cx="1116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BF64B81-8F1C-4EB3-9C2E-151D5FAAF823}"/>
              </a:ext>
            </a:extLst>
          </p:cNvPr>
          <p:cNvGrpSpPr/>
          <p:nvPr/>
        </p:nvGrpSpPr>
        <p:grpSpPr>
          <a:xfrm>
            <a:off x="457200" y="1348203"/>
            <a:ext cx="233149" cy="208850"/>
            <a:chOff x="375777" y="1200720"/>
            <a:chExt cx="233149" cy="2088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DC3DD01-2ABB-432F-9380-45C87C42E33A}"/>
                </a:ext>
              </a:extLst>
            </p:cNvPr>
            <p:cNvSpPr/>
            <p:nvPr/>
          </p:nvSpPr>
          <p:spPr>
            <a:xfrm>
              <a:off x="459636" y="1200720"/>
              <a:ext cx="149290" cy="158621"/>
            </a:xfrm>
            <a:prstGeom prst="rect">
              <a:avLst/>
            </a:prstGeom>
            <a:solidFill>
              <a:srgbClr val="A2D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B7616DD-39F7-4176-9924-006BAB1AFEF7}"/>
                </a:ext>
              </a:extLst>
            </p:cNvPr>
            <p:cNvCxnSpPr>
              <a:cxnSpLocks/>
            </p:cNvCxnSpPr>
            <p:nvPr/>
          </p:nvCxnSpPr>
          <p:spPr>
            <a:xfrm>
              <a:off x="375777" y="1359341"/>
              <a:ext cx="23314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9CD670B-6EE2-4D0F-BEF2-1D7CB807B6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636" y="1200720"/>
              <a:ext cx="0" cy="2088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CasellaDiTesto 16">
            <a:extLst>
              <a:ext uri="{FF2B5EF4-FFF2-40B4-BE49-F238E27FC236}">
                <a16:creationId xmlns:a16="http://schemas.microsoft.com/office/drawing/2014/main" id="{04A54425-105A-4E84-9C8F-7BA0426B931D}"/>
              </a:ext>
            </a:extLst>
          </p:cNvPr>
          <p:cNvSpPr txBox="1"/>
          <p:nvPr/>
        </p:nvSpPr>
        <p:spPr>
          <a:xfrm>
            <a:off x="774208" y="1212069"/>
            <a:ext cx="6311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Studio del ruolo dell’infiammazione nell’eziopatogenesi della malattia di Parkinson.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F5C1F9-CF2A-4EF1-A9BF-AC3D4A463643}"/>
              </a:ext>
            </a:extLst>
          </p:cNvPr>
          <p:cNvGrpSpPr/>
          <p:nvPr/>
        </p:nvGrpSpPr>
        <p:grpSpPr>
          <a:xfrm>
            <a:off x="457200" y="2689718"/>
            <a:ext cx="233149" cy="208850"/>
            <a:chOff x="375777" y="1200720"/>
            <a:chExt cx="233149" cy="2088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7D97C1-6FAF-4DB0-ABFC-15E60851D258}"/>
                </a:ext>
              </a:extLst>
            </p:cNvPr>
            <p:cNvSpPr/>
            <p:nvPr/>
          </p:nvSpPr>
          <p:spPr>
            <a:xfrm>
              <a:off x="459636" y="1200720"/>
              <a:ext cx="149290" cy="158621"/>
            </a:xfrm>
            <a:prstGeom prst="rect">
              <a:avLst/>
            </a:prstGeom>
            <a:solidFill>
              <a:srgbClr val="A2D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23A7DC-9494-4FAF-8D8E-F94761276050}"/>
                </a:ext>
              </a:extLst>
            </p:cNvPr>
            <p:cNvCxnSpPr>
              <a:cxnSpLocks/>
            </p:cNvCxnSpPr>
            <p:nvPr/>
          </p:nvCxnSpPr>
          <p:spPr>
            <a:xfrm>
              <a:off x="375777" y="1359341"/>
              <a:ext cx="23314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FABD7E8-9CFA-49C3-B4F7-48741C9BEC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636" y="1200720"/>
              <a:ext cx="0" cy="2088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CasellaDiTesto 16">
            <a:extLst>
              <a:ext uri="{FF2B5EF4-FFF2-40B4-BE49-F238E27FC236}">
                <a16:creationId xmlns:a16="http://schemas.microsoft.com/office/drawing/2014/main" id="{16B8F45A-80B1-4270-85CF-C726C11D5035}"/>
              </a:ext>
            </a:extLst>
          </p:cNvPr>
          <p:cNvSpPr txBox="1"/>
          <p:nvPr/>
        </p:nvSpPr>
        <p:spPr>
          <a:xfrm>
            <a:off x="806924" y="2544625"/>
            <a:ext cx="6129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Descrizione della composizione immunitaria nei pazienti affetti da malattia di Parkinson attraverso l’analisi a singola cellula di campioni umani.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DD9BE8-F223-41DC-8B0B-AD3B06D4E1AE}"/>
              </a:ext>
            </a:extLst>
          </p:cNvPr>
          <p:cNvGrpSpPr/>
          <p:nvPr/>
        </p:nvGrpSpPr>
        <p:grpSpPr>
          <a:xfrm>
            <a:off x="424484" y="5593077"/>
            <a:ext cx="233149" cy="208850"/>
            <a:chOff x="375777" y="1200720"/>
            <a:chExt cx="233149" cy="2088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FBF2B9-D1B2-48FC-A4B2-9075298F1AC9}"/>
                </a:ext>
              </a:extLst>
            </p:cNvPr>
            <p:cNvSpPr/>
            <p:nvPr/>
          </p:nvSpPr>
          <p:spPr>
            <a:xfrm>
              <a:off x="459636" y="1200720"/>
              <a:ext cx="149290" cy="15862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2EA40E1-A018-4938-8CCE-31E98B36FAA6}"/>
                </a:ext>
              </a:extLst>
            </p:cNvPr>
            <p:cNvCxnSpPr>
              <a:cxnSpLocks/>
            </p:cNvCxnSpPr>
            <p:nvPr/>
          </p:nvCxnSpPr>
          <p:spPr>
            <a:xfrm>
              <a:off x="375777" y="1359341"/>
              <a:ext cx="23314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689F75-187D-4BBA-88B4-290D495A8A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636" y="1200720"/>
              <a:ext cx="0" cy="2088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CasellaDiTesto 16">
            <a:extLst>
              <a:ext uri="{FF2B5EF4-FFF2-40B4-BE49-F238E27FC236}">
                <a16:creationId xmlns:a16="http://schemas.microsoft.com/office/drawing/2014/main" id="{838D3316-7DF7-4953-92E1-68347E10FA72}"/>
              </a:ext>
            </a:extLst>
          </p:cNvPr>
          <p:cNvSpPr txBox="1"/>
          <p:nvPr/>
        </p:nvSpPr>
        <p:spPr>
          <a:xfrm>
            <a:off x="748962" y="5480244"/>
            <a:ext cx="6123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Realizzazione di un approccio terapeutico in grado di rallentare il processo neurodegenerativo attraverso la modulazione del sistema immunitario residente del sistema nervoso centrale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EB18B6D9-CC52-4035-8951-F42B518A80D9}"/>
              </a:ext>
            </a:extLst>
          </p:cNvPr>
          <p:cNvSpPr/>
          <p:nvPr/>
        </p:nvSpPr>
        <p:spPr>
          <a:xfrm rot="5400000">
            <a:off x="2998523" y="4531850"/>
            <a:ext cx="1221126" cy="1678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8E0613A-FEB3-4A3B-BB37-5F88FEDDE4AD}"/>
              </a:ext>
            </a:extLst>
          </p:cNvPr>
          <p:cNvGrpSpPr>
            <a:grpSpLocks noChangeAspect="1"/>
          </p:cNvGrpSpPr>
          <p:nvPr/>
        </p:nvGrpSpPr>
        <p:grpSpPr>
          <a:xfrm>
            <a:off x="7764228" y="1260739"/>
            <a:ext cx="2219221" cy="2057742"/>
            <a:chOff x="155613" y="1151552"/>
            <a:chExt cx="4609618" cy="4274204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2A07A6D-9D51-422C-A3C7-E313DED0EF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613" y="1151553"/>
              <a:ext cx="3141307" cy="3141307"/>
            </a:xfrm>
            <a:prstGeom prst="ellipse">
              <a:avLst/>
            </a:prstGeom>
            <a:solidFill>
              <a:schemeClr val="accent6">
                <a:alpha val="42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="1" dirty="0">
                <a:latin typeface="Actor" panose="020B060402020202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3DE0055-69B9-420B-9811-A6950FEDDC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9768" y="2284449"/>
              <a:ext cx="3141307" cy="3141307"/>
            </a:xfrm>
            <a:prstGeom prst="ellipse">
              <a:avLst/>
            </a:prstGeom>
            <a:solidFill>
              <a:srgbClr val="A2D5EA">
                <a:alpha val="32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tor" panose="020B060402020202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E2DA8C8-9372-481C-8F3A-F33ACCF020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3924" y="1151552"/>
              <a:ext cx="3141307" cy="3141307"/>
            </a:xfrm>
            <a:prstGeom prst="ellipse">
              <a:avLst/>
            </a:prstGeom>
            <a:solidFill>
              <a:srgbClr val="FF66FF">
                <a:alpha val="42000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tor" panose="020B0604020202020204" pitchFamily="34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1E8D5EA-1FE4-479B-9E00-CEDCADD14C51}"/>
                </a:ext>
              </a:extLst>
            </p:cNvPr>
            <p:cNvSpPr/>
            <p:nvPr/>
          </p:nvSpPr>
          <p:spPr>
            <a:xfrm>
              <a:off x="1635760" y="2286000"/>
              <a:ext cx="1666240" cy="1828800"/>
            </a:xfrm>
            <a:custGeom>
              <a:avLst/>
              <a:gdLst>
                <a:gd name="connsiteX0" fmla="*/ 10160 w 1666240"/>
                <a:gd name="connsiteY0" fmla="*/ 223520 h 1828800"/>
                <a:gd name="connsiteX1" fmla="*/ 111760 w 1666240"/>
                <a:gd name="connsiteY1" fmla="*/ 172720 h 1828800"/>
                <a:gd name="connsiteX2" fmla="*/ 254000 w 1666240"/>
                <a:gd name="connsiteY2" fmla="*/ 111760 h 1828800"/>
                <a:gd name="connsiteX3" fmla="*/ 386080 w 1666240"/>
                <a:gd name="connsiteY3" fmla="*/ 71120 h 1828800"/>
                <a:gd name="connsiteX4" fmla="*/ 640080 w 1666240"/>
                <a:gd name="connsiteY4" fmla="*/ 20320 h 1828800"/>
                <a:gd name="connsiteX5" fmla="*/ 772160 w 1666240"/>
                <a:gd name="connsiteY5" fmla="*/ 0 h 1828800"/>
                <a:gd name="connsiteX6" fmla="*/ 894080 w 1666240"/>
                <a:gd name="connsiteY6" fmla="*/ 0 h 1828800"/>
                <a:gd name="connsiteX7" fmla="*/ 1127760 w 1666240"/>
                <a:gd name="connsiteY7" fmla="*/ 20320 h 1828800"/>
                <a:gd name="connsiteX8" fmla="*/ 1300480 w 1666240"/>
                <a:gd name="connsiteY8" fmla="*/ 81280 h 1828800"/>
                <a:gd name="connsiteX9" fmla="*/ 1513840 w 1666240"/>
                <a:gd name="connsiteY9" fmla="*/ 152400 h 1828800"/>
                <a:gd name="connsiteX10" fmla="*/ 1625600 w 1666240"/>
                <a:gd name="connsiteY10" fmla="*/ 223520 h 1828800"/>
                <a:gd name="connsiteX11" fmla="*/ 1645920 w 1666240"/>
                <a:gd name="connsiteY11" fmla="*/ 223520 h 1828800"/>
                <a:gd name="connsiteX12" fmla="*/ 1666240 w 1666240"/>
                <a:gd name="connsiteY12" fmla="*/ 386080 h 1828800"/>
                <a:gd name="connsiteX13" fmla="*/ 1656080 w 1666240"/>
                <a:gd name="connsiteY13" fmla="*/ 538480 h 1828800"/>
                <a:gd name="connsiteX14" fmla="*/ 1625600 w 1666240"/>
                <a:gd name="connsiteY14" fmla="*/ 721360 h 1828800"/>
                <a:gd name="connsiteX15" fmla="*/ 1574800 w 1666240"/>
                <a:gd name="connsiteY15" fmla="*/ 944880 h 1828800"/>
                <a:gd name="connsiteX16" fmla="*/ 1452880 w 1666240"/>
                <a:gd name="connsiteY16" fmla="*/ 1219200 h 1828800"/>
                <a:gd name="connsiteX17" fmla="*/ 1310640 w 1666240"/>
                <a:gd name="connsiteY17" fmla="*/ 1432560 h 1828800"/>
                <a:gd name="connsiteX18" fmla="*/ 1219200 w 1666240"/>
                <a:gd name="connsiteY18" fmla="*/ 1534160 h 1828800"/>
                <a:gd name="connsiteX19" fmla="*/ 1107440 w 1666240"/>
                <a:gd name="connsiteY19" fmla="*/ 1645920 h 1828800"/>
                <a:gd name="connsiteX20" fmla="*/ 995680 w 1666240"/>
                <a:gd name="connsiteY20" fmla="*/ 1727200 h 1828800"/>
                <a:gd name="connsiteX21" fmla="*/ 873760 w 1666240"/>
                <a:gd name="connsiteY21" fmla="*/ 1818640 h 1828800"/>
                <a:gd name="connsiteX22" fmla="*/ 833120 w 1666240"/>
                <a:gd name="connsiteY22" fmla="*/ 1828800 h 1828800"/>
                <a:gd name="connsiteX23" fmla="*/ 568960 w 1666240"/>
                <a:gd name="connsiteY23" fmla="*/ 1645920 h 1828800"/>
                <a:gd name="connsiteX24" fmla="*/ 375920 w 1666240"/>
                <a:gd name="connsiteY24" fmla="*/ 1452880 h 1828800"/>
                <a:gd name="connsiteX25" fmla="*/ 233680 w 1666240"/>
                <a:gd name="connsiteY25" fmla="*/ 1280160 h 1828800"/>
                <a:gd name="connsiteX26" fmla="*/ 91440 w 1666240"/>
                <a:gd name="connsiteY26" fmla="*/ 1005840 h 1828800"/>
                <a:gd name="connsiteX27" fmla="*/ 30480 w 1666240"/>
                <a:gd name="connsiteY27" fmla="*/ 782320 h 1828800"/>
                <a:gd name="connsiteX28" fmla="*/ 0 w 1666240"/>
                <a:gd name="connsiteY28" fmla="*/ 518160 h 1828800"/>
                <a:gd name="connsiteX29" fmla="*/ 0 w 1666240"/>
                <a:gd name="connsiteY29" fmla="*/ 406400 h 1828800"/>
                <a:gd name="connsiteX30" fmla="*/ 10160 w 1666240"/>
                <a:gd name="connsiteY30" fmla="*/ 22352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66240" h="1828800">
                  <a:moveTo>
                    <a:pt x="10160" y="223520"/>
                  </a:moveTo>
                  <a:lnTo>
                    <a:pt x="111760" y="172720"/>
                  </a:lnTo>
                  <a:lnTo>
                    <a:pt x="254000" y="111760"/>
                  </a:lnTo>
                  <a:lnTo>
                    <a:pt x="386080" y="71120"/>
                  </a:lnTo>
                  <a:lnTo>
                    <a:pt x="640080" y="20320"/>
                  </a:lnTo>
                  <a:lnTo>
                    <a:pt x="772160" y="0"/>
                  </a:lnTo>
                  <a:lnTo>
                    <a:pt x="894080" y="0"/>
                  </a:lnTo>
                  <a:lnTo>
                    <a:pt x="1127760" y="20320"/>
                  </a:lnTo>
                  <a:lnTo>
                    <a:pt x="1300480" y="81280"/>
                  </a:lnTo>
                  <a:lnTo>
                    <a:pt x="1513840" y="152400"/>
                  </a:lnTo>
                  <a:lnTo>
                    <a:pt x="1625600" y="223520"/>
                  </a:lnTo>
                  <a:lnTo>
                    <a:pt x="1645920" y="223520"/>
                  </a:lnTo>
                  <a:lnTo>
                    <a:pt x="1666240" y="386080"/>
                  </a:lnTo>
                  <a:lnTo>
                    <a:pt x="1656080" y="538480"/>
                  </a:lnTo>
                  <a:lnTo>
                    <a:pt x="1625600" y="721360"/>
                  </a:lnTo>
                  <a:lnTo>
                    <a:pt x="1574800" y="944880"/>
                  </a:lnTo>
                  <a:lnTo>
                    <a:pt x="1452880" y="1219200"/>
                  </a:lnTo>
                  <a:lnTo>
                    <a:pt x="1310640" y="1432560"/>
                  </a:lnTo>
                  <a:lnTo>
                    <a:pt x="1219200" y="1534160"/>
                  </a:lnTo>
                  <a:lnTo>
                    <a:pt x="1107440" y="1645920"/>
                  </a:lnTo>
                  <a:lnTo>
                    <a:pt x="995680" y="1727200"/>
                  </a:lnTo>
                  <a:lnTo>
                    <a:pt x="873760" y="1818640"/>
                  </a:lnTo>
                  <a:lnTo>
                    <a:pt x="833120" y="1828800"/>
                  </a:lnTo>
                  <a:lnTo>
                    <a:pt x="568960" y="1645920"/>
                  </a:lnTo>
                  <a:lnTo>
                    <a:pt x="375920" y="1452880"/>
                  </a:lnTo>
                  <a:lnTo>
                    <a:pt x="233680" y="1280160"/>
                  </a:lnTo>
                  <a:lnTo>
                    <a:pt x="91440" y="1005840"/>
                  </a:lnTo>
                  <a:lnTo>
                    <a:pt x="30480" y="782320"/>
                  </a:lnTo>
                  <a:lnTo>
                    <a:pt x="0" y="518160"/>
                  </a:lnTo>
                  <a:lnTo>
                    <a:pt x="0" y="406400"/>
                  </a:lnTo>
                  <a:lnTo>
                    <a:pt x="10160" y="223520"/>
                  </a:lnTo>
                  <a:close/>
                </a:path>
              </a:pathLst>
            </a:custGeom>
            <a:solidFill>
              <a:schemeClr val="tx1">
                <a:alpha val="36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53" name="Immagine 24">
              <a:extLst>
                <a:ext uri="{FF2B5EF4-FFF2-40B4-BE49-F238E27FC236}">
                  <a16:creationId xmlns:a16="http://schemas.microsoft.com/office/drawing/2014/main" id="{F3490CD7-E54C-487E-95A6-81D4F57C1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746" b="42711" l="59695" r="9449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-1353" r="1154" b="52543"/>
            <a:stretch/>
          </p:blipFill>
          <p:spPr>
            <a:xfrm>
              <a:off x="2026461" y="3181311"/>
              <a:ext cx="867919" cy="681679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2B8257A-4680-4B38-846E-6F658E875902}"/>
                </a:ext>
              </a:extLst>
            </p:cNvPr>
            <p:cNvSpPr txBox="1"/>
            <p:nvPr/>
          </p:nvSpPr>
          <p:spPr>
            <a:xfrm rot="18940171">
              <a:off x="511564" y="1699953"/>
              <a:ext cx="780079" cy="36933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>
                  <a:gd name="adj" fmla="val 11526252"/>
                </a:avLst>
              </a:prstTxWarp>
              <a:spAutoFit/>
            </a:bodyPr>
            <a:lstStyle/>
            <a:p>
              <a:r>
                <a:rPr lang="en-GB" b="1" dirty="0">
                  <a:latin typeface="Actor" panose="020B0604020202020204" pitchFamily="34" charset="0"/>
                </a:rPr>
                <a:t>AGING</a:t>
              </a:r>
              <a:endParaRPr lang="en-GB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A155962-307D-44C8-948F-77B5AB1733CD}"/>
                </a:ext>
              </a:extLst>
            </p:cNvPr>
            <p:cNvSpPr txBox="1"/>
            <p:nvPr/>
          </p:nvSpPr>
          <p:spPr>
            <a:xfrm rot="3750676">
              <a:off x="2800333" y="1786737"/>
              <a:ext cx="2030506" cy="1240711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>
                  <a:gd name="adj" fmla="val 11343642"/>
                </a:avLst>
              </a:prstTxWarp>
              <a:spAutoFit/>
            </a:bodyPr>
            <a:lstStyle/>
            <a:p>
              <a:r>
                <a:rPr lang="en-GB" b="1" dirty="0">
                  <a:latin typeface="Actor" panose="020B0604020202020204" pitchFamily="34" charset="0"/>
                </a:rPr>
                <a:t>GENE MUTATIONS</a:t>
              </a:r>
              <a:endParaRPr lang="en-GB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B961312-1A2E-46D2-A17D-A4DC2D708F05}"/>
                </a:ext>
              </a:extLst>
            </p:cNvPr>
            <p:cNvSpPr txBox="1"/>
            <p:nvPr/>
          </p:nvSpPr>
          <p:spPr>
            <a:xfrm rot="11088144">
              <a:off x="1081231" y="2905929"/>
              <a:ext cx="2719004" cy="2212784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>
                  <a:gd name="adj" fmla="val 11425754"/>
                </a:avLst>
              </a:prstTxWarp>
              <a:spAutoFit/>
            </a:bodyPr>
            <a:lstStyle/>
            <a:p>
              <a:r>
                <a:rPr lang="en-GB" b="1" dirty="0">
                  <a:latin typeface="Actor" panose="020B0604020202020204" pitchFamily="34" charset="0"/>
                </a:rPr>
                <a:t>ENVIRONMENT &amp; LIFE STYLE</a:t>
              </a:r>
              <a:endParaRPr lang="en-GB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BE1A7EB-E9BE-411D-B2D7-0721C03450F9}"/>
                </a:ext>
              </a:extLst>
            </p:cNvPr>
            <p:cNvSpPr txBox="1"/>
            <p:nvPr/>
          </p:nvSpPr>
          <p:spPr>
            <a:xfrm rot="2523032">
              <a:off x="1213208" y="2430607"/>
              <a:ext cx="2549220" cy="2586714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>
                  <a:gd name="adj" fmla="val 11526252"/>
                </a:avLst>
              </a:prstTxWarp>
              <a:spAutoFit/>
            </a:bodyPr>
            <a:lstStyle/>
            <a:p>
              <a:r>
                <a:rPr lang="en-GB" sz="700" b="1" dirty="0">
                  <a:solidFill>
                    <a:schemeClr val="bg1"/>
                  </a:solidFill>
                  <a:latin typeface="Actor" panose="020B0604020202020204" pitchFamily="34" charset="0"/>
                </a:rPr>
                <a:t>NEUROINFLAMMATION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9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5" grpId="0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BC9428-DCFB-4D72-8049-8EC38D78134A}"/>
              </a:ext>
            </a:extLst>
          </p:cNvPr>
          <p:cNvSpPr txBox="1"/>
          <p:nvPr/>
        </p:nvSpPr>
        <p:spPr>
          <a:xfrm>
            <a:off x="457200" y="415636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APPROCCIO METODOLOGICO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0CE6CED-4C84-4800-82BD-E458B1069F1D}"/>
              </a:ext>
            </a:extLst>
          </p:cNvPr>
          <p:cNvCxnSpPr/>
          <p:nvPr/>
        </p:nvCxnSpPr>
        <p:spPr>
          <a:xfrm>
            <a:off x="457200" y="1007221"/>
            <a:ext cx="1116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265F84F-C463-439D-9FDC-5D988F0FED52}"/>
              </a:ext>
            </a:extLst>
          </p:cNvPr>
          <p:cNvGrpSpPr/>
          <p:nvPr/>
        </p:nvGrpSpPr>
        <p:grpSpPr>
          <a:xfrm>
            <a:off x="201560" y="1122067"/>
            <a:ext cx="406142" cy="208850"/>
            <a:chOff x="375777" y="1200720"/>
            <a:chExt cx="233149" cy="2088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C1FD7C-6284-4AE2-BB80-6FA0DC68BA97}"/>
                </a:ext>
              </a:extLst>
            </p:cNvPr>
            <p:cNvSpPr/>
            <p:nvPr/>
          </p:nvSpPr>
          <p:spPr>
            <a:xfrm>
              <a:off x="459636" y="1200720"/>
              <a:ext cx="149290" cy="158621"/>
            </a:xfrm>
            <a:prstGeom prst="rect">
              <a:avLst/>
            </a:prstGeom>
            <a:solidFill>
              <a:srgbClr val="A2D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58577F4-B259-4690-B6C1-A91CF577590A}"/>
                </a:ext>
              </a:extLst>
            </p:cNvPr>
            <p:cNvCxnSpPr>
              <a:cxnSpLocks/>
            </p:cNvCxnSpPr>
            <p:nvPr/>
          </p:nvCxnSpPr>
          <p:spPr>
            <a:xfrm>
              <a:off x="375777" y="1359341"/>
              <a:ext cx="23314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6F5306D-1383-4B86-A1BA-238F38FC7F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636" y="1200720"/>
              <a:ext cx="0" cy="2088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CasellaDiTesto 16">
            <a:extLst>
              <a:ext uri="{FF2B5EF4-FFF2-40B4-BE49-F238E27FC236}">
                <a16:creationId xmlns:a16="http://schemas.microsoft.com/office/drawing/2014/main" id="{137C7949-E5B7-493D-B200-0667001E63D7}"/>
              </a:ext>
            </a:extLst>
          </p:cNvPr>
          <p:cNvSpPr txBox="1"/>
          <p:nvPr/>
        </p:nvSpPr>
        <p:spPr>
          <a:xfrm>
            <a:off x="774207" y="1015429"/>
            <a:ext cx="10995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Generazione di modelli murini in grado di evidenziare il contributo neuroinfiammatorio nello sviluppo della malattia di Parkinson </a:t>
            </a:r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B98228BE-3FEB-4EFE-8617-549F217F80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" t="33165" r="74318" b="29758"/>
          <a:stretch/>
        </p:blipFill>
        <p:spPr>
          <a:xfrm>
            <a:off x="4697901" y="1475381"/>
            <a:ext cx="1360695" cy="130808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C5EF4E-06C2-4D9C-932F-B57BC4A091AC}"/>
              </a:ext>
            </a:extLst>
          </p:cNvPr>
          <p:cNvCxnSpPr>
            <a:cxnSpLocks/>
          </p:cNvCxnSpPr>
          <p:nvPr/>
        </p:nvCxnSpPr>
        <p:spPr>
          <a:xfrm>
            <a:off x="3399649" y="2330817"/>
            <a:ext cx="4239453" cy="0"/>
          </a:xfrm>
          <a:prstGeom prst="straightConnector1">
            <a:avLst/>
          </a:prstGeom>
          <a:ln w="38100">
            <a:solidFill>
              <a:srgbClr val="FED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8">
            <a:extLst>
              <a:ext uri="{FF2B5EF4-FFF2-40B4-BE49-F238E27FC236}">
                <a16:creationId xmlns:a16="http://schemas.microsoft.com/office/drawing/2014/main" id="{5C780797-5729-4AB4-A55B-088EC0C30C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516" t="48117" r="11086" b="36007"/>
          <a:stretch/>
        </p:blipFill>
        <p:spPr>
          <a:xfrm>
            <a:off x="2501866" y="2003578"/>
            <a:ext cx="793727" cy="6227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29A2852-896C-4D1B-955E-E3028E6DE861}"/>
              </a:ext>
            </a:extLst>
          </p:cNvPr>
          <p:cNvGrpSpPr/>
          <p:nvPr/>
        </p:nvGrpSpPr>
        <p:grpSpPr>
          <a:xfrm>
            <a:off x="8525918" y="1779331"/>
            <a:ext cx="1302183" cy="1022758"/>
            <a:chOff x="5459085" y="3440892"/>
            <a:chExt cx="1302183" cy="1022758"/>
          </a:xfrm>
        </p:grpSpPr>
        <p:pic>
          <p:nvPicPr>
            <p:cNvPr id="19" name="Immagine 3">
              <a:extLst>
                <a:ext uri="{FF2B5EF4-FFF2-40B4-BE49-F238E27FC236}">
                  <a16:creationId xmlns:a16="http://schemas.microsoft.com/office/drawing/2014/main" id="{B608F4DD-7C6A-40C9-8C0C-0ED36A1FB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99" b="51190"/>
            <a:stretch/>
          </p:blipFill>
          <p:spPr>
            <a:xfrm>
              <a:off x="5459085" y="3440892"/>
              <a:ext cx="1302183" cy="1022758"/>
            </a:xfrm>
            <a:prstGeom prst="rect">
              <a:avLst/>
            </a:prstGeom>
          </p:spPr>
        </p:pic>
        <p:pic>
          <p:nvPicPr>
            <p:cNvPr id="20" name="Immagine 21">
              <a:extLst>
                <a:ext uri="{FF2B5EF4-FFF2-40B4-BE49-F238E27FC236}">
                  <a16:creationId xmlns:a16="http://schemas.microsoft.com/office/drawing/2014/main" id="{D762C4D0-5AE2-4135-BBD2-4DAD31E54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062" b="77042" l="2230" r="20064">
                          <a14:foregroundMark x1="9861" y1="76984" x2="9861" y2="769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51190" r="77707" b="20086"/>
            <a:stretch/>
          </p:blipFill>
          <p:spPr>
            <a:xfrm>
              <a:off x="6000685" y="3642587"/>
              <a:ext cx="231412" cy="208280"/>
            </a:xfrm>
            <a:prstGeom prst="rect">
              <a:avLst/>
            </a:prstGeom>
          </p:spPr>
        </p:pic>
        <p:pic>
          <p:nvPicPr>
            <p:cNvPr id="21" name="Immagine 21">
              <a:extLst>
                <a:ext uri="{FF2B5EF4-FFF2-40B4-BE49-F238E27FC236}">
                  <a16:creationId xmlns:a16="http://schemas.microsoft.com/office/drawing/2014/main" id="{1C603718-4CB5-4FF9-973A-2EFE51E92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062" b="77042" l="2230" r="20064">
                          <a14:foregroundMark x1="9861" y1="76984" x2="9861" y2="769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51190" r="77707" b="20086"/>
            <a:stretch/>
          </p:blipFill>
          <p:spPr>
            <a:xfrm>
              <a:off x="5822744" y="3739522"/>
              <a:ext cx="231412" cy="208280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84F7C514-89F8-4621-B109-57450C20C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062" b="77042" l="2230" r="20064">
                          <a14:foregroundMark x1="9861" y1="76984" x2="9861" y2="769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51190" r="77707" b="20086"/>
            <a:stretch/>
          </p:blipFill>
          <p:spPr>
            <a:xfrm>
              <a:off x="5947214" y="3843662"/>
              <a:ext cx="231412" cy="208280"/>
            </a:xfrm>
            <a:prstGeom prst="rect">
              <a:avLst/>
            </a:prstGeom>
          </p:spPr>
        </p:pic>
        <p:pic>
          <p:nvPicPr>
            <p:cNvPr id="23" name="Immagine 21">
              <a:extLst>
                <a:ext uri="{FF2B5EF4-FFF2-40B4-BE49-F238E27FC236}">
                  <a16:creationId xmlns:a16="http://schemas.microsoft.com/office/drawing/2014/main" id="{6EDCB235-178A-48E4-9BE0-1214A86864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062" b="77042" l="2230" r="20064">
                          <a14:foregroundMark x1="9861" y1="76984" x2="9861" y2="769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51190" r="77707" b="20086"/>
            <a:stretch/>
          </p:blipFill>
          <p:spPr>
            <a:xfrm>
              <a:off x="6091466" y="3808143"/>
              <a:ext cx="231412" cy="20828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C5E9205-8665-47B3-97EC-8A3AEB6139E3}"/>
              </a:ext>
            </a:extLst>
          </p:cNvPr>
          <p:cNvGrpSpPr/>
          <p:nvPr/>
        </p:nvGrpSpPr>
        <p:grpSpPr>
          <a:xfrm>
            <a:off x="7873963" y="1667168"/>
            <a:ext cx="391383" cy="1022758"/>
            <a:chOff x="6547414" y="1409216"/>
            <a:chExt cx="911712" cy="1937501"/>
          </a:xfrm>
        </p:grpSpPr>
        <p:pic>
          <p:nvPicPr>
            <p:cNvPr id="26" name="Immagine 14">
              <a:extLst>
                <a:ext uri="{FF2B5EF4-FFF2-40B4-BE49-F238E27FC236}">
                  <a16:creationId xmlns:a16="http://schemas.microsoft.com/office/drawing/2014/main" id="{56889AA8-0AFB-41BE-BDAF-F040887C71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901" b="68160" l="969" r="19068">
                          <a14:foregroundMark x1="969" y1="64044" x2="3329" y2="62228"/>
                          <a14:foregroundMark x1="4419" y1="63680" x2="5024" y2="67554"/>
                          <a14:foregroundMark x1="6719" y1="68160" x2="6659" y2="68160"/>
                          <a14:foregroundMark x1="16828" y1="16102" x2="17191" y2="12470"/>
                          <a14:foregroundMark x1="17373" y1="17070" x2="19068" y2="17554"/>
                          <a14:backgroundMark x1="16162" y1="38015" x2="16162" y2="38015"/>
                          <a14:backgroundMark x1="16162" y1="38015" x2="16162" y2="38015"/>
                        </a14:backgroundRemoval>
                      </a14:imgEffect>
                    </a14:imgLayer>
                  </a14:imgProps>
                </a:ext>
              </a:extLst>
            </a:blip>
            <a:srcRect l="-1" r="80531" b="30279"/>
            <a:stretch/>
          </p:blipFill>
          <p:spPr>
            <a:xfrm>
              <a:off x="6547414" y="1409216"/>
              <a:ext cx="911712" cy="1937501"/>
            </a:xfrm>
            <a:prstGeom prst="rect">
              <a:avLst/>
            </a:prstGeom>
          </p:spPr>
        </p:pic>
        <p:pic>
          <p:nvPicPr>
            <p:cNvPr id="27" name="Immagine 21">
              <a:extLst>
                <a:ext uri="{FF2B5EF4-FFF2-40B4-BE49-F238E27FC236}">
                  <a16:creationId xmlns:a16="http://schemas.microsoft.com/office/drawing/2014/main" id="{67EF075C-8102-40DF-95F1-8B7CABFEB4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062" b="77042" l="2230" r="20064">
                          <a14:foregroundMark x1="9861" y1="76984" x2="9861" y2="769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51190" r="77707" b="20086"/>
            <a:stretch/>
          </p:blipFill>
          <p:spPr>
            <a:xfrm>
              <a:off x="7049397" y="1621697"/>
              <a:ext cx="231412" cy="208280"/>
            </a:xfrm>
            <a:prstGeom prst="rect">
              <a:avLst/>
            </a:prstGeom>
          </p:spPr>
        </p:pic>
        <p:pic>
          <p:nvPicPr>
            <p:cNvPr id="28" name="Immagine 21">
              <a:extLst>
                <a:ext uri="{FF2B5EF4-FFF2-40B4-BE49-F238E27FC236}">
                  <a16:creationId xmlns:a16="http://schemas.microsoft.com/office/drawing/2014/main" id="{0BC77AD3-ED22-40E6-9BBB-017791A446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062" b="77042" l="2230" r="20064">
                          <a14:foregroundMark x1="9861" y1="76984" x2="9861" y2="769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51190" r="77707" b="20086"/>
            <a:stretch/>
          </p:blipFill>
          <p:spPr>
            <a:xfrm>
              <a:off x="6871456" y="1718632"/>
              <a:ext cx="231412" cy="208280"/>
            </a:xfrm>
            <a:prstGeom prst="rect">
              <a:avLst/>
            </a:prstGeom>
          </p:spPr>
        </p:pic>
        <p:pic>
          <p:nvPicPr>
            <p:cNvPr id="29" name="Immagine 21">
              <a:extLst>
                <a:ext uri="{FF2B5EF4-FFF2-40B4-BE49-F238E27FC236}">
                  <a16:creationId xmlns:a16="http://schemas.microsoft.com/office/drawing/2014/main" id="{4644CAA5-C160-401B-8ABA-853B170BF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062" b="77042" l="2230" r="20064">
                          <a14:foregroundMark x1="9861" y1="76984" x2="9861" y2="769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51190" r="77707" b="20086"/>
            <a:stretch/>
          </p:blipFill>
          <p:spPr>
            <a:xfrm>
              <a:off x="6995926" y="1822772"/>
              <a:ext cx="231412" cy="208280"/>
            </a:xfrm>
            <a:prstGeom prst="rect">
              <a:avLst/>
            </a:prstGeom>
          </p:spPr>
        </p:pic>
        <p:pic>
          <p:nvPicPr>
            <p:cNvPr id="30" name="Immagine 21">
              <a:extLst>
                <a:ext uri="{FF2B5EF4-FFF2-40B4-BE49-F238E27FC236}">
                  <a16:creationId xmlns:a16="http://schemas.microsoft.com/office/drawing/2014/main" id="{38EDB7A1-DDBD-4041-A084-E6023FC8C8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062" b="77042" l="2230" r="20064">
                          <a14:foregroundMark x1="9861" y1="76984" x2="9861" y2="769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51190" r="77707" b="20086"/>
            <a:stretch/>
          </p:blipFill>
          <p:spPr>
            <a:xfrm>
              <a:off x="7140178" y="1787253"/>
              <a:ext cx="231412" cy="20828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3039ABC-6032-4A1F-B865-8E6346A99A1F}"/>
              </a:ext>
            </a:extLst>
          </p:cNvPr>
          <p:cNvGrpSpPr/>
          <p:nvPr/>
        </p:nvGrpSpPr>
        <p:grpSpPr>
          <a:xfrm>
            <a:off x="6058596" y="1541756"/>
            <a:ext cx="689907" cy="620248"/>
            <a:chOff x="1574770" y="2325749"/>
            <a:chExt cx="1128248" cy="936839"/>
          </a:xfrm>
        </p:grpSpPr>
        <p:pic>
          <p:nvPicPr>
            <p:cNvPr id="13" name="Senza titolo-1.tif" descr="Senza titolo-1.tif">
              <a:extLst>
                <a:ext uri="{FF2B5EF4-FFF2-40B4-BE49-F238E27FC236}">
                  <a16:creationId xmlns:a16="http://schemas.microsoft.com/office/drawing/2014/main" id="{78FF110E-FB8A-4B7A-B393-E7ADCDAC3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1246" t="1996" r="1907" b="3052"/>
            <a:stretch>
              <a:fillRect/>
            </a:stretch>
          </p:blipFill>
          <p:spPr>
            <a:xfrm>
              <a:off x="1574770" y="2563635"/>
              <a:ext cx="1128248" cy="698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467" extrusionOk="0">
                  <a:moveTo>
                    <a:pt x="9179" y="4"/>
                  </a:moveTo>
                  <a:cubicBezTo>
                    <a:pt x="8359" y="-25"/>
                    <a:pt x="8004" y="86"/>
                    <a:pt x="7792" y="452"/>
                  </a:cubicBezTo>
                  <a:cubicBezTo>
                    <a:pt x="7510" y="939"/>
                    <a:pt x="7380" y="1021"/>
                    <a:pt x="7246" y="782"/>
                  </a:cubicBezTo>
                  <a:cubicBezTo>
                    <a:pt x="7146" y="603"/>
                    <a:pt x="7092" y="586"/>
                    <a:pt x="6714" y="641"/>
                  </a:cubicBezTo>
                  <a:cubicBezTo>
                    <a:pt x="6472" y="676"/>
                    <a:pt x="6041" y="847"/>
                    <a:pt x="5702" y="1042"/>
                  </a:cubicBezTo>
                  <a:cubicBezTo>
                    <a:pt x="5377" y="1227"/>
                    <a:pt x="4948" y="1465"/>
                    <a:pt x="4752" y="1572"/>
                  </a:cubicBezTo>
                  <a:cubicBezTo>
                    <a:pt x="4555" y="1680"/>
                    <a:pt x="4370" y="1802"/>
                    <a:pt x="4337" y="1843"/>
                  </a:cubicBezTo>
                  <a:cubicBezTo>
                    <a:pt x="4304" y="1884"/>
                    <a:pt x="4171" y="1972"/>
                    <a:pt x="4040" y="2038"/>
                  </a:cubicBezTo>
                  <a:cubicBezTo>
                    <a:pt x="3738" y="2189"/>
                    <a:pt x="2773" y="3010"/>
                    <a:pt x="2334" y="3488"/>
                  </a:cubicBezTo>
                  <a:cubicBezTo>
                    <a:pt x="1994" y="3859"/>
                    <a:pt x="1259" y="5083"/>
                    <a:pt x="834" y="5994"/>
                  </a:cubicBezTo>
                  <a:cubicBezTo>
                    <a:pt x="537" y="6630"/>
                    <a:pt x="358" y="7205"/>
                    <a:pt x="163" y="8139"/>
                  </a:cubicBezTo>
                  <a:cubicBezTo>
                    <a:pt x="25" y="8797"/>
                    <a:pt x="6" y="9044"/>
                    <a:pt x="1" y="10250"/>
                  </a:cubicBezTo>
                  <a:cubicBezTo>
                    <a:pt x="-4" y="11592"/>
                    <a:pt x="1" y="11624"/>
                    <a:pt x="152" y="11883"/>
                  </a:cubicBezTo>
                  <a:cubicBezTo>
                    <a:pt x="368" y="12254"/>
                    <a:pt x="410" y="12548"/>
                    <a:pt x="284" y="12773"/>
                  </a:cubicBezTo>
                  <a:cubicBezTo>
                    <a:pt x="142" y="13025"/>
                    <a:pt x="188" y="13552"/>
                    <a:pt x="493" y="15160"/>
                  </a:cubicBezTo>
                  <a:cubicBezTo>
                    <a:pt x="628" y="15872"/>
                    <a:pt x="756" y="16661"/>
                    <a:pt x="775" y="16911"/>
                  </a:cubicBezTo>
                  <a:cubicBezTo>
                    <a:pt x="795" y="17161"/>
                    <a:pt x="848" y="17412"/>
                    <a:pt x="893" y="17471"/>
                  </a:cubicBezTo>
                  <a:cubicBezTo>
                    <a:pt x="937" y="17531"/>
                    <a:pt x="973" y="17629"/>
                    <a:pt x="973" y="17689"/>
                  </a:cubicBezTo>
                  <a:cubicBezTo>
                    <a:pt x="973" y="17750"/>
                    <a:pt x="1068" y="18034"/>
                    <a:pt x="1182" y="18314"/>
                  </a:cubicBezTo>
                  <a:cubicBezTo>
                    <a:pt x="1297" y="18595"/>
                    <a:pt x="1375" y="18860"/>
                    <a:pt x="1358" y="18904"/>
                  </a:cubicBezTo>
                  <a:cubicBezTo>
                    <a:pt x="1342" y="18948"/>
                    <a:pt x="1481" y="19038"/>
                    <a:pt x="1667" y="19104"/>
                  </a:cubicBezTo>
                  <a:cubicBezTo>
                    <a:pt x="1866" y="19176"/>
                    <a:pt x="2160" y="19392"/>
                    <a:pt x="2389" y="19635"/>
                  </a:cubicBezTo>
                  <a:cubicBezTo>
                    <a:pt x="2671" y="19933"/>
                    <a:pt x="2900" y="20083"/>
                    <a:pt x="3229" y="20195"/>
                  </a:cubicBezTo>
                  <a:cubicBezTo>
                    <a:pt x="3478" y="20280"/>
                    <a:pt x="3870" y="20436"/>
                    <a:pt x="4102" y="20543"/>
                  </a:cubicBezTo>
                  <a:cubicBezTo>
                    <a:pt x="4660" y="20798"/>
                    <a:pt x="4959" y="20702"/>
                    <a:pt x="5859" y="19965"/>
                  </a:cubicBezTo>
                  <a:cubicBezTo>
                    <a:pt x="6232" y="19660"/>
                    <a:pt x="6727" y="19337"/>
                    <a:pt x="6956" y="19246"/>
                  </a:cubicBezTo>
                  <a:cubicBezTo>
                    <a:pt x="7185" y="19155"/>
                    <a:pt x="7459" y="19039"/>
                    <a:pt x="7565" y="18986"/>
                  </a:cubicBezTo>
                  <a:cubicBezTo>
                    <a:pt x="8032" y="18754"/>
                    <a:pt x="8530" y="18880"/>
                    <a:pt x="8919" y="19334"/>
                  </a:cubicBezTo>
                  <a:cubicBezTo>
                    <a:pt x="9200" y="19664"/>
                    <a:pt x="10057" y="20149"/>
                    <a:pt x="10459" y="20207"/>
                  </a:cubicBezTo>
                  <a:cubicBezTo>
                    <a:pt x="10661" y="20235"/>
                    <a:pt x="11130" y="20212"/>
                    <a:pt x="11501" y="20159"/>
                  </a:cubicBezTo>
                  <a:cubicBezTo>
                    <a:pt x="12107" y="20073"/>
                    <a:pt x="12226" y="20024"/>
                    <a:pt x="12690" y="19664"/>
                  </a:cubicBezTo>
                  <a:cubicBezTo>
                    <a:pt x="13281" y="19205"/>
                    <a:pt x="13770" y="18947"/>
                    <a:pt x="14274" y="18821"/>
                  </a:cubicBezTo>
                  <a:cubicBezTo>
                    <a:pt x="14574" y="18746"/>
                    <a:pt x="14683" y="18766"/>
                    <a:pt x="15022" y="18945"/>
                  </a:cubicBezTo>
                  <a:cubicBezTo>
                    <a:pt x="15478" y="19185"/>
                    <a:pt x="15809" y="19541"/>
                    <a:pt x="16112" y="20124"/>
                  </a:cubicBezTo>
                  <a:cubicBezTo>
                    <a:pt x="16419" y="20716"/>
                    <a:pt x="16652" y="21004"/>
                    <a:pt x="17033" y="21262"/>
                  </a:cubicBezTo>
                  <a:cubicBezTo>
                    <a:pt x="17495" y="21575"/>
                    <a:pt x="17870" y="21531"/>
                    <a:pt x="18291" y="21114"/>
                  </a:cubicBezTo>
                  <a:cubicBezTo>
                    <a:pt x="18463" y="20944"/>
                    <a:pt x="18755" y="20762"/>
                    <a:pt x="18940" y="20708"/>
                  </a:cubicBezTo>
                  <a:cubicBezTo>
                    <a:pt x="19484" y="20549"/>
                    <a:pt x="19749" y="20240"/>
                    <a:pt x="20121" y="19322"/>
                  </a:cubicBezTo>
                  <a:cubicBezTo>
                    <a:pt x="20562" y="18235"/>
                    <a:pt x="20799" y="17363"/>
                    <a:pt x="21064" y="15880"/>
                  </a:cubicBezTo>
                  <a:cubicBezTo>
                    <a:pt x="21418" y="13900"/>
                    <a:pt x="21422" y="13872"/>
                    <a:pt x="21332" y="13433"/>
                  </a:cubicBezTo>
                  <a:cubicBezTo>
                    <a:pt x="21258" y="13075"/>
                    <a:pt x="21264" y="13010"/>
                    <a:pt x="21390" y="12596"/>
                  </a:cubicBezTo>
                  <a:cubicBezTo>
                    <a:pt x="21504" y="12225"/>
                    <a:pt x="21532" y="11944"/>
                    <a:pt x="21556" y="10993"/>
                  </a:cubicBezTo>
                  <a:cubicBezTo>
                    <a:pt x="21596" y="9386"/>
                    <a:pt x="21447" y="8616"/>
                    <a:pt x="20826" y="7184"/>
                  </a:cubicBezTo>
                  <a:cubicBezTo>
                    <a:pt x="20677" y="6843"/>
                    <a:pt x="20558" y="6535"/>
                    <a:pt x="20558" y="6501"/>
                  </a:cubicBezTo>
                  <a:cubicBezTo>
                    <a:pt x="20558" y="6326"/>
                    <a:pt x="19996" y="5238"/>
                    <a:pt x="19490" y="4431"/>
                  </a:cubicBezTo>
                  <a:cubicBezTo>
                    <a:pt x="19000" y="3649"/>
                    <a:pt x="18813" y="3426"/>
                    <a:pt x="18148" y="2840"/>
                  </a:cubicBezTo>
                  <a:cubicBezTo>
                    <a:pt x="17327" y="2116"/>
                    <a:pt x="16587" y="1617"/>
                    <a:pt x="15855" y="1289"/>
                  </a:cubicBezTo>
                  <a:cubicBezTo>
                    <a:pt x="15610" y="1179"/>
                    <a:pt x="15154" y="975"/>
                    <a:pt x="14843" y="835"/>
                  </a:cubicBezTo>
                  <a:cubicBezTo>
                    <a:pt x="13370" y="174"/>
                    <a:pt x="12918" y="27"/>
                    <a:pt x="12341" y="34"/>
                  </a:cubicBezTo>
                  <a:cubicBezTo>
                    <a:pt x="11711" y="41"/>
                    <a:pt x="11362" y="192"/>
                    <a:pt x="11362" y="452"/>
                  </a:cubicBezTo>
                  <a:cubicBezTo>
                    <a:pt x="11361" y="640"/>
                    <a:pt x="11122" y="983"/>
                    <a:pt x="10995" y="983"/>
                  </a:cubicBezTo>
                  <a:cubicBezTo>
                    <a:pt x="10947" y="983"/>
                    <a:pt x="10914" y="1083"/>
                    <a:pt x="10914" y="1218"/>
                  </a:cubicBezTo>
                  <a:cubicBezTo>
                    <a:pt x="10914" y="1615"/>
                    <a:pt x="10830" y="1567"/>
                    <a:pt x="10566" y="1018"/>
                  </a:cubicBezTo>
                  <a:cubicBezTo>
                    <a:pt x="10218" y="295"/>
                    <a:pt x="9852" y="28"/>
                    <a:pt x="9179" y="4"/>
                  </a:cubicBezTo>
                  <a:close/>
                </a:path>
              </a:pathLst>
            </a:custGeom>
            <a:ln w="12700">
              <a:miter lim="400000"/>
            </a:ln>
            <a:effectLst>
              <a:outerShdw blurRad="76200" dist="101600" dir="2700000" rotWithShape="0">
                <a:srgbClr val="5E5E5E">
                  <a:alpha val="58062"/>
                </a:srgbClr>
              </a:outerShdw>
            </a:effectLst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4013F2A-CB43-4156-B488-0CE0787929B8}"/>
                </a:ext>
              </a:extLst>
            </p:cNvPr>
            <p:cNvCxnSpPr>
              <a:cxnSpLocks/>
            </p:cNvCxnSpPr>
            <p:nvPr/>
          </p:nvCxnSpPr>
          <p:spPr>
            <a:xfrm>
              <a:off x="2008577" y="2325749"/>
              <a:ext cx="0" cy="7188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0F28846-2ED9-4901-9C9E-F323B533FE77}"/>
                </a:ext>
              </a:extLst>
            </p:cNvPr>
            <p:cNvCxnSpPr>
              <a:cxnSpLocks/>
            </p:cNvCxnSpPr>
            <p:nvPr/>
          </p:nvCxnSpPr>
          <p:spPr>
            <a:xfrm>
              <a:off x="2282897" y="2325749"/>
              <a:ext cx="0" cy="7188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38998F4-2817-4111-95C7-5BC22A721413}"/>
              </a:ext>
            </a:extLst>
          </p:cNvPr>
          <p:cNvGrpSpPr/>
          <p:nvPr/>
        </p:nvGrpSpPr>
        <p:grpSpPr>
          <a:xfrm>
            <a:off x="189830" y="2898599"/>
            <a:ext cx="406142" cy="208850"/>
            <a:chOff x="375777" y="1200720"/>
            <a:chExt cx="233149" cy="20885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3C35896-C00E-4E4E-B0A4-F61A11E5FF5A}"/>
                </a:ext>
              </a:extLst>
            </p:cNvPr>
            <p:cNvSpPr/>
            <p:nvPr/>
          </p:nvSpPr>
          <p:spPr>
            <a:xfrm>
              <a:off x="459636" y="1200720"/>
              <a:ext cx="149290" cy="158621"/>
            </a:xfrm>
            <a:prstGeom prst="rect">
              <a:avLst/>
            </a:prstGeom>
            <a:solidFill>
              <a:srgbClr val="A2D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C1AAD66-CB09-4B1D-BFA4-D88182548361}"/>
                </a:ext>
              </a:extLst>
            </p:cNvPr>
            <p:cNvCxnSpPr>
              <a:cxnSpLocks/>
            </p:cNvCxnSpPr>
            <p:nvPr/>
          </p:nvCxnSpPr>
          <p:spPr>
            <a:xfrm>
              <a:off x="375777" y="1359341"/>
              <a:ext cx="23314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5983979-A9AD-4D68-8BEF-5A206634A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636" y="1200720"/>
              <a:ext cx="0" cy="2088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CasellaDiTesto 16">
            <a:extLst>
              <a:ext uri="{FF2B5EF4-FFF2-40B4-BE49-F238E27FC236}">
                <a16:creationId xmlns:a16="http://schemas.microsoft.com/office/drawing/2014/main" id="{B8862487-5AE5-4D8A-B388-55F663B6AEB9}"/>
              </a:ext>
            </a:extLst>
          </p:cNvPr>
          <p:cNvSpPr txBox="1"/>
          <p:nvPr/>
        </p:nvSpPr>
        <p:spPr>
          <a:xfrm>
            <a:off x="742053" y="2796640"/>
            <a:ext cx="10995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Studio della «firma molecolare» della componente immunitaria attraverso l’analisi a singola cellula del fluido cerebrospinale e del sangue  di pazienti con malattia di Parkinson</a:t>
            </a:r>
          </a:p>
        </p:txBody>
      </p:sp>
      <p:pic>
        <p:nvPicPr>
          <p:cNvPr id="41" name="Picture 40" descr="A picture containing diagram&#10;&#10;Description automatically generated">
            <a:extLst>
              <a:ext uri="{FF2B5EF4-FFF2-40B4-BE49-F238E27FC236}">
                <a16:creationId xmlns:a16="http://schemas.microsoft.com/office/drawing/2014/main" id="{99F1C7C7-428E-44A7-B5E9-B26B80EBAE8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6" t="44836" r="67240" b="15539"/>
          <a:stretch/>
        </p:blipFill>
        <p:spPr>
          <a:xfrm>
            <a:off x="1047580" y="3560858"/>
            <a:ext cx="437027" cy="1072175"/>
          </a:xfrm>
          <a:prstGeom prst="rect">
            <a:avLst/>
          </a:prstGeom>
        </p:spPr>
      </p:pic>
      <p:pic>
        <p:nvPicPr>
          <p:cNvPr id="42" name="Picture 4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76E9255-0BF9-48DF-AB7E-77A3DCFE4FF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9" t="43952" r="59112" b="16423"/>
          <a:stretch/>
        </p:blipFill>
        <p:spPr>
          <a:xfrm>
            <a:off x="1946632" y="3583298"/>
            <a:ext cx="316263" cy="94556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3B9359B-6351-444E-B173-5C1ED231E387}"/>
              </a:ext>
            </a:extLst>
          </p:cNvPr>
          <p:cNvSpPr txBox="1"/>
          <p:nvPr/>
        </p:nvSpPr>
        <p:spPr>
          <a:xfrm>
            <a:off x="794096" y="4425797"/>
            <a:ext cx="992967" cy="211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latin typeface="Actor" panose="020B0604020202020204" pitchFamily="34" charset="0"/>
              </a:rPr>
              <a:t>PD patient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20981B-F2B7-4960-98D1-4D350EC6703A}"/>
              </a:ext>
            </a:extLst>
          </p:cNvPr>
          <p:cNvSpPr txBox="1"/>
          <p:nvPr/>
        </p:nvSpPr>
        <p:spPr>
          <a:xfrm>
            <a:off x="1644574" y="4423359"/>
            <a:ext cx="1205915" cy="211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latin typeface="Actor" panose="020B0604020202020204" pitchFamily="34" charset="0"/>
              </a:rPr>
              <a:t>Healthy donor</a:t>
            </a:r>
          </a:p>
        </p:txBody>
      </p:sp>
      <p:pic>
        <p:nvPicPr>
          <p:cNvPr id="47" name="Picture 4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FF86F2-F897-4E49-B0C4-4CE59AF4478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0" t="49768" r="79326" b="10607"/>
          <a:stretch/>
        </p:blipFill>
        <p:spPr>
          <a:xfrm>
            <a:off x="3384689" y="3791487"/>
            <a:ext cx="316278" cy="775936"/>
          </a:xfrm>
          <a:prstGeom prst="rect">
            <a:avLst/>
          </a:prstGeom>
        </p:spPr>
      </p:pic>
      <p:pic>
        <p:nvPicPr>
          <p:cNvPr id="48" name="Picture 47" descr="Diagram&#10;&#10;Description automatically generated">
            <a:extLst>
              <a:ext uri="{FF2B5EF4-FFF2-40B4-BE49-F238E27FC236}">
                <a16:creationId xmlns:a16="http://schemas.microsoft.com/office/drawing/2014/main" id="{0DC5ED78-16AC-442F-81E2-4915CC435A8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9405" b="37620" l="41771" r="50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67" t="28378" r="48294" b="61353"/>
          <a:stretch/>
        </p:blipFill>
        <p:spPr>
          <a:xfrm rot="13034217">
            <a:off x="2781021" y="4020791"/>
            <a:ext cx="441550" cy="390104"/>
          </a:xfrm>
          <a:prstGeom prst="rect">
            <a:avLst/>
          </a:prstGeom>
        </p:spPr>
      </p:pic>
      <p:pic>
        <p:nvPicPr>
          <p:cNvPr id="53" name="Immagine 8">
            <a:extLst>
              <a:ext uri="{FF2B5EF4-FFF2-40B4-BE49-F238E27FC236}">
                <a16:creationId xmlns:a16="http://schemas.microsoft.com/office/drawing/2014/main" id="{4E9EA5B5-271D-4955-9C3E-DA8381A10A6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2515"/>
          <a:stretch/>
        </p:blipFill>
        <p:spPr>
          <a:xfrm>
            <a:off x="4432575" y="3583298"/>
            <a:ext cx="1251533" cy="1136174"/>
          </a:xfrm>
          <a:prstGeom prst="rect">
            <a:avLst/>
          </a:prstGeom>
        </p:spPr>
      </p:pic>
      <p:pic>
        <p:nvPicPr>
          <p:cNvPr id="54" name="Picture 53" descr="Diagram&#10;&#10;Description automatically generated">
            <a:extLst>
              <a:ext uri="{FF2B5EF4-FFF2-40B4-BE49-F238E27FC236}">
                <a16:creationId xmlns:a16="http://schemas.microsoft.com/office/drawing/2014/main" id="{033C759B-1FAB-47F5-8C18-EF15BD23C20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9405" b="37620" l="41771" r="50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67" t="28378" r="48294" b="61353"/>
          <a:stretch/>
        </p:blipFill>
        <p:spPr>
          <a:xfrm rot="13034217">
            <a:off x="3813718" y="4044930"/>
            <a:ext cx="441550" cy="390104"/>
          </a:xfrm>
          <a:prstGeom prst="rect">
            <a:avLst/>
          </a:prstGeom>
        </p:spPr>
      </p:pic>
      <p:pic>
        <p:nvPicPr>
          <p:cNvPr id="55" name="Immagine 3">
            <a:extLst>
              <a:ext uri="{FF2B5EF4-FFF2-40B4-BE49-F238E27FC236}">
                <a16:creationId xmlns:a16="http://schemas.microsoft.com/office/drawing/2014/main" id="{C5AD3A87-81BC-446F-B642-6EF0E69C4A4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7069" r="24504" b="53547"/>
          <a:stretch/>
        </p:blipFill>
        <p:spPr>
          <a:xfrm>
            <a:off x="6648935" y="3575695"/>
            <a:ext cx="2389839" cy="1393208"/>
          </a:xfrm>
          <a:prstGeom prst="rect">
            <a:avLst/>
          </a:prstGeom>
        </p:spPr>
      </p:pic>
      <p:pic>
        <p:nvPicPr>
          <p:cNvPr id="56" name="Picture 55" descr="Diagram&#10;&#10;Description automatically generated">
            <a:extLst>
              <a:ext uri="{FF2B5EF4-FFF2-40B4-BE49-F238E27FC236}">
                <a16:creationId xmlns:a16="http://schemas.microsoft.com/office/drawing/2014/main" id="{88E6EC53-913E-4C33-9B51-F917FF694A7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9405" b="37620" l="41771" r="50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67" t="28378" r="48294" b="61353"/>
          <a:stretch/>
        </p:blipFill>
        <p:spPr>
          <a:xfrm rot="13034217">
            <a:off x="5759826" y="3854730"/>
            <a:ext cx="652234" cy="576241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75AC1E34-8A6F-4C8F-93E1-BFE645B8E46B}"/>
              </a:ext>
            </a:extLst>
          </p:cNvPr>
          <p:cNvGrpSpPr/>
          <p:nvPr/>
        </p:nvGrpSpPr>
        <p:grpSpPr>
          <a:xfrm>
            <a:off x="189830" y="5127222"/>
            <a:ext cx="406142" cy="208850"/>
            <a:chOff x="375777" y="1200720"/>
            <a:chExt cx="233149" cy="20885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6908FBB-E4FE-4E5B-BE01-00EDC4794811}"/>
                </a:ext>
              </a:extLst>
            </p:cNvPr>
            <p:cNvSpPr/>
            <p:nvPr/>
          </p:nvSpPr>
          <p:spPr>
            <a:xfrm>
              <a:off x="459636" y="1200720"/>
              <a:ext cx="149290" cy="15862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DD86F70-E3F2-4E07-BCEF-60B0E40290D8}"/>
                </a:ext>
              </a:extLst>
            </p:cNvPr>
            <p:cNvCxnSpPr>
              <a:cxnSpLocks/>
            </p:cNvCxnSpPr>
            <p:nvPr/>
          </p:nvCxnSpPr>
          <p:spPr>
            <a:xfrm>
              <a:off x="375777" y="1359341"/>
              <a:ext cx="23314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AEFBBA9-BB48-4FE8-8193-1C64570C95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636" y="1200720"/>
              <a:ext cx="0" cy="2088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CasellaDiTesto 16">
            <a:extLst>
              <a:ext uri="{FF2B5EF4-FFF2-40B4-BE49-F238E27FC236}">
                <a16:creationId xmlns:a16="http://schemas.microsoft.com/office/drawing/2014/main" id="{47A56AB1-6088-44EB-8F84-2B160583C70D}"/>
              </a:ext>
            </a:extLst>
          </p:cNvPr>
          <p:cNvSpPr txBox="1"/>
          <p:nvPr/>
        </p:nvSpPr>
        <p:spPr>
          <a:xfrm>
            <a:off x="742053" y="5025263"/>
            <a:ext cx="1099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Sviluppo di una terapia genica in grado di ridurre la neuroinfiammazione a scopo neuroprotettivo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746F53B-1B34-4D16-9693-65CF47E73CCD}"/>
              </a:ext>
            </a:extLst>
          </p:cNvPr>
          <p:cNvGrpSpPr/>
          <p:nvPr/>
        </p:nvGrpSpPr>
        <p:grpSpPr>
          <a:xfrm>
            <a:off x="1580107" y="5327336"/>
            <a:ext cx="6956467" cy="1505721"/>
            <a:chOff x="3139337" y="1234146"/>
            <a:chExt cx="7260612" cy="1610966"/>
          </a:xfrm>
        </p:grpSpPr>
        <p:pic>
          <p:nvPicPr>
            <p:cNvPr id="74" name="Picture 73" descr="Chart, waterfall chart&#10;&#10;Description automatically generated">
              <a:extLst>
                <a:ext uri="{FF2B5EF4-FFF2-40B4-BE49-F238E27FC236}">
                  <a16:creationId xmlns:a16="http://schemas.microsoft.com/office/drawing/2014/main" id="{25E737C8-A991-4043-8388-D8EA992D0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90" t="9812" b="57052"/>
            <a:stretch/>
          </p:blipFill>
          <p:spPr>
            <a:xfrm>
              <a:off x="3139337" y="1234146"/>
              <a:ext cx="7260612" cy="928396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A0918BF-9502-40E1-BE74-8ED9F2EE4E1E}"/>
                </a:ext>
              </a:extLst>
            </p:cNvPr>
            <p:cNvSpPr/>
            <p:nvPr/>
          </p:nvSpPr>
          <p:spPr>
            <a:xfrm>
              <a:off x="7265708" y="2320978"/>
              <a:ext cx="530677" cy="17027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00" b="1" dirty="0">
                  <a:solidFill>
                    <a:schemeClr val="tx1"/>
                  </a:solidFill>
                </a:rPr>
                <a:t>mir-Neu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F432B5B-2A65-458A-AF70-0800524B69D7}"/>
                </a:ext>
              </a:extLst>
            </p:cNvPr>
            <p:cNvSpPr/>
            <p:nvPr/>
          </p:nvSpPr>
          <p:spPr>
            <a:xfrm>
              <a:off x="7796385" y="2320978"/>
              <a:ext cx="530677" cy="17027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00" b="1" dirty="0">
                  <a:solidFill>
                    <a:schemeClr val="tx1"/>
                  </a:solidFill>
                </a:rPr>
                <a:t>mir-oligo</a:t>
              </a:r>
              <a:endParaRPr lang="en-GB" sz="700" b="1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3871AB5-5FF1-49E1-9EA6-736CBF3AB09A}"/>
                </a:ext>
              </a:extLst>
            </p:cNvPr>
            <p:cNvSpPr/>
            <p:nvPr/>
          </p:nvSpPr>
          <p:spPr>
            <a:xfrm>
              <a:off x="8327062" y="2320978"/>
              <a:ext cx="530677" cy="17027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00" b="1" dirty="0">
                  <a:solidFill>
                    <a:schemeClr val="tx1"/>
                  </a:solidFill>
                </a:rPr>
                <a:t>mir-</a:t>
              </a:r>
              <a:r>
                <a:rPr lang="en-GB" sz="700" b="1" dirty="0" err="1">
                  <a:solidFill>
                    <a:schemeClr val="tx1"/>
                  </a:solidFill>
                </a:rPr>
                <a:t>astro</a:t>
              </a:r>
              <a:endParaRPr lang="en-GB" sz="7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8C48C1F-DC26-4A83-B234-C31EE7EA207F}"/>
                </a:ext>
              </a:extLst>
            </p:cNvPr>
            <p:cNvCxnSpPr>
              <a:cxnSpLocks/>
              <a:stCxn id="77" idx="3"/>
            </p:cNvCxnSpPr>
            <p:nvPr/>
          </p:nvCxnSpPr>
          <p:spPr>
            <a:xfrm flipH="1" flipV="1">
              <a:off x="8253135" y="1774853"/>
              <a:ext cx="604604" cy="631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1ACF8AB-5060-4992-BD39-31A7FB755C85}"/>
                </a:ext>
              </a:extLst>
            </p:cNvPr>
            <p:cNvCxnSpPr>
              <a:cxnSpLocks/>
              <a:endCxn id="75" idx="1"/>
            </p:cNvCxnSpPr>
            <p:nvPr/>
          </p:nvCxnSpPr>
          <p:spPr>
            <a:xfrm flipH="1">
              <a:off x="7265708" y="1812338"/>
              <a:ext cx="530677" cy="593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Picture 79" descr="Diagram&#10;&#10;Description automatically generated">
              <a:extLst>
                <a:ext uri="{FF2B5EF4-FFF2-40B4-BE49-F238E27FC236}">
                  <a16:creationId xmlns:a16="http://schemas.microsoft.com/office/drawing/2014/main" id="{C09C6E01-3208-4E4F-A353-37612126C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92" t="50352" r="16913" b="36896"/>
            <a:stretch/>
          </p:blipFill>
          <p:spPr>
            <a:xfrm rot="10800000">
              <a:off x="7206582" y="2544006"/>
              <a:ext cx="532206" cy="85512"/>
            </a:xfrm>
            <a:prstGeom prst="rect">
              <a:avLst/>
            </a:prstGeom>
          </p:spPr>
        </p:pic>
        <p:pic>
          <p:nvPicPr>
            <p:cNvPr id="81" name="Immagine 14">
              <a:extLst>
                <a:ext uri="{FF2B5EF4-FFF2-40B4-BE49-F238E27FC236}">
                  <a16:creationId xmlns:a16="http://schemas.microsoft.com/office/drawing/2014/main" id="{4FF174BE-A39E-4808-AFE9-00DA55888D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901" b="68160" l="969" r="19068">
                          <a14:foregroundMark x1="969" y1="64044" x2="3329" y2="62228"/>
                          <a14:foregroundMark x1="4419" y1="63680" x2="5024" y2="67554"/>
                          <a14:foregroundMark x1="6719" y1="68160" x2="6659" y2="68160"/>
                          <a14:foregroundMark x1="16828" y1="16102" x2="17191" y2="12470"/>
                          <a14:foregroundMark x1="17373" y1="17070" x2="19068" y2="17554"/>
                          <a14:backgroundMark x1="16162" y1="38015" x2="16162" y2="38015"/>
                          <a14:backgroundMark x1="16162" y1="38015" x2="16162" y2="38015"/>
                        </a14:backgroundRemoval>
                      </a14:imgEffect>
                    </a14:imgLayer>
                  </a14:imgProps>
                </a:ext>
              </a:extLst>
            </a:blip>
            <a:srcRect l="-1" r="80531" b="30279"/>
            <a:stretch/>
          </p:blipFill>
          <p:spPr>
            <a:xfrm>
              <a:off x="6926006" y="2328412"/>
              <a:ext cx="243139" cy="516700"/>
            </a:xfrm>
            <a:prstGeom prst="rect">
              <a:avLst/>
            </a:prstGeom>
          </p:spPr>
        </p:pic>
        <p:pic>
          <p:nvPicPr>
            <p:cNvPr id="82" name="Picture 81" descr="Diagram&#10;&#10;Description automatically generated">
              <a:extLst>
                <a:ext uri="{FF2B5EF4-FFF2-40B4-BE49-F238E27FC236}">
                  <a16:creationId xmlns:a16="http://schemas.microsoft.com/office/drawing/2014/main" id="{6F9EF0F2-A88F-4DF9-B7D0-8FFB79D2E7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60360" b="79994" l="5594" r="198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7" t="57906" r="78410" b="17552"/>
            <a:stretch/>
          </p:blipFill>
          <p:spPr>
            <a:xfrm>
              <a:off x="8884618" y="2393901"/>
              <a:ext cx="441567" cy="426815"/>
            </a:xfrm>
            <a:prstGeom prst="rect">
              <a:avLst/>
            </a:prstGeom>
          </p:spPr>
        </p:pic>
        <p:pic>
          <p:nvPicPr>
            <p:cNvPr id="83" name="Picture 82" descr="Diagram&#10;&#10;Description automatically generated">
              <a:extLst>
                <a:ext uri="{FF2B5EF4-FFF2-40B4-BE49-F238E27FC236}">
                  <a16:creationId xmlns:a16="http://schemas.microsoft.com/office/drawing/2014/main" id="{C68E3DAE-17B7-4F76-8CA5-D4EFE60E4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92" t="50352" r="16913" b="36896"/>
            <a:stretch/>
          </p:blipFill>
          <p:spPr>
            <a:xfrm rot="10800000">
              <a:off x="8327062" y="2521797"/>
              <a:ext cx="532206" cy="85512"/>
            </a:xfrm>
            <a:prstGeom prst="rect">
              <a:avLst/>
            </a:prstGeom>
          </p:spPr>
        </p:pic>
        <p:pic>
          <p:nvPicPr>
            <p:cNvPr id="84" name="Picture 83" descr="Diagram&#10;&#10;Description automatically generated">
              <a:extLst>
                <a:ext uri="{FF2B5EF4-FFF2-40B4-BE49-F238E27FC236}">
                  <a16:creationId xmlns:a16="http://schemas.microsoft.com/office/drawing/2014/main" id="{26D79BDF-28F8-4130-9B55-BC46A37F6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1230" b="86706" l="29444" r="41389">
                          <a14:foregroundMark x1="36667" y1="71429" x2="36944" y2="71230"/>
                          <a14:foregroundMark x1="37778" y1="71032" x2="38194" y2="71032"/>
                          <a14:foregroundMark x1="32083" y1="86508" x2="32083" y2="865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88" t="69782" r="57055" b="11318"/>
            <a:stretch/>
          </p:blipFill>
          <p:spPr>
            <a:xfrm>
              <a:off x="7801383" y="1796461"/>
              <a:ext cx="451752" cy="402281"/>
            </a:xfrm>
            <a:prstGeom prst="rect">
              <a:avLst/>
            </a:prstGeom>
          </p:spPr>
        </p:pic>
        <p:pic>
          <p:nvPicPr>
            <p:cNvPr id="85" name="Picture 84" descr="Diagram&#10;&#10;Description automatically generated">
              <a:extLst>
                <a:ext uri="{FF2B5EF4-FFF2-40B4-BE49-F238E27FC236}">
                  <a16:creationId xmlns:a16="http://schemas.microsoft.com/office/drawing/2014/main" id="{A8982D26-A9C9-43DA-8807-B695053898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92" t="50352" r="16913" b="36896"/>
            <a:stretch/>
          </p:blipFill>
          <p:spPr>
            <a:xfrm rot="10800000">
              <a:off x="7761156" y="2185809"/>
              <a:ext cx="532206" cy="85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24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  <p:bldP spid="44" grpId="0"/>
      <p:bldP spid="46" grpId="0"/>
      <p:bldP spid="6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670CBB96F6CA4DB65262900CFE132B" ma:contentTypeVersion="12" ma:contentTypeDescription="Creare un nuovo documento." ma:contentTypeScope="" ma:versionID="a9547301068c4a51d8fc07a68f867cb9">
  <xsd:schema xmlns:xsd="http://www.w3.org/2001/XMLSchema" xmlns:xs="http://www.w3.org/2001/XMLSchema" xmlns:p="http://schemas.microsoft.com/office/2006/metadata/properties" xmlns:ns2="a132fbb7-b71c-4ed5-9e28-4b1e37ad032c" xmlns:ns3="4aedc69c-69ec-40fc-8bf0-0d01cc85ad03" targetNamespace="http://schemas.microsoft.com/office/2006/metadata/properties" ma:root="true" ma:fieldsID="af0832fd3f40ea4a5536899dde1c5cb1" ns2:_="" ns3:_="">
    <xsd:import namespace="a132fbb7-b71c-4ed5-9e28-4b1e37ad032c"/>
    <xsd:import namespace="4aedc69c-69ec-40fc-8bf0-0d01cc85ad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2fbb7-b71c-4ed5-9e28-4b1e37ad0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c69c-69ec-40fc-8bf0-0d01cc85ad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C8D062-BB45-42BB-99E3-98AC2302F7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EA6357-BB23-4D8D-9A49-FA213122AFA1}">
  <ds:schemaRefs>
    <ds:schemaRef ds:uri="4aedc69c-69ec-40fc-8bf0-0d01cc85ad03"/>
    <ds:schemaRef ds:uri="a132fbb7-b71c-4ed5-9e28-4b1e37ad03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574B2DA-0BE7-4219-B536-957CF1FBBC3C}">
  <ds:schemaRefs>
    <ds:schemaRef ds:uri="4aedc69c-69ec-40fc-8bf0-0d01cc85ad03"/>
    <ds:schemaRef ds:uri="a132fbb7-b71c-4ed5-9e28-4b1e37ad03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168</Words>
  <Application>Microsoft Office PowerPoint</Application>
  <PresentationFormat>Widescreen</PresentationFormat>
  <Paragraphs>25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Actor</vt:lpstr>
      <vt:lpstr>Arial</vt:lpstr>
      <vt:lpstr>Calibri</vt:lpstr>
      <vt:lpstr>Calibri Light</vt:lpstr>
      <vt:lpstr>Century Gothic</vt:lpstr>
      <vt:lpstr>Tema di Office</vt:lpstr>
      <vt:lpstr>PowerPoint Presentation</vt:lpstr>
      <vt:lpstr>PowerPoint Presentation</vt:lpstr>
      <vt:lpstr>PowerPoint Presentation</vt:lpstr>
    </vt:vector>
  </TitlesOfParts>
  <Company>Regione Lombardia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Maria Cristina Bello</dc:creator>
  <cp:lastModifiedBy>Simone Bido</cp:lastModifiedBy>
  <cp:revision>24</cp:revision>
  <cp:lastPrinted>2020-01-10T17:26:51Z</cp:lastPrinted>
  <dcterms:created xsi:type="dcterms:W3CDTF">2019-01-16T10:58:29Z</dcterms:created>
  <dcterms:modified xsi:type="dcterms:W3CDTF">2021-06-08T21:22:22Z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0x01010011670CBB96F6CA4DB65262900CFE132B</vt:lpwstr>
  </property>
</Properties>
</file>