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0" r:id="rId5"/>
    <p:sldId id="273" r:id="rId6"/>
    <p:sldId id="332" r:id="rId7"/>
  </p:sldIdLst>
  <p:sldSz cx="12192000" cy="6858000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Maria Cristina Bello" initials="PMCB" lastIdx="1" clrIdx="0">
    <p:extLst>
      <p:ext uri="{19B8F6BF-5375-455C-9EA6-DF929625EA0E}">
        <p15:presenceInfo xmlns:p15="http://schemas.microsoft.com/office/powerpoint/2012/main" xmlns="" userId="S-1-5-21-311958635-1773037021-720635935-77665" providerId="AD"/>
      </p:ext>
    </p:extLst>
  </p:cmAuthor>
  <p:cmAuthor id="2" name="Giusi Caldieri" initials="GC" lastIdx="4" clrIdx="1">
    <p:extLst>
      <p:ext uri="{19B8F6BF-5375-455C-9EA6-DF929625EA0E}">
        <p15:presenceInfo xmlns:p15="http://schemas.microsoft.com/office/powerpoint/2012/main" xmlns="" userId="S::giusi.caldieri@frrb.it::633a459b-4039-4677-b226-d8e93057b5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085"/>
    <a:srgbClr val="A5A5A5"/>
    <a:srgbClr val="ED7D31"/>
    <a:srgbClr val="22487C"/>
    <a:srgbClr val="139CD7"/>
    <a:srgbClr val="F6C31A"/>
    <a:srgbClr val="CF2E4F"/>
    <a:srgbClr val="5DBFDD"/>
    <a:srgbClr val="42AC84"/>
    <a:srgbClr val="39A8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6635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386" y="-3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A9F5A-0099-4815-BC8A-87D804F7A5A5}" type="datetimeFigureOut">
              <a:rPr lang="it-IT" smtClean="0">
                <a:latin typeface="Calibri Light" panose="020F0302020204030204" pitchFamily="34" charset="0"/>
              </a:rPr>
              <a:pPr/>
              <a:t>27/05/2021</a:t>
            </a:fld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B909C-80C9-4F58-92A6-EEC3F155F870}" type="slidenum">
              <a:rPr lang="it-IT" smtClean="0">
                <a:latin typeface="Calibri Light" panose="020F0302020204030204" pitchFamily="34" charset="0"/>
              </a:rPr>
              <a:pPr/>
              <a:t>‹N›</a:t>
            </a:fld>
            <a:endParaRPr lang="it-IT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72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1A53B597-B864-47FE-A55F-E1DAF22CBDDC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30321078-289C-4F51-B3D9-6A089E609599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90120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Calibri Light" panose="020F0302020204030204" pitchFamily="34" charset="0"/>
              </a:defRPr>
            </a:lvl1pPr>
          </a:lstStyle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8155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749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3397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r>
              <a:rPr lang="en-GB" err="1">
                <a:latin typeface="Calibri Light" panose="020F0302020204030204" pitchFamily="34" charset="0"/>
              </a:rPr>
              <a:t>Presentazione</a:t>
            </a:r>
            <a:r>
              <a:rPr lang="en-GB">
                <a:latin typeface="Calibri Light" panose="020F0302020204030204" pitchFamily="34" charset="0"/>
              </a:rPr>
              <a:t> Call </a:t>
            </a:r>
            <a:r>
              <a:rPr lang="en-GB" err="1">
                <a:latin typeface="Calibri Light" panose="020F0302020204030204" pitchFamily="34" charset="0"/>
              </a:rPr>
              <a:t>Europee</a:t>
            </a:r>
            <a:r>
              <a:rPr lang="en-GB">
                <a:latin typeface="Calibri Light" panose="020F0302020204030204" pitchFamily="34" charset="0"/>
              </a:rPr>
              <a:t>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94433" y="6057130"/>
            <a:ext cx="1316567" cy="59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680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2656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949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6118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41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5455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7220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8748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20AA1205-0254-464D-9386-9755AC035A16}" type="datetimeFigureOut">
              <a:rPr lang="en-GB" smtClean="0"/>
              <a:pPr/>
              <a:t>27/05/2021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3764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D8E67F2-F753-4E06-8229-4970A67258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483095" cy="6854272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2EE1BDFD-564B-44A4-841A-50D6A8E75C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Freeform 60">
            <a:extLst>
              <a:ext uri="{FF2B5EF4-FFF2-40B4-BE49-F238E27FC236}">
                <a16:creationId xmlns:a16="http://schemas.microsoft.com/office/drawing/2014/main" xmlns="" id="{007B8288-68CC-4847-8419-CF535B6B7E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63882" y="0"/>
            <a:ext cx="3880988" cy="2206512"/>
          </a:xfrm>
          <a:custGeom>
            <a:avLst/>
            <a:gdLst>
              <a:gd name="connsiteX0" fmla="*/ 20753 w 3960193"/>
              <a:gd name="connsiteY0" fmla="*/ 0 h 2251543"/>
              <a:gd name="connsiteX1" fmla="*/ 3939440 w 3960193"/>
              <a:gd name="connsiteY1" fmla="*/ 0 h 2251543"/>
              <a:gd name="connsiteX2" fmla="*/ 3949969 w 3960193"/>
              <a:gd name="connsiteY2" fmla="*/ 68994 h 2251543"/>
              <a:gd name="connsiteX3" fmla="*/ 3960193 w 3960193"/>
              <a:gd name="connsiteY3" fmla="*/ 271447 h 2251543"/>
              <a:gd name="connsiteX4" fmla="*/ 1980096 w 3960193"/>
              <a:gd name="connsiteY4" fmla="*/ 2251543 h 2251543"/>
              <a:gd name="connsiteX5" fmla="*/ 0 w 3960193"/>
              <a:gd name="connsiteY5" fmla="*/ 271447 h 2251543"/>
              <a:gd name="connsiteX6" fmla="*/ 10224 w 3960193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3" h="2251543">
                <a:moveTo>
                  <a:pt x="20753" y="0"/>
                </a:moveTo>
                <a:lnTo>
                  <a:pt x="3939440" y="0"/>
                </a:lnTo>
                <a:lnTo>
                  <a:pt x="3949969" y="68994"/>
                </a:lnTo>
                <a:cubicBezTo>
                  <a:pt x="3956730" y="135559"/>
                  <a:pt x="3960193" y="203099"/>
                  <a:pt x="3960193" y="271447"/>
                </a:cubicBezTo>
                <a:cubicBezTo>
                  <a:pt x="3960193" y="1365024"/>
                  <a:pt x="3073674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4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Image result for regione lombardia">
            <a:extLst>
              <a:ext uri="{FF2B5EF4-FFF2-40B4-BE49-F238E27FC236}">
                <a16:creationId xmlns:a16="http://schemas.microsoft.com/office/drawing/2014/main" xmlns="" id="{B329DD8A-1EAC-48CF-AF42-106A3D95F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441496" y="517018"/>
            <a:ext cx="2532690" cy="75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reeform 68">
            <a:extLst>
              <a:ext uri="{FF2B5EF4-FFF2-40B4-BE49-F238E27FC236}">
                <a16:creationId xmlns:a16="http://schemas.microsoft.com/office/drawing/2014/main" xmlns="" id="{32BA8EA8-C1B6-4309-B674-F9F399B962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912701"/>
            <a:ext cx="4942589" cy="3945299"/>
          </a:xfrm>
          <a:custGeom>
            <a:avLst/>
            <a:gdLst>
              <a:gd name="connsiteX0" fmla="*/ 2223943 w 4942589"/>
              <a:gd name="connsiteY0" fmla="*/ 0 h 3945299"/>
              <a:gd name="connsiteX1" fmla="*/ 4942589 w 4942589"/>
              <a:gd name="connsiteY1" fmla="*/ 2718646 h 3945299"/>
              <a:gd name="connsiteX2" fmla="*/ 4728945 w 4942589"/>
              <a:gd name="connsiteY2" fmla="*/ 3776866 h 3945299"/>
              <a:gd name="connsiteX3" fmla="*/ 4647806 w 4942589"/>
              <a:gd name="connsiteY3" fmla="*/ 3945299 h 3945299"/>
              <a:gd name="connsiteX4" fmla="*/ 0 w 4942589"/>
              <a:gd name="connsiteY4" fmla="*/ 3945299 h 3945299"/>
              <a:gd name="connsiteX5" fmla="*/ 0 w 4942589"/>
              <a:gd name="connsiteY5" fmla="*/ 1157971 h 3945299"/>
              <a:gd name="connsiteX6" fmla="*/ 126104 w 4942589"/>
              <a:gd name="connsiteY6" fmla="*/ 989335 h 3945299"/>
              <a:gd name="connsiteX7" fmla="*/ 2223943 w 4942589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2589" h="3945299">
                <a:moveTo>
                  <a:pt x="2223943" y="0"/>
                </a:moveTo>
                <a:cubicBezTo>
                  <a:pt x="3725410" y="0"/>
                  <a:pt x="4942589" y="1217179"/>
                  <a:pt x="4942589" y="2718646"/>
                </a:cubicBezTo>
                <a:cubicBezTo>
                  <a:pt x="4942589" y="3094013"/>
                  <a:pt x="4866516" y="3451612"/>
                  <a:pt x="4728945" y="3776866"/>
                </a:cubicBezTo>
                <a:lnTo>
                  <a:pt x="4647806" y="3945299"/>
                </a:lnTo>
                <a:lnTo>
                  <a:pt x="0" y="3945299"/>
                </a:lnTo>
                <a:lnTo>
                  <a:pt x="0" y="1157971"/>
                </a:lnTo>
                <a:lnTo>
                  <a:pt x="126104" y="989335"/>
                </a:lnTo>
                <a:cubicBezTo>
                  <a:pt x="624744" y="385123"/>
                  <a:pt x="1379368" y="0"/>
                  <a:pt x="2223943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DDEE14F4-CC7C-4579-B9C6-41AF6199BF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1732" y="4284849"/>
            <a:ext cx="3759105" cy="1851359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50F30413-5D17-4017-BB35-35AFAB2EF2DB}"/>
              </a:ext>
            </a:extLst>
          </p:cNvPr>
          <p:cNvSpPr txBox="1"/>
          <p:nvPr/>
        </p:nvSpPr>
        <p:spPr>
          <a:xfrm>
            <a:off x="5247794" y="2278332"/>
            <a:ext cx="68195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PI: </a:t>
            </a:r>
            <a:r>
              <a:rPr lang="it-IT" sz="2200" b="1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FEDERICA CASIRAGHI</a:t>
            </a:r>
            <a:endParaRPr lang="it-IT" sz="2200" b="1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252D45BC-4D4B-4EDF-A5FF-95E5F60BB499}"/>
              </a:ext>
            </a:extLst>
          </p:cNvPr>
          <p:cNvSpPr txBox="1"/>
          <p:nvPr/>
        </p:nvSpPr>
        <p:spPr>
          <a:xfrm>
            <a:off x="5455004" y="4118395"/>
            <a:ext cx="606829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Progetto: </a:t>
            </a:r>
            <a:r>
              <a:rPr lang="it-IT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PEPTIDE</a:t>
            </a:r>
            <a:endParaRPr lang="it-IT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en-GB" sz="2400" b="1" dirty="0" smtClean="0"/>
              <a:t>P</a:t>
            </a:r>
            <a:r>
              <a:rPr lang="en-GB" sz="2400" dirty="0" smtClean="0"/>
              <a:t>LA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R-autoreactiv</a:t>
            </a:r>
            <a:r>
              <a:rPr lang="en-GB" sz="2400" b="1" dirty="0" smtClean="0"/>
              <a:t>E</a:t>
            </a:r>
            <a:r>
              <a:rPr lang="en-GB" sz="2400" dirty="0" smtClean="0"/>
              <a:t> B-cell subsets in membranous ne</a:t>
            </a:r>
            <a:r>
              <a:rPr lang="en-GB" sz="2400" b="1" dirty="0" smtClean="0"/>
              <a:t>P</a:t>
            </a:r>
            <a:r>
              <a:rPr lang="en-GB" sz="2400" dirty="0" smtClean="0"/>
              <a:t>hropa</a:t>
            </a:r>
            <a:r>
              <a:rPr lang="en-GB" sz="2400" b="1" dirty="0" smtClean="0"/>
              <a:t>T</a:t>
            </a:r>
            <a:r>
              <a:rPr lang="en-GB" sz="2400" dirty="0" smtClean="0"/>
              <a:t>hy: </a:t>
            </a:r>
            <a:r>
              <a:rPr lang="en-GB" sz="2400" b="1" dirty="0" smtClean="0"/>
              <a:t>I</a:t>
            </a:r>
            <a:r>
              <a:rPr lang="en-GB" sz="2400" dirty="0" smtClean="0"/>
              <a:t>dentification of outcome predictors and novel insights into </a:t>
            </a:r>
            <a:r>
              <a:rPr lang="en-GB" sz="2400" b="1" dirty="0" smtClean="0"/>
              <a:t>D</a:t>
            </a:r>
            <a:r>
              <a:rPr lang="en-GB" sz="2400" dirty="0" smtClean="0"/>
              <a:t>isease pathog</a:t>
            </a:r>
            <a:r>
              <a:rPr lang="en-GB" sz="2400" b="1" dirty="0" smtClean="0"/>
              <a:t>E</a:t>
            </a:r>
            <a:r>
              <a:rPr lang="en-GB" sz="2400" dirty="0" smtClean="0"/>
              <a:t>nesis</a:t>
            </a:r>
            <a:r>
              <a:rPr lang="it-IT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06ACEC57-8858-412F-9EB0-95A20694C80E}"/>
              </a:ext>
            </a:extLst>
          </p:cNvPr>
          <p:cNvSpPr txBox="1"/>
          <p:nvPr/>
        </p:nvSpPr>
        <p:spPr>
          <a:xfrm>
            <a:off x="4942589" y="3198364"/>
            <a:ext cx="70931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Host Institution: </a:t>
            </a:r>
            <a:r>
              <a:rPr lang="it-IT" sz="2200" b="1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ISTITUTO DI RICERCHE FARMACOLOGICHE MARIO NEGRI IRCCS</a:t>
            </a:r>
            <a:endParaRPr lang="it-IT" sz="2200" b="1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EF5BFB3A-59AC-45ED-B211-F94AB8405DAC}"/>
              </a:ext>
            </a:extLst>
          </p:cNvPr>
          <p:cNvSpPr txBox="1"/>
          <p:nvPr/>
        </p:nvSpPr>
        <p:spPr>
          <a:xfrm>
            <a:off x="9562714" y="6292619"/>
            <a:ext cx="262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18 giugno 2021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BF2BD982-40F4-4065-886E-92F0CFA80646}"/>
              </a:ext>
            </a:extLst>
          </p:cNvPr>
          <p:cNvSpPr txBox="1"/>
          <p:nvPr/>
        </p:nvSpPr>
        <p:spPr>
          <a:xfrm>
            <a:off x="6207162" y="722185"/>
            <a:ext cx="5622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Bando Giovani</a:t>
            </a:r>
          </a:p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CAREER AWARD</a:t>
            </a:r>
          </a:p>
        </p:txBody>
      </p:sp>
    </p:spTree>
    <p:extLst>
      <p:ext uri="{BB962C8B-B14F-4D97-AF65-F5344CB8AC3E}">
        <p14:creationId xmlns:p14="http://schemas.microsoft.com/office/powerpoint/2010/main" xmlns="" val="98833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457200" y="415636"/>
            <a:ext cx="1112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</a:rPr>
              <a:t>OBIETTIVI DEL PROGETTO E IMPATTO ATTESO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xmlns="" id="{D0CE6CED-4C84-4800-82BD-E458B1069F1D}"/>
              </a:ext>
            </a:extLst>
          </p:cNvPr>
          <p:cNvCxnSpPr/>
          <p:nvPr/>
        </p:nvCxnSpPr>
        <p:spPr>
          <a:xfrm>
            <a:off x="457200" y="1007221"/>
            <a:ext cx="11163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1010211" y="1091912"/>
            <a:ext cx="2590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NEFROPATIA MEMBRANOSA</a:t>
            </a:r>
            <a:endParaRPr lang="it-IT" sz="16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040A3691-B836-4113-8F32-B5735FA0EF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43" t="26090" r="53876" b="23177"/>
          <a:stretch/>
        </p:blipFill>
        <p:spPr>
          <a:xfrm>
            <a:off x="1598159" y="1483341"/>
            <a:ext cx="1779856" cy="2234207"/>
          </a:xfrm>
          <a:prstGeom prst="rect">
            <a:avLst/>
          </a:prstGeom>
        </p:spPr>
      </p:pic>
      <p:sp>
        <p:nvSpPr>
          <p:cNvPr id="19" name="Line 1292"/>
          <p:cNvSpPr>
            <a:spLocks noChangeShapeType="1"/>
          </p:cNvSpPr>
          <p:nvPr/>
        </p:nvSpPr>
        <p:spPr bwMode="auto">
          <a:xfrm>
            <a:off x="2759150" y="5013419"/>
            <a:ext cx="29911" cy="996"/>
          </a:xfrm>
          <a:prstGeom prst="line">
            <a:avLst/>
          </a:prstGeom>
          <a:noFill/>
          <a:ln w="11113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reeform 1272"/>
          <p:cNvSpPr>
            <a:spLocks/>
          </p:cNvSpPr>
          <p:nvPr/>
        </p:nvSpPr>
        <p:spPr bwMode="auto">
          <a:xfrm>
            <a:off x="1005291" y="4596842"/>
            <a:ext cx="2358876" cy="1166017"/>
          </a:xfrm>
          <a:custGeom>
            <a:avLst/>
            <a:gdLst>
              <a:gd name="T0" fmla="*/ 0 w 1404"/>
              <a:gd name="T1" fmla="*/ 0 h 670"/>
              <a:gd name="T2" fmla="*/ 1456 w 1404"/>
              <a:gd name="T3" fmla="*/ 372664 h 670"/>
              <a:gd name="T4" fmla="*/ 4363 w 1404"/>
              <a:gd name="T5" fmla="*/ 365019 h 670"/>
              <a:gd name="T6" fmla="*/ 8698 w 1404"/>
              <a:gd name="T7" fmla="*/ 307422 h 670"/>
              <a:gd name="T8" fmla="*/ 13055 w 1404"/>
              <a:gd name="T9" fmla="*/ 240803 h 670"/>
              <a:gd name="T10" fmla="*/ 17392 w 1404"/>
              <a:gd name="T11" fmla="*/ 190752 h 670"/>
              <a:gd name="T12" fmla="*/ 26063 w 1404"/>
              <a:gd name="T13" fmla="*/ 132996 h 670"/>
              <a:gd name="T14" fmla="*/ 34763 w 1404"/>
              <a:gd name="T15" fmla="*/ 157976 h 67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04"/>
              <a:gd name="T25" fmla="*/ 0 h 670"/>
              <a:gd name="T26" fmla="*/ 1404 w 1404"/>
              <a:gd name="T27" fmla="*/ 670 h 67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04" h="670">
                <a:moveTo>
                  <a:pt x="0" y="0"/>
                </a:moveTo>
                <a:lnTo>
                  <a:pt x="59" y="670"/>
                </a:lnTo>
                <a:lnTo>
                  <a:pt x="176" y="656"/>
                </a:lnTo>
                <a:lnTo>
                  <a:pt x="351" y="553"/>
                </a:lnTo>
                <a:lnTo>
                  <a:pt x="527" y="433"/>
                </a:lnTo>
                <a:lnTo>
                  <a:pt x="702" y="343"/>
                </a:lnTo>
                <a:lnTo>
                  <a:pt x="1053" y="239"/>
                </a:lnTo>
                <a:lnTo>
                  <a:pt x="1404" y="284"/>
                </a:lnTo>
              </a:path>
            </a:pathLst>
          </a:custGeom>
          <a:noFill/>
          <a:ln w="28575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1276"/>
          <p:cNvSpPr>
            <a:spLocks noChangeShapeType="1"/>
          </p:cNvSpPr>
          <p:nvPr/>
        </p:nvSpPr>
        <p:spPr bwMode="auto">
          <a:xfrm>
            <a:off x="1103181" y="5716019"/>
            <a:ext cx="1360" cy="4684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1278"/>
          <p:cNvSpPr>
            <a:spLocks noChangeShapeType="1"/>
          </p:cNvSpPr>
          <p:nvPr/>
        </p:nvSpPr>
        <p:spPr bwMode="auto">
          <a:xfrm>
            <a:off x="1088226" y="5716019"/>
            <a:ext cx="29911" cy="996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1279"/>
          <p:cNvSpPr>
            <a:spLocks noChangeShapeType="1"/>
          </p:cNvSpPr>
          <p:nvPr/>
        </p:nvSpPr>
        <p:spPr bwMode="auto">
          <a:xfrm>
            <a:off x="1300321" y="5701070"/>
            <a:ext cx="0" cy="3787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1282"/>
          <p:cNvSpPr>
            <a:spLocks noChangeShapeType="1"/>
          </p:cNvSpPr>
          <p:nvPr/>
        </p:nvSpPr>
        <p:spPr bwMode="auto">
          <a:xfrm>
            <a:off x="1593991" y="5516700"/>
            <a:ext cx="1360" cy="43851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Line 1285"/>
          <p:cNvSpPr>
            <a:spLocks noChangeShapeType="1"/>
          </p:cNvSpPr>
          <p:nvPr/>
        </p:nvSpPr>
        <p:spPr bwMode="auto">
          <a:xfrm>
            <a:off x="1890380" y="5237653"/>
            <a:ext cx="0" cy="11261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1288"/>
          <p:cNvSpPr>
            <a:spLocks noChangeShapeType="1"/>
          </p:cNvSpPr>
          <p:nvPr/>
        </p:nvSpPr>
        <p:spPr bwMode="auto">
          <a:xfrm>
            <a:off x="2184049" y="5062252"/>
            <a:ext cx="1360" cy="132547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Line 1291"/>
          <p:cNvSpPr>
            <a:spLocks noChangeShapeType="1"/>
          </p:cNvSpPr>
          <p:nvPr/>
        </p:nvSpPr>
        <p:spPr bwMode="auto">
          <a:xfrm>
            <a:off x="2774108" y="4901800"/>
            <a:ext cx="1360" cy="111619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ine 1294"/>
          <p:cNvSpPr>
            <a:spLocks noChangeShapeType="1"/>
          </p:cNvSpPr>
          <p:nvPr/>
        </p:nvSpPr>
        <p:spPr bwMode="auto">
          <a:xfrm>
            <a:off x="3364167" y="4835028"/>
            <a:ext cx="1360" cy="256126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5" name="Gruppo 234"/>
          <p:cNvGrpSpPr/>
          <p:nvPr/>
        </p:nvGrpSpPr>
        <p:grpSpPr>
          <a:xfrm>
            <a:off x="641170" y="4541083"/>
            <a:ext cx="254878" cy="1394911"/>
            <a:chOff x="622120" y="4541083"/>
            <a:chExt cx="254878" cy="1394911"/>
          </a:xfrm>
        </p:grpSpPr>
        <p:sp>
          <p:nvSpPr>
            <p:cNvPr id="63" name="Rectangle 195"/>
            <p:cNvSpPr>
              <a:spLocks noChangeArrowheads="1"/>
            </p:cNvSpPr>
            <p:nvPr/>
          </p:nvSpPr>
          <p:spPr bwMode="auto">
            <a:xfrm>
              <a:off x="622120" y="5782106"/>
              <a:ext cx="25487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 dirty="0">
                  <a:latin typeface="Arial" pitchFamily="34" charset="0"/>
                  <a:cs typeface="Arial" pitchFamily="34" charset="0"/>
                </a:rPr>
                <a:t>-100</a:t>
              </a:r>
              <a:endParaRPr lang="it-IT" altLang="en-US" sz="1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197"/>
            <p:cNvSpPr>
              <a:spLocks noChangeArrowheads="1"/>
            </p:cNvSpPr>
            <p:nvPr/>
          </p:nvSpPr>
          <p:spPr bwMode="auto">
            <a:xfrm>
              <a:off x="692653" y="5534660"/>
              <a:ext cx="184345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-80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199"/>
            <p:cNvSpPr>
              <a:spLocks noChangeArrowheads="1"/>
            </p:cNvSpPr>
            <p:nvPr/>
          </p:nvSpPr>
          <p:spPr bwMode="auto">
            <a:xfrm>
              <a:off x="692653" y="5285696"/>
              <a:ext cx="184345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-60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201"/>
            <p:cNvSpPr>
              <a:spLocks noChangeArrowheads="1"/>
            </p:cNvSpPr>
            <p:nvPr/>
          </p:nvSpPr>
          <p:spPr bwMode="auto">
            <a:xfrm>
              <a:off x="692653" y="5038250"/>
              <a:ext cx="184345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-40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203"/>
            <p:cNvSpPr>
              <a:spLocks noChangeArrowheads="1"/>
            </p:cNvSpPr>
            <p:nvPr/>
          </p:nvSpPr>
          <p:spPr bwMode="auto">
            <a:xfrm>
              <a:off x="692653" y="4790047"/>
              <a:ext cx="184345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 dirty="0">
                  <a:latin typeface="Arial" pitchFamily="34" charset="0"/>
                  <a:cs typeface="Arial" pitchFamily="34" charset="0"/>
                </a:rPr>
                <a:t>-20</a:t>
              </a:r>
              <a:endParaRPr lang="it-IT" altLang="en-US" sz="1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205"/>
            <p:cNvSpPr>
              <a:spLocks noChangeArrowheads="1"/>
            </p:cNvSpPr>
            <p:nvPr/>
          </p:nvSpPr>
          <p:spPr bwMode="auto">
            <a:xfrm>
              <a:off x="806465" y="4541083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0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6" name="Gruppo 235"/>
          <p:cNvGrpSpPr/>
          <p:nvPr/>
        </p:nvGrpSpPr>
        <p:grpSpPr>
          <a:xfrm>
            <a:off x="989333" y="5952889"/>
            <a:ext cx="2473582" cy="153888"/>
            <a:chOff x="989333" y="5952889"/>
            <a:chExt cx="2473582" cy="153888"/>
          </a:xfrm>
        </p:grpSpPr>
        <p:sp>
          <p:nvSpPr>
            <p:cNvPr id="69" name="Rectangle 208"/>
            <p:cNvSpPr>
              <a:spLocks noChangeArrowheads="1"/>
            </p:cNvSpPr>
            <p:nvPr/>
          </p:nvSpPr>
          <p:spPr bwMode="auto">
            <a:xfrm>
              <a:off x="989333" y="5952889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0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211"/>
            <p:cNvSpPr>
              <a:spLocks noChangeArrowheads="1"/>
            </p:cNvSpPr>
            <p:nvPr/>
          </p:nvSpPr>
          <p:spPr bwMode="auto">
            <a:xfrm>
              <a:off x="1579104" y="5952889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6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213"/>
            <p:cNvSpPr>
              <a:spLocks noChangeArrowheads="1"/>
            </p:cNvSpPr>
            <p:nvPr/>
          </p:nvSpPr>
          <p:spPr bwMode="auto">
            <a:xfrm>
              <a:off x="2140791" y="5952889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12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215"/>
            <p:cNvSpPr>
              <a:spLocks noChangeArrowheads="1"/>
            </p:cNvSpPr>
            <p:nvPr/>
          </p:nvSpPr>
          <p:spPr bwMode="auto">
            <a:xfrm>
              <a:off x="2730562" y="5952889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18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217"/>
            <p:cNvSpPr>
              <a:spLocks noChangeArrowheads="1"/>
            </p:cNvSpPr>
            <p:nvPr/>
          </p:nvSpPr>
          <p:spPr bwMode="auto">
            <a:xfrm>
              <a:off x="3321851" y="5952889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24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219"/>
            <p:cNvSpPr>
              <a:spLocks noChangeArrowheads="1"/>
            </p:cNvSpPr>
            <p:nvPr/>
          </p:nvSpPr>
          <p:spPr bwMode="auto">
            <a:xfrm>
              <a:off x="1085730" y="5952889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1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221"/>
            <p:cNvSpPr>
              <a:spLocks noChangeArrowheads="1"/>
            </p:cNvSpPr>
            <p:nvPr/>
          </p:nvSpPr>
          <p:spPr bwMode="auto">
            <a:xfrm>
              <a:off x="1283839" y="5952889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3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223"/>
            <p:cNvSpPr>
              <a:spLocks noChangeArrowheads="1"/>
            </p:cNvSpPr>
            <p:nvPr/>
          </p:nvSpPr>
          <p:spPr bwMode="auto">
            <a:xfrm>
              <a:off x="1875128" y="5952889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  <a:cs typeface="Arial" pitchFamily="34" charset="0"/>
                </a:rPr>
                <a:t>9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7" name="Gruppo 222"/>
          <p:cNvGrpSpPr/>
          <p:nvPr/>
        </p:nvGrpSpPr>
        <p:grpSpPr>
          <a:xfrm>
            <a:off x="923716" y="4489209"/>
            <a:ext cx="2481239" cy="1422142"/>
            <a:chOff x="1902704" y="2364832"/>
            <a:chExt cx="5189432" cy="2974369"/>
          </a:xfrm>
        </p:grpSpPr>
        <p:sp>
          <p:nvSpPr>
            <p:cNvPr id="78" name="Line 193"/>
            <p:cNvSpPr>
              <a:spLocks noChangeShapeType="1"/>
            </p:cNvSpPr>
            <p:nvPr/>
          </p:nvSpPr>
          <p:spPr bwMode="auto">
            <a:xfrm flipV="1">
              <a:off x="1965261" y="2364832"/>
              <a:ext cx="0" cy="29180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Line 194"/>
            <p:cNvSpPr>
              <a:spLocks noChangeShapeType="1"/>
            </p:cNvSpPr>
            <p:nvPr/>
          </p:nvSpPr>
          <p:spPr bwMode="auto">
            <a:xfrm flipH="1">
              <a:off x="1902704" y="5184959"/>
              <a:ext cx="62558" cy="208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Line 196"/>
            <p:cNvSpPr>
              <a:spLocks noChangeShapeType="1"/>
            </p:cNvSpPr>
            <p:nvPr/>
          </p:nvSpPr>
          <p:spPr bwMode="auto">
            <a:xfrm flipH="1">
              <a:off x="1902704" y="4665957"/>
              <a:ext cx="62558" cy="208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Line 198"/>
            <p:cNvSpPr>
              <a:spLocks noChangeShapeType="1"/>
            </p:cNvSpPr>
            <p:nvPr/>
          </p:nvSpPr>
          <p:spPr bwMode="auto">
            <a:xfrm flipH="1">
              <a:off x="1902704" y="4146952"/>
              <a:ext cx="62558" cy="208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Line 200"/>
            <p:cNvSpPr>
              <a:spLocks noChangeShapeType="1"/>
            </p:cNvSpPr>
            <p:nvPr/>
          </p:nvSpPr>
          <p:spPr bwMode="auto">
            <a:xfrm flipH="1">
              <a:off x="1902704" y="3625864"/>
              <a:ext cx="62558" cy="208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Line 202"/>
            <p:cNvSpPr>
              <a:spLocks noChangeShapeType="1"/>
            </p:cNvSpPr>
            <p:nvPr/>
          </p:nvSpPr>
          <p:spPr bwMode="auto">
            <a:xfrm flipH="1">
              <a:off x="1902704" y="3106861"/>
              <a:ext cx="62558" cy="208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Line 204"/>
            <p:cNvSpPr>
              <a:spLocks noChangeShapeType="1"/>
            </p:cNvSpPr>
            <p:nvPr/>
          </p:nvSpPr>
          <p:spPr bwMode="auto">
            <a:xfrm flipH="1">
              <a:off x="1902704" y="2587857"/>
              <a:ext cx="62558" cy="208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Line 206"/>
            <p:cNvSpPr>
              <a:spLocks noChangeShapeType="1"/>
            </p:cNvSpPr>
            <p:nvPr/>
          </p:nvSpPr>
          <p:spPr bwMode="auto">
            <a:xfrm>
              <a:off x="1965261" y="5282925"/>
              <a:ext cx="5126875" cy="208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Line 207"/>
            <p:cNvSpPr>
              <a:spLocks noChangeShapeType="1"/>
            </p:cNvSpPr>
            <p:nvPr/>
          </p:nvSpPr>
          <p:spPr bwMode="auto">
            <a:xfrm>
              <a:off x="2056254" y="5274587"/>
              <a:ext cx="2843" cy="646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Line 210"/>
            <p:cNvSpPr>
              <a:spLocks noChangeShapeType="1"/>
            </p:cNvSpPr>
            <p:nvPr/>
          </p:nvSpPr>
          <p:spPr bwMode="auto">
            <a:xfrm>
              <a:off x="3293187" y="5274587"/>
              <a:ext cx="2844" cy="646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Line 212"/>
            <p:cNvSpPr>
              <a:spLocks noChangeShapeType="1"/>
            </p:cNvSpPr>
            <p:nvPr/>
          </p:nvSpPr>
          <p:spPr bwMode="auto">
            <a:xfrm>
              <a:off x="4527277" y="5274587"/>
              <a:ext cx="2844" cy="646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Line 218"/>
            <p:cNvSpPr>
              <a:spLocks noChangeShapeType="1"/>
            </p:cNvSpPr>
            <p:nvPr/>
          </p:nvSpPr>
          <p:spPr bwMode="auto">
            <a:xfrm>
              <a:off x="2260988" y="5274587"/>
              <a:ext cx="2843" cy="646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Line 220"/>
            <p:cNvSpPr>
              <a:spLocks noChangeShapeType="1"/>
            </p:cNvSpPr>
            <p:nvPr/>
          </p:nvSpPr>
          <p:spPr bwMode="auto">
            <a:xfrm>
              <a:off x="2676143" y="5274587"/>
              <a:ext cx="2843" cy="646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Line 222"/>
            <p:cNvSpPr>
              <a:spLocks noChangeShapeType="1"/>
            </p:cNvSpPr>
            <p:nvPr/>
          </p:nvSpPr>
          <p:spPr bwMode="auto">
            <a:xfrm>
              <a:off x="3910233" y="5274587"/>
              <a:ext cx="2843" cy="646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Line 212"/>
            <p:cNvSpPr>
              <a:spLocks noChangeShapeType="1"/>
            </p:cNvSpPr>
            <p:nvPr/>
          </p:nvSpPr>
          <p:spPr bwMode="auto">
            <a:xfrm>
              <a:off x="5772741" y="5274587"/>
              <a:ext cx="2844" cy="646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Line 212"/>
            <p:cNvSpPr>
              <a:spLocks noChangeShapeType="1"/>
            </p:cNvSpPr>
            <p:nvPr/>
          </p:nvSpPr>
          <p:spPr bwMode="auto">
            <a:xfrm>
              <a:off x="7018205" y="5274587"/>
              <a:ext cx="2844" cy="646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" name="Rettangolo 3"/>
          <p:cNvSpPr>
            <a:spLocks noChangeArrowheads="1"/>
          </p:cNvSpPr>
          <p:nvPr/>
        </p:nvSpPr>
        <p:spPr bwMode="auto">
          <a:xfrm>
            <a:off x="1904728" y="6090274"/>
            <a:ext cx="148790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r>
              <a:rPr lang="it-IT" altLang="en-US" sz="1050" dirty="0" smtClean="0">
                <a:latin typeface="Calibri" pitchFamily="34" charset="0"/>
                <a:cs typeface="Calibri" pitchFamily="34" charset="0"/>
              </a:rPr>
              <a:t>Mesi post-trattamento</a:t>
            </a:r>
            <a:endParaRPr lang="it-IT" altLang="en-US" sz="105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1" name="Gruppo 364"/>
          <p:cNvGrpSpPr/>
          <p:nvPr/>
        </p:nvGrpSpPr>
        <p:grpSpPr>
          <a:xfrm>
            <a:off x="1020247" y="4597840"/>
            <a:ext cx="2393282" cy="1254488"/>
            <a:chOff x="6751002" y="816373"/>
            <a:chExt cx="5005480" cy="2623740"/>
          </a:xfrm>
        </p:grpSpPr>
        <p:cxnSp>
          <p:nvCxnSpPr>
            <p:cNvPr id="43" name="Connettore 1 42"/>
            <p:cNvCxnSpPr/>
            <p:nvPr/>
          </p:nvCxnSpPr>
          <p:spPr>
            <a:xfrm rot="5400000">
              <a:off x="9724981" y="1591688"/>
              <a:ext cx="154242" cy="117153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uppo 363"/>
            <p:cNvGrpSpPr/>
            <p:nvPr/>
          </p:nvGrpSpPr>
          <p:grpSpPr>
            <a:xfrm>
              <a:off x="6751002" y="816373"/>
              <a:ext cx="5005480" cy="2623740"/>
              <a:chOff x="6751002" y="816373"/>
              <a:chExt cx="5005480" cy="2623740"/>
            </a:xfrm>
          </p:grpSpPr>
          <p:sp>
            <p:nvSpPr>
              <p:cNvPr id="45" name="Line 1374"/>
              <p:cNvSpPr>
                <a:spLocks noChangeShapeType="1"/>
              </p:cNvSpPr>
              <p:nvPr/>
            </p:nvSpPr>
            <p:spPr bwMode="auto">
              <a:xfrm flipV="1">
                <a:off x="8598150" y="2403362"/>
                <a:ext cx="0" cy="214688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Line 1377"/>
              <p:cNvSpPr>
                <a:spLocks noChangeShapeType="1"/>
              </p:cNvSpPr>
              <p:nvPr/>
            </p:nvSpPr>
            <p:spPr bwMode="auto">
              <a:xfrm flipV="1">
                <a:off x="9185056" y="2252201"/>
                <a:ext cx="2844" cy="245954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Line 1380"/>
              <p:cNvSpPr>
                <a:spLocks noChangeShapeType="1"/>
              </p:cNvSpPr>
              <p:nvPr/>
            </p:nvSpPr>
            <p:spPr bwMode="auto">
              <a:xfrm flipV="1">
                <a:off x="10419146" y="1848127"/>
                <a:ext cx="2844" cy="252206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Line 1383"/>
              <p:cNvSpPr>
                <a:spLocks noChangeShapeType="1"/>
              </p:cNvSpPr>
              <p:nvPr/>
            </p:nvSpPr>
            <p:spPr bwMode="auto">
              <a:xfrm flipV="1">
                <a:off x="11666884" y="1753470"/>
                <a:ext cx="2844" cy="237616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9" name="Connettore 1 48"/>
              <p:cNvCxnSpPr/>
              <p:nvPr/>
            </p:nvCxnSpPr>
            <p:spPr>
              <a:xfrm rot="16200000" flipH="1" flipV="1">
                <a:off x="10863190" y="1279007"/>
                <a:ext cx="346003" cy="1296648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1 49"/>
              <p:cNvCxnSpPr/>
              <p:nvPr/>
            </p:nvCxnSpPr>
            <p:spPr>
              <a:xfrm rot="16200000" flipH="1" flipV="1">
                <a:off x="8832114" y="2024595"/>
                <a:ext cx="154242" cy="61420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1 50"/>
              <p:cNvCxnSpPr/>
              <p:nvPr/>
            </p:nvCxnSpPr>
            <p:spPr>
              <a:xfrm rot="16200000" flipH="1" flipV="1">
                <a:off x="8014957" y="2313547"/>
                <a:ext cx="491907" cy="682446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1 51"/>
              <p:cNvCxnSpPr/>
              <p:nvPr/>
            </p:nvCxnSpPr>
            <p:spPr>
              <a:xfrm rot="5400000">
                <a:off x="7442726" y="2826042"/>
                <a:ext cx="402280" cy="55164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ttore 1 52"/>
              <p:cNvCxnSpPr/>
              <p:nvPr/>
            </p:nvCxnSpPr>
            <p:spPr>
              <a:xfrm rot="10800000" flipV="1">
                <a:off x="6905768" y="3303003"/>
                <a:ext cx="462277" cy="47521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ttore 1 53"/>
              <p:cNvCxnSpPr/>
              <p:nvPr/>
            </p:nvCxnSpPr>
            <p:spPr>
              <a:xfrm rot="16200000" flipV="1">
                <a:off x="5574956" y="1992419"/>
                <a:ext cx="2520505" cy="16841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Line 1374"/>
              <p:cNvSpPr>
                <a:spLocks noChangeShapeType="1"/>
              </p:cNvSpPr>
              <p:nvPr/>
            </p:nvSpPr>
            <p:spPr bwMode="auto">
              <a:xfrm flipV="1">
                <a:off x="7372126" y="3312502"/>
                <a:ext cx="0" cy="108000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Line 1374"/>
              <p:cNvSpPr>
                <a:spLocks noChangeShapeType="1"/>
              </p:cNvSpPr>
              <p:nvPr/>
            </p:nvSpPr>
            <p:spPr bwMode="auto">
              <a:xfrm flipV="1">
                <a:off x="6928574" y="3331181"/>
                <a:ext cx="0" cy="108000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20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7" name="Connettore 1 56"/>
              <p:cNvCxnSpPr/>
              <p:nvPr/>
            </p:nvCxnSpPr>
            <p:spPr>
              <a:xfrm>
                <a:off x="9090315" y="2494567"/>
                <a:ext cx="180000" cy="1588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ttore 1 57"/>
              <p:cNvCxnSpPr/>
              <p:nvPr/>
            </p:nvCxnSpPr>
            <p:spPr>
              <a:xfrm>
                <a:off x="10327712" y="1834926"/>
                <a:ext cx="180000" cy="1588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ttore 1 58"/>
              <p:cNvCxnSpPr/>
              <p:nvPr/>
            </p:nvCxnSpPr>
            <p:spPr>
              <a:xfrm>
                <a:off x="8505736" y="2626495"/>
                <a:ext cx="180000" cy="1588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ttore 1 59"/>
              <p:cNvCxnSpPr/>
              <p:nvPr/>
            </p:nvCxnSpPr>
            <p:spPr>
              <a:xfrm>
                <a:off x="7284261" y="3424877"/>
                <a:ext cx="180000" cy="1588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ttore 1 60"/>
              <p:cNvCxnSpPr/>
              <p:nvPr/>
            </p:nvCxnSpPr>
            <p:spPr>
              <a:xfrm>
                <a:off x="6833885" y="3438525"/>
                <a:ext cx="180000" cy="1588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ttore 1 61"/>
              <p:cNvCxnSpPr/>
              <p:nvPr/>
            </p:nvCxnSpPr>
            <p:spPr>
              <a:xfrm>
                <a:off x="11576482" y="1998698"/>
                <a:ext cx="180000" cy="1588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2" name="Connettore 1 31"/>
          <p:cNvCxnSpPr/>
          <p:nvPr/>
        </p:nvCxnSpPr>
        <p:spPr>
          <a:xfrm>
            <a:off x="1056614" y="5717808"/>
            <a:ext cx="86064" cy="7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1256727" y="5696057"/>
            <a:ext cx="86064" cy="7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1548196" y="5511169"/>
            <a:ext cx="86064" cy="7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>
            <a:off x="1845104" y="5233839"/>
            <a:ext cx="86064" cy="7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2142011" y="5060914"/>
            <a:ext cx="86064" cy="7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2732563" y="4901041"/>
            <a:ext cx="86064" cy="7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3319853" y="4829262"/>
            <a:ext cx="86064" cy="76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 rot="16200000">
            <a:off x="-412479" y="4950414"/>
            <a:ext cx="16676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cs typeface="Arial" pitchFamily="34" charset="0"/>
              </a:rPr>
              <a:t>Variazione percentuale </a:t>
            </a:r>
          </a:p>
          <a:p>
            <a:r>
              <a:rPr lang="en-US" sz="1050" dirty="0" smtClean="0">
                <a:cs typeface="Arial" pitchFamily="34" charset="0"/>
              </a:rPr>
              <a:t>rispetto </a:t>
            </a:r>
            <a:r>
              <a:rPr lang="en-US" sz="1050" dirty="0" smtClean="0">
                <a:cs typeface="Arial" pitchFamily="34" charset="0"/>
              </a:rPr>
              <a:t>al basale</a:t>
            </a:r>
            <a:endParaRPr lang="en-US" sz="1050" dirty="0">
              <a:cs typeface="Arial" pitchFamily="34" charset="0"/>
            </a:endParaRPr>
          </a:p>
        </p:txBody>
      </p:sp>
      <p:sp>
        <p:nvSpPr>
          <p:cNvPr id="41" name="Rettangolo 3"/>
          <p:cNvSpPr>
            <a:spLocks noChangeArrowheads="1"/>
          </p:cNvSpPr>
          <p:nvPr/>
        </p:nvSpPr>
        <p:spPr bwMode="auto">
          <a:xfrm>
            <a:off x="2644012" y="5294738"/>
            <a:ext cx="7585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r>
              <a:rPr lang="it-IT" altLang="en-US" sz="12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Risposta </a:t>
            </a:r>
            <a:endParaRPr lang="it-IT" altLang="en-US" sz="1200" b="1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2" name="Rettangolo 3"/>
          <p:cNvSpPr>
            <a:spLocks noChangeArrowheads="1"/>
          </p:cNvSpPr>
          <p:nvPr/>
        </p:nvSpPr>
        <p:spPr bwMode="auto">
          <a:xfrm>
            <a:off x="2253379" y="4577488"/>
            <a:ext cx="10054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r>
              <a:rPr lang="it-IT" altLang="en-US" sz="1200" b="1" dirty="0" smtClean="0">
                <a:solidFill>
                  <a:srgbClr val="C00000"/>
                </a:solidFill>
                <a:latin typeface="+mn-lt"/>
                <a:cs typeface="Arial" pitchFamily="34" charset="0"/>
              </a:rPr>
              <a:t>Non-risposta</a:t>
            </a:r>
            <a:endParaRPr lang="it-IT" altLang="en-US" sz="1200" b="1" dirty="0">
              <a:solidFill>
                <a:srgbClr val="C00000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95" name="Gruppo 114"/>
          <p:cNvGrpSpPr>
            <a:grpSpLocks noChangeAspect="1"/>
          </p:cNvGrpSpPr>
          <p:nvPr/>
        </p:nvGrpSpPr>
        <p:grpSpPr>
          <a:xfrm>
            <a:off x="4022844" y="4487451"/>
            <a:ext cx="2840793" cy="1617570"/>
            <a:chOff x="2164380" y="2467241"/>
            <a:chExt cx="5941434" cy="3383096"/>
          </a:xfrm>
        </p:grpSpPr>
        <p:grpSp>
          <p:nvGrpSpPr>
            <p:cNvPr id="101" name="Gruppo 19"/>
            <p:cNvGrpSpPr/>
            <p:nvPr/>
          </p:nvGrpSpPr>
          <p:grpSpPr>
            <a:xfrm>
              <a:off x="2961891" y="2689613"/>
              <a:ext cx="4924436" cy="1865502"/>
              <a:chOff x="3511297" y="1324050"/>
              <a:chExt cx="5515660" cy="2838299"/>
            </a:xfrm>
          </p:grpSpPr>
          <p:cxnSp>
            <p:nvCxnSpPr>
              <p:cNvPr id="168" name="Connettore 1 167"/>
              <p:cNvCxnSpPr/>
              <p:nvPr/>
            </p:nvCxnSpPr>
            <p:spPr>
              <a:xfrm rot="16200000" flipH="1">
                <a:off x="2637130" y="2198217"/>
                <a:ext cx="1989735" cy="24140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Connettore 1 168"/>
              <p:cNvCxnSpPr/>
              <p:nvPr/>
            </p:nvCxnSpPr>
            <p:spPr>
              <a:xfrm rot="16200000" flipH="1">
                <a:off x="3712464" y="3368650"/>
                <a:ext cx="563270" cy="45354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onnettore 1 169"/>
              <p:cNvCxnSpPr/>
              <p:nvPr/>
            </p:nvCxnSpPr>
            <p:spPr>
              <a:xfrm rot="5400000" flipH="1" flipV="1">
                <a:off x="4173322" y="3163825"/>
                <a:ext cx="753465" cy="68762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ttore 1 170"/>
              <p:cNvCxnSpPr/>
              <p:nvPr/>
            </p:nvCxnSpPr>
            <p:spPr>
              <a:xfrm>
                <a:off x="4886554" y="3123590"/>
                <a:ext cx="694944" cy="146304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1 171"/>
              <p:cNvCxnSpPr/>
              <p:nvPr/>
            </p:nvCxnSpPr>
            <p:spPr>
              <a:xfrm flipV="1">
                <a:off x="5588813" y="3021178"/>
                <a:ext cx="680313" cy="24871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1 172"/>
              <p:cNvCxnSpPr/>
              <p:nvPr/>
            </p:nvCxnSpPr>
            <p:spPr>
              <a:xfrm>
                <a:off x="6276442" y="3028493"/>
                <a:ext cx="1360627" cy="76809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1 173"/>
              <p:cNvCxnSpPr/>
              <p:nvPr/>
            </p:nvCxnSpPr>
            <p:spPr>
              <a:xfrm>
                <a:off x="7659014" y="3803904"/>
                <a:ext cx="1367943" cy="358445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2" name="Connettore 1 101"/>
            <p:cNvCxnSpPr/>
            <p:nvPr/>
          </p:nvCxnSpPr>
          <p:spPr>
            <a:xfrm rot="5400000">
              <a:off x="3509177" y="4284817"/>
              <a:ext cx="158664" cy="14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1 102"/>
            <p:cNvCxnSpPr/>
            <p:nvPr/>
          </p:nvCxnSpPr>
          <p:spPr>
            <a:xfrm rot="5400000">
              <a:off x="3966159" y="3658236"/>
              <a:ext cx="447143" cy="14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1 103"/>
            <p:cNvCxnSpPr/>
            <p:nvPr/>
          </p:nvCxnSpPr>
          <p:spPr>
            <a:xfrm rot="5400000">
              <a:off x="4648072" y="3812773"/>
              <a:ext cx="336559" cy="14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1 27"/>
            <p:cNvCxnSpPr/>
            <p:nvPr/>
          </p:nvCxnSpPr>
          <p:spPr>
            <a:xfrm rot="5400000">
              <a:off x="5256505" y="3653429"/>
              <a:ext cx="322135" cy="14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1 105"/>
            <p:cNvCxnSpPr/>
            <p:nvPr/>
          </p:nvCxnSpPr>
          <p:spPr>
            <a:xfrm rot="5400000">
              <a:off x="6535092" y="4202480"/>
              <a:ext cx="246409" cy="14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1 106"/>
            <p:cNvCxnSpPr/>
            <p:nvPr/>
          </p:nvCxnSpPr>
          <p:spPr>
            <a:xfrm rot="5400000">
              <a:off x="7706702" y="4386647"/>
              <a:ext cx="346175" cy="14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1 107"/>
            <p:cNvCxnSpPr/>
            <p:nvPr/>
          </p:nvCxnSpPr>
          <p:spPr>
            <a:xfrm rot="16200000" flipH="1">
              <a:off x="1905704" y="3739266"/>
              <a:ext cx="2315775" cy="21646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1 108"/>
            <p:cNvCxnSpPr/>
            <p:nvPr/>
          </p:nvCxnSpPr>
          <p:spPr>
            <a:xfrm>
              <a:off x="3164351" y="5007065"/>
              <a:ext cx="424520" cy="206743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1 109"/>
            <p:cNvCxnSpPr/>
            <p:nvPr/>
          </p:nvCxnSpPr>
          <p:spPr>
            <a:xfrm flipV="1">
              <a:off x="3595402" y="5151305"/>
              <a:ext cx="600860" cy="62503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1 110"/>
            <p:cNvCxnSpPr/>
            <p:nvPr/>
          </p:nvCxnSpPr>
          <p:spPr>
            <a:xfrm flipV="1">
              <a:off x="4209323" y="5146496"/>
              <a:ext cx="613921" cy="4809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1 111"/>
            <p:cNvCxnSpPr/>
            <p:nvPr/>
          </p:nvCxnSpPr>
          <p:spPr>
            <a:xfrm>
              <a:off x="4829776" y="5136880"/>
              <a:ext cx="594328" cy="9616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1 112"/>
            <p:cNvCxnSpPr/>
            <p:nvPr/>
          </p:nvCxnSpPr>
          <p:spPr>
            <a:xfrm>
              <a:off x="5437166" y="5233040"/>
              <a:ext cx="1201719" cy="4808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1 113"/>
            <p:cNvCxnSpPr/>
            <p:nvPr/>
          </p:nvCxnSpPr>
          <p:spPr>
            <a:xfrm flipV="1">
              <a:off x="6658478" y="5223424"/>
              <a:ext cx="1214780" cy="57696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1 114"/>
            <p:cNvCxnSpPr/>
            <p:nvPr/>
          </p:nvCxnSpPr>
          <p:spPr>
            <a:xfrm rot="16200000" flipH="1">
              <a:off x="3118493" y="4943475"/>
              <a:ext cx="129815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1 115"/>
            <p:cNvCxnSpPr/>
            <p:nvPr/>
          </p:nvCxnSpPr>
          <p:spPr>
            <a:xfrm rot="16200000" flipH="1">
              <a:off x="3551103" y="5192411"/>
              <a:ext cx="72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/>
          </p:nvCxnSpPr>
          <p:spPr>
            <a:xfrm rot="5400000">
              <a:off x="4162561" y="5118375"/>
              <a:ext cx="76928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1 117"/>
            <p:cNvCxnSpPr/>
            <p:nvPr/>
          </p:nvCxnSpPr>
          <p:spPr>
            <a:xfrm rot="5400000">
              <a:off x="4774577" y="5094656"/>
              <a:ext cx="105775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1 118"/>
            <p:cNvCxnSpPr/>
            <p:nvPr/>
          </p:nvCxnSpPr>
          <p:spPr>
            <a:xfrm rot="5400000">
              <a:off x="5396569" y="5188691"/>
              <a:ext cx="72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1 119"/>
            <p:cNvCxnSpPr/>
            <p:nvPr/>
          </p:nvCxnSpPr>
          <p:spPr>
            <a:xfrm rot="16200000" flipH="1">
              <a:off x="7854478" y="5199923"/>
              <a:ext cx="57696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Rectangle 195"/>
            <p:cNvSpPr>
              <a:spLocks noChangeArrowheads="1"/>
            </p:cNvSpPr>
            <p:nvPr/>
          </p:nvSpPr>
          <p:spPr bwMode="auto">
            <a:xfrm>
              <a:off x="2164380" y="5171296"/>
              <a:ext cx="533068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 dirty="0">
                  <a:latin typeface="Arial" pitchFamily="34" charset="0"/>
                </a:rPr>
                <a:t>-100</a:t>
              </a:r>
              <a:endParaRPr lang="it-IT" altLang="en-US" sz="1000" dirty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2" name="Rectangle 197"/>
            <p:cNvSpPr>
              <a:spLocks noChangeArrowheads="1"/>
            </p:cNvSpPr>
            <p:nvPr/>
          </p:nvSpPr>
          <p:spPr bwMode="auto">
            <a:xfrm>
              <a:off x="2311893" y="4653770"/>
              <a:ext cx="385552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>
                  <a:latin typeface="Arial" pitchFamily="34" charset="0"/>
                </a:rPr>
                <a:t>-80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3" name="Rectangle 199"/>
            <p:cNvSpPr>
              <a:spLocks noChangeArrowheads="1"/>
            </p:cNvSpPr>
            <p:nvPr/>
          </p:nvSpPr>
          <p:spPr bwMode="auto">
            <a:xfrm>
              <a:off x="2311893" y="4133072"/>
              <a:ext cx="385552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>
                  <a:latin typeface="Arial" pitchFamily="34" charset="0"/>
                </a:rPr>
                <a:t>-60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4" name="Rectangle 201"/>
            <p:cNvSpPr>
              <a:spLocks noChangeArrowheads="1"/>
            </p:cNvSpPr>
            <p:nvPr/>
          </p:nvSpPr>
          <p:spPr bwMode="auto">
            <a:xfrm>
              <a:off x="2311893" y="3615547"/>
              <a:ext cx="385552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 dirty="0">
                  <a:latin typeface="Arial" pitchFamily="34" charset="0"/>
                </a:rPr>
                <a:t>-40</a:t>
              </a:r>
              <a:endParaRPr lang="it-IT" altLang="en-US" sz="1000" dirty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5" name="Rectangle 203"/>
            <p:cNvSpPr>
              <a:spLocks noChangeArrowheads="1"/>
            </p:cNvSpPr>
            <p:nvPr/>
          </p:nvSpPr>
          <p:spPr bwMode="auto">
            <a:xfrm>
              <a:off x="2311893" y="3096434"/>
              <a:ext cx="385552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>
                  <a:latin typeface="Arial" pitchFamily="34" charset="0"/>
                </a:rPr>
                <a:t>-20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6" name="Rectangle 205"/>
            <p:cNvSpPr>
              <a:spLocks noChangeArrowheads="1"/>
            </p:cNvSpPr>
            <p:nvPr/>
          </p:nvSpPr>
          <p:spPr bwMode="auto">
            <a:xfrm>
              <a:off x="2549930" y="2575734"/>
              <a:ext cx="147516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algn="r" eaLnBrk="1" hangingPunct="1"/>
              <a:r>
                <a:rPr lang="it-IT" altLang="en-US" sz="1000">
                  <a:latin typeface="Arial" pitchFamily="34" charset="0"/>
                </a:rPr>
                <a:t>0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7" name="Rectangle 208"/>
            <p:cNvSpPr>
              <a:spLocks noChangeArrowheads="1"/>
            </p:cNvSpPr>
            <p:nvPr/>
          </p:nvSpPr>
          <p:spPr bwMode="auto">
            <a:xfrm>
              <a:off x="2932393" y="5528485"/>
              <a:ext cx="147516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 dirty="0">
                  <a:latin typeface="Arial" pitchFamily="34" charset="0"/>
                </a:rPr>
                <a:t>0</a:t>
              </a:r>
              <a:endParaRPr lang="it-IT" altLang="en-US" sz="1000" dirty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8" name="Rectangle 211"/>
            <p:cNvSpPr>
              <a:spLocks noChangeArrowheads="1"/>
            </p:cNvSpPr>
            <p:nvPr/>
          </p:nvSpPr>
          <p:spPr bwMode="auto">
            <a:xfrm>
              <a:off x="4165881" y="5528485"/>
              <a:ext cx="147516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</a:rPr>
                <a:t>6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29" name="Rectangle 213"/>
            <p:cNvSpPr>
              <a:spLocks noChangeArrowheads="1"/>
            </p:cNvSpPr>
            <p:nvPr/>
          </p:nvSpPr>
          <p:spPr bwMode="auto">
            <a:xfrm>
              <a:off x="5340631" y="5528485"/>
              <a:ext cx="295031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</a:rPr>
                <a:t>12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30" name="Rectangle 215"/>
            <p:cNvSpPr>
              <a:spLocks noChangeArrowheads="1"/>
            </p:cNvSpPr>
            <p:nvPr/>
          </p:nvSpPr>
          <p:spPr bwMode="auto">
            <a:xfrm>
              <a:off x="6574119" y="5528485"/>
              <a:ext cx="295031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</a:rPr>
                <a:t>18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31" name="Rectangle 217"/>
            <p:cNvSpPr>
              <a:spLocks noChangeArrowheads="1"/>
            </p:cNvSpPr>
            <p:nvPr/>
          </p:nvSpPr>
          <p:spPr bwMode="auto">
            <a:xfrm>
              <a:off x="7810783" y="5528485"/>
              <a:ext cx="295031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</a:rPr>
                <a:t>24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32" name="Rectangle 219"/>
            <p:cNvSpPr>
              <a:spLocks noChangeArrowheads="1"/>
            </p:cNvSpPr>
            <p:nvPr/>
          </p:nvSpPr>
          <p:spPr bwMode="auto">
            <a:xfrm>
              <a:off x="3134004" y="5528485"/>
              <a:ext cx="147516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</a:rPr>
                <a:t>1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33" name="Rectangle 221"/>
            <p:cNvSpPr>
              <a:spLocks noChangeArrowheads="1"/>
            </p:cNvSpPr>
            <p:nvPr/>
          </p:nvSpPr>
          <p:spPr bwMode="auto">
            <a:xfrm>
              <a:off x="3548344" y="5528485"/>
              <a:ext cx="147516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 dirty="0">
                  <a:latin typeface="Arial" pitchFamily="34" charset="0"/>
                </a:rPr>
                <a:t>3</a:t>
              </a:r>
              <a:endParaRPr lang="it-IT" altLang="en-US" sz="1000" dirty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34" name="Rectangle 223"/>
            <p:cNvSpPr>
              <a:spLocks noChangeArrowheads="1"/>
            </p:cNvSpPr>
            <p:nvPr/>
          </p:nvSpPr>
          <p:spPr bwMode="auto">
            <a:xfrm>
              <a:off x="4785007" y="5528485"/>
              <a:ext cx="147516" cy="32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 Narrow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it-IT" altLang="en-US" sz="1000">
                  <a:latin typeface="Arial" pitchFamily="34" charset="0"/>
                </a:rPr>
                <a:t>9</a:t>
              </a:r>
              <a:endParaRPr lang="it-IT" altLang="en-US" sz="100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pSp>
          <p:nvGrpSpPr>
            <p:cNvPr id="135" name="Gruppo 222"/>
            <p:cNvGrpSpPr/>
            <p:nvPr/>
          </p:nvGrpSpPr>
          <p:grpSpPr>
            <a:xfrm>
              <a:off x="2795159" y="2467241"/>
              <a:ext cx="5189432" cy="2974369"/>
              <a:chOff x="1902704" y="2364832"/>
              <a:chExt cx="5189432" cy="2974369"/>
            </a:xfrm>
          </p:grpSpPr>
          <p:sp>
            <p:nvSpPr>
              <p:cNvPr id="152" name="Line 193"/>
              <p:cNvSpPr>
                <a:spLocks noChangeShapeType="1"/>
              </p:cNvSpPr>
              <p:nvPr/>
            </p:nvSpPr>
            <p:spPr bwMode="auto">
              <a:xfrm flipV="1">
                <a:off x="1965261" y="2364832"/>
                <a:ext cx="0" cy="291809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53" name="Line 194"/>
              <p:cNvSpPr>
                <a:spLocks noChangeShapeType="1"/>
              </p:cNvSpPr>
              <p:nvPr/>
            </p:nvSpPr>
            <p:spPr bwMode="auto">
              <a:xfrm flipH="1">
                <a:off x="1902704" y="5184959"/>
                <a:ext cx="62558" cy="208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54" name="Line 196"/>
              <p:cNvSpPr>
                <a:spLocks noChangeShapeType="1"/>
              </p:cNvSpPr>
              <p:nvPr/>
            </p:nvSpPr>
            <p:spPr bwMode="auto">
              <a:xfrm flipH="1">
                <a:off x="1902704" y="4665957"/>
                <a:ext cx="62558" cy="208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55" name="Line 198"/>
              <p:cNvSpPr>
                <a:spLocks noChangeShapeType="1"/>
              </p:cNvSpPr>
              <p:nvPr/>
            </p:nvSpPr>
            <p:spPr bwMode="auto">
              <a:xfrm flipH="1">
                <a:off x="1902704" y="4146952"/>
                <a:ext cx="62558" cy="208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56" name="Line 200"/>
              <p:cNvSpPr>
                <a:spLocks noChangeShapeType="1"/>
              </p:cNvSpPr>
              <p:nvPr/>
            </p:nvSpPr>
            <p:spPr bwMode="auto">
              <a:xfrm flipH="1">
                <a:off x="1902704" y="3625864"/>
                <a:ext cx="62558" cy="208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57" name="Line 202"/>
              <p:cNvSpPr>
                <a:spLocks noChangeShapeType="1"/>
              </p:cNvSpPr>
              <p:nvPr/>
            </p:nvSpPr>
            <p:spPr bwMode="auto">
              <a:xfrm flipH="1">
                <a:off x="1902704" y="3106861"/>
                <a:ext cx="62558" cy="208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58" name="Line 204"/>
              <p:cNvSpPr>
                <a:spLocks noChangeShapeType="1"/>
              </p:cNvSpPr>
              <p:nvPr/>
            </p:nvSpPr>
            <p:spPr bwMode="auto">
              <a:xfrm flipH="1">
                <a:off x="1902704" y="2587857"/>
                <a:ext cx="62558" cy="208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59" name="Line 206"/>
              <p:cNvSpPr>
                <a:spLocks noChangeShapeType="1"/>
              </p:cNvSpPr>
              <p:nvPr/>
            </p:nvSpPr>
            <p:spPr bwMode="auto">
              <a:xfrm>
                <a:off x="1965261" y="5282925"/>
                <a:ext cx="5126875" cy="208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60" name="Line 207"/>
              <p:cNvSpPr>
                <a:spLocks noChangeShapeType="1"/>
              </p:cNvSpPr>
              <p:nvPr/>
            </p:nvSpPr>
            <p:spPr bwMode="auto">
              <a:xfrm>
                <a:off x="2056254" y="5274587"/>
                <a:ext cx="2843" cy="6461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61" name="Line 210"/>
              <p:cNvSpPr>
                <a:spLocks noChangeShapeType="1"/>
              </p:cNvSpPr>
              <p:nvPr/>
            </p:nvSpPr>
            <p:spPr bwMode="auto">
              <a:xfrm>
                <a:off x="3293187" y="5274587"/>
                <a:ext cx="2844" cy="6461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62" name="Line 212"/>
              <p:cNvSpPr>
                <a:spLocks noChangeShapeType="1"/>
              </p:cNvSpPr>
              <p:nvPr/>
            </p:nvSpPr>
            <p:spPr bwMode="auto">
              <a:xfrm>
                <a:off x="4527277" y="5274587"/>
                <a:ext cx="2844" cy="6461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63" name="Line 218"/>
              <p:cNvSpPr>
                <a:spLocks noChangeShapeType="1"/>
              </p:cNvSpPr>
              <p:nvPr/>
            </p:nvSpPr>
            <p:spPr bwMode="auto">
              <a:xfrm>
                <a:off x="2260988" y="5274587"/>
                <a:ext cx="2843" cy="6461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64" name="Line 220"/>
              <p:cNvSpPr>
                <a:spLocks noChangeShapeType="1"/>
              </p:cNvSpPr>
              <p:nvPr/>
            </p:nvSpPr>
            <p:spPr bwMode="auto">
              <a:xfrm>
                <a:off x="2676143" y="5274587"/>
                <a:ext cx="2843" cy="6461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65" name="Line 222"/>
              <p:cNvSpPr>
                <a:spLocks noChangeShapeType="1"/>
              </p:cNvSpPr>
              <p:nvPr/>
            </p:nvSpPr>
            <p:spPr bwMode="auto">
              <a:xfrm>
                <a:off x="3910233" y="5274587"/>
                <a:ext cx="2843" cy="6461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66" name="Line 212"/>
              <p:cNvSpPr>
                <a:spLocks noChangeShapeType="1"/>
              </p:cNvSpPr>
              <p:nvPr/>
            </p:nvSpPr>
            <p:spPr bwMode="auto">
              <a:xfrm>
                <a:off x="5772741" y="5274587"/>
                <a:ext cx="2844" cy="6461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67" name="Line 212"/>
              <p:cNvSpPr>
                <a:spLocks noChangeShapeType="1"/>
              </p:cNvSpPr>
              <p:nvPr/>
            </p:nvSpPr>
            <p:spPr bwMode="auto">
              <a:xfrm>
                <a:off x="7018205" y="5274587"/>
                <a:ext cx="2844" cy="6461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00"/>
              </a:p>
            </p:txBody>
          </p:sp>
        </p:grpSp>
        <p:cxnSp>
          <p:nvCxnSpPr>
            <p:cNvPr id="136" name="Connettore 1 135"/>
            <p:cNvCxnSpPr/>
            <p:nvPr/>
          </p:nvCxnSpPr>
          <p:spPr>
            <a:xfrm rot="5400000">
              <a:off x="3102777" y="3935567"/>
              <a:ext cx="158664" cy="14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ttore 1 136"/>
            <p:cNvCxnSpPr/>
            <p:nvPr/>
          </p:nvCxnSpPr>
          <p:spPr>
            <a:xfrm>
              <a:off x="4102100" y="3429000"/>
              <a:ext cx="1800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ttore 1 137"/>
            <p:cNvCxnSpPr/>
            <p:nvPr/>
          </p:nvCxnSpPr>
          <p:spPr>
            <a:xfrm>
              <a:off x="3505200" y="4191000"/>
              <a:ext cx="1800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ttore 1 138"/>
            <p:cNvCxnSpPr/>
            <p:nvPr/>
          </p:nvCxnSpPr>
          <p:spPr>
            <a:xfrm>
              <a:off x="3092450" y="3848100"/>
              <a:ext cx="1800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ttore 1 139"/>
            <p:cNvCxnSpPr/>
            <p:nvPr/>
          </p:nvCxnSpPr>
          <p:spPr>
            <a:xfrm>
              <a:off x="4730750" y="3638550"/>
              <a:ext cx="1800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ttore 1 140"/>
            <p:cNvCxnSpPr/>
            <p:nvPr/>
          </p:nvCxnSpPr>
          <p:spPr>
            <a:xfrm>
              <a:off x="5340350" y="3486150"/>
              <a:ext cx="1800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nettore 1 141"/>
            <p:cNvCxnSpPr/>
            <p:nvPr/>
          </p:nvCxnSpPr>
          <p:spPr>
            <a:xfrm>
              <a:off x="6572250" y="4083050"/>
              <a:ext cx="1800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ttore 1 142"/>
            <p:cNvCxnSpPr/>
            <p:nvPr/>
          </p:nvCxnSpPr>
          <p:spPr>
            <a:xfrm>
              <a:off x="7791450" y="4210050"/>
              <a:ext cx="1800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ttore 1 143"/>
            <p:cNvCxnSpPr/>
            <p:nvPr/>
          </p:nvCxnSpPr>
          <p:spPr>
            <a:xfrm>
              <a:off x="3100386" y="4867275"/>
              <a:ext cx="180000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ttore 1 144"/>
            <p:cNvCxnSpPr/>
            <p:nvPr/>
          </p:nvCxnSpPr>
          <p:spPr>
            <a:xfrm>
              <a:off x="3486149" y="5148263"/>
              <a:ext cx="180000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ttore 1 145"/>
            <p:cNvCxnSpPr/>
            <p:nvPr/>
          </p:nvCxnSpPr>
          <p:spPr>
            <a:xfrm rot="5400000">
              <a:off x="6611007" y="5255366"/>
              <a:ext cx="72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1 146"/>
            <p:cNvCxnSpPr/>
            <p:nvPr/>
          </p:nvCxnSpPr>
          <p:spPr>
            <a:xfrm>
              <a:off x="4114799" y="5062538"/>
              <a:ext cx="180000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ttore 1 147"/>
            <p:cNvCxnSpPr/>
            <p:nvPr/>
          </p:nvCxnSpPr>
          <p:spPr>
            <a:xfrm>
              <a:off x="4733924" y="5033962"/>
              <a:ext cx="180000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ttore 1 148"/>
            <p:cNvCxnSpPr/>
            <p:nvPr/>
          </p:nvCxnSpPr>
          <p:spPr>
            <a:xfrm>
              <a:off x="5343524" y="5138737"/>
              <a:ext cx="180000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/>
          </p:nvCxnSpPr>
          <p:spPr>
            <a:xfrm>
              <a:off x="6553199" y="5210175"/>
              <a:ext cx="180000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/>
          </p:nvCxnSpPr>
          <p:spPr>
            <a:xfrm>
              <a:off x="7781924" y="5157787"/>
              <a:ext cx="180000" cy="15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Rettangolo 3"/>
          <p:cNvSpPr>
            <a:spLocks noChangeArrowheads="1"/>
          </p:cNvSpPr>
          <p:nvPr/>
        </p:nvSpPr>
        <p:spPr bwMode="auto">
          <a:xfrm>
            <a:off x="5390389" y="6152626"/>
            <a:ext cx="148790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r>
              <a:rPr lang="it-IT" altLang="en-US" sz="1050" dirty="0" smtClean="0">
                <a:latin typeface="Calibri" pitchFamily="34" charset="0"/>
                <a:cs typeface="Calibri" pitchFamily="34" charset="0"/>
              </a:rPr>
              <a:t>Mesi post-trattamento</a:t>
            </a:r>
            <a:endParaRPr lang="it-IT" altLang="en-US" sz="105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ttangolo 3"/>
          <p:cNvSpPr>
            <a:spLocks noChangeArrowheads="1"/>
          </p:cNvSpPr>
          <p:nvPr/>
        </p:nvSpPr>
        <p:spPr bwMode="auto">
          <a:xfrm>
            <a:off x="5726215" y="5484882"/>
            <a:ext cx="7585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r>
              <a:rPr lang="it-IT" altLang="en-US" sz="12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Risposta </a:t>
            </a:r>
            <a:endParaRPr lang="it-IT" altLang="en-US" sz="1200" b="1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0" name="Rettangolo 3"/>
          <p:cNvSpPr>
            <a:spLocks noChangeArrowheads="1"/>
          </p:cNvSpPr>
          <p:nvPr/>
        </p:nvSpPr>
        <p:spPr bwMode="auto">
          <a:xfrm>
            <a:off x="5785737" y="4853429"/>
            <a:ext cx="10054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r>
              <a:rPr lang="it-IT" altLang="en-US" sz="1200" b="1" dirty="0" smtClean="0">
                <a:solidFill>
                  <a:srgbClr val="C00000"/>
                </a:solidFill>
                <a:latin typeface="+mn-lt"/>
                <a:cs typeface="Arial" pitchFamily="34" charset="0"/>
              </a:rPr>
              <a:t>Non-risposta</a:t>
            </a:r>
            <a:endParaRPr lang="it-IT" altLang="en-US" sz="1200" b="1" dirty="0">
              <a:solidFill>
                <a:srgbClr val="C00000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179" name="Gruppo 73"/>
          <p:cNvGrpSpPr/>
          <p:nvPr/>
        </p:nvGrpSpPr>
        <p:grpSpPr>
          <a:xfrm>
            <a:off x="7894044" y="4454462"/>
            <a:ext cx="49518" cy="1410189"/>
            <a:chOff x="3720516" y="748026"/>
            <a:chExt cx="108000" cy="4221125"/>
          </a:xfrm>
        </p:grpSpPr>
        <p:cxnSp>
          <p:nvCxnSpPr>
            <p:cNvPr id="229" name="Connettore 1 228"/>
            <p:cNvCxnSpPr/>
            <p:nvPr/>
          </p:nvCxnSpPr>
          <p:spPr>
            <a:xfrm rot="5400000">
              <a:off x="1717159" y="2857795"/>
              <a:ext cx="4221125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1 229"/>
            <p:cNvCxnSpPr/>
            <p:nvPr/>
          </p:nvCxnSpPr>
          <p:spPr>
            <a:xfrm rot="10800000">
              <a:off x="3720516" y="1073888"/>
              <a:ext cx="1080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ttore 1 230"/>
            <p:cNvCxnSpPr/>
            <p:nvPr/>
          </p:nvCxnSpPr>
          <p:spPr>
            <a:xfrm rot="10800000">
              <a:off x="3720516" y="2023763"/>
              <a:ext cx="1080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1 231"/>
            <p:cNvCxnSpPr/>
            <p:nvPr/>
          </p:nvCxnSpPr>
          <p:spPr>
            <a:xfrm rot="10800000">
              <a:off x="3720516" y="3012632"/>
              <a:ext cx="1080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1 232"/>
            <p:cNvCxnSpPr/>
            <p:nvPr/>
          </p:nvCxnSpPr>
          <p:spPr>
            <a:xfrm rot="10800000">
              <a:off x="3720516" y="3980120"/>
              <a:ext cx="1080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ttore 1 233"/>
            <p:cNvCxnSpPr/>
            <p:nvPr/>
          </p:nvCxnSpPr>
          <p:spPr>
            <a:xfrm rot="10800000">
              <a:off x="3720516" y="4951227"/>
              <a:ext cx="1080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0" name="Connettore 1 179"/>
          <p:cNvCxnSpPr/>
          <p:nvPr/>
        </p:nvCxnSpPr>
        <p:spPr>
          <a:xfrm>
            <a:off x="8011412" y="5859846"/>
            <a:ext cx="492441" cy="53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1 180"/>
          <p:cNvCxnSpPr/>
          <p:nvPr/>
        </p:nvCxnSpPr>
        <p:spPr>
          <a:xfrm rot="5400000" flipH="1" flipV="1">
            <a:off x="8434855" y="5794133"/>
            <a:ext cx="13853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1 181"/>
          <p:cNvCxnSpPr/>
          <p:nvPr/>
        </p:nvCxnSpPr>
        <p:spPr>
          <a:xfrm>
            <a:off x="8493325" y="5728418"/>
            <a:ext cx="32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1 182"/>
          <p:cNvCxnSpPr/>
          <p:nvPr/>
        </p:nvCxnSpPr>
        <p:spPr>
          <a:xfrm rot="16200000" flipV="1">
            <a:off x="8737522" y="5664907"/>
            <a:ext cx="145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1 183"/>
          <p:cNvCxnSpPr/>
          <p:nvPr/>
        </p:nvCxnSpPr>
        <p:spPr>
          <a:xfrm>
            <a:off x="8796706" y="5598864"/>
            <a:ext cx="97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1 184"/>
          <p:cNvCxnSpPr/>
          <p:nvPr/>
        </p:nvCxnSpPr>
        <p:spPr>
          <a:xfrm rot="16200000" flipV="1">
            <a:off x="9699993" y="5529616"/>
            <a:ext cx="16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1 185"/>
          <p:cNvCxnSpPr/>
          <p:nvPr/>
        </p:nvCxnSpPr>
        <p:spPr>
          <a:xfrm flipV="1">
            <a:off x="9777564" y="5460219"/>
            <a:ext cx="12312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1 186"/>
          <p:cNvCxnSpPr/>
          <p:nvPr/>
        </p:nvCxnSpPr>
        <p:spPr>
          <a:xfrm rot="5400000" flipH="1" flipV="1">
            <a:off x="9830331" y="5409220"/>
            <a:ext cx="129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1 187"/>
          <p:cNvCxnSpPr/>
          <p:nvPr/>
        </p:nvCxnSpPr>
        <p:spPr>
          <a:xfrm>
            <a:off x="9883878" y="5353301"/>
            <a:ext cx="9244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1 188"/>
          <p:cNvCxnSpPr/>
          <p:nvPr/>
        </p:nvCxnSpPr>
        <p:spPr>
          <a:xfrm rot="5400000" flipH="1" flipV="1">
            <a:off x="9912922" y="5296222"/>
            <a:ext cx="13993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1 189"/>
          <p:cNvCxnSpPr/>
          <p:nvPr/>
        </p:nvCxnSpPr>
        <p:spPr>
          <a:xfrm rot="16200000" flipH="1">
            <a:off x="10251708" y="4895710"/>
            <a:ext cx="13281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1 190"/>
          <p:cNvCxnSpPr/>
          <p:nvPr/>
        </p:nvCxnSpPr>
        <p:spPr>
          <a:xfrm>
            <a:off x="10148541" y="4948951"/>
            <a:ext cx="17501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1 191"/>
          <p:cNvCxnSpPr/>
          <p:nvPr/>
        </p:nvCxnSpPr>
        <p:spPr>
          <a:xfrm rot="16200000" flipH="1">
            <a:off x="10093798" y="5024056"/>
            <a:ext cx="13281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1 192"/>
          <p:cNvCxnSpPr/>
          <p:nvPr/>
        </p:nvCxnSpPr>
        <p:spPr>
          <a:xfrm flipV="1">
            <a:off x="9994042" y="5077527"/>
            <a:ext cx="16043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1 193"/>
          <p:cNvCxnSpPr/>
          <p:nvPr/>
        </p:nvCxnSpPr>
        <p:spPr>
          <a:xfrm rot="16200000" flipH="1">
            <a:off x="9938365" y="5159626"/>
            <a:ext cx="13830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1 194"/>
          <p:cNvCxnSpPr/>
          <p:nvPr/>
        </p:nvCxnSpPr>
        <p:spPr>
          <a:xfrm>
            <a:off x="8003964" y="5864789"/>
            <a:ext cx="979597" cy="53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1 195"/>
          <p:cNvCxnSpPr/>
          <p:nvPr/>
        </p:nvCxnSpPr>
        <p:spPr>
          <a:xfrm rot="5400000">
            <a:off x="8947480" y="5840997"/>
            <a:ext cx="72161" cy="72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1 196"/>
          <p:cNvCxnSpPr/>
          <p:nvPr/>
        </p:nvCxnSpPr>
        <p:spPr>
          <a:xfrm>
            <a:off x="8971720" y="5793067"/>
            <a:ext cx="471568" cy="53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1 197"/>
          <p:cNvCxnSpPr/>
          <p:nvPr/>
        </p:nvCxnSpPr>
        <p:spPr>
          <a:xfrm rot="16200000" flipH="1">
            <a:off x="9413035" y="5765144"/>
            <a:ext cx="8418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1 198"/>
          <p:cNvCxnSpPr/>
          <p:nvPr/>
        </p:nvCxnSpPr>
        <p:spPr>
          <a:xfrm>
            <a:off x="9443288" y="5710720"/>
            <a:ext cx="951643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1 199"/>
          <p:cNvCxnSpPr/>
          <p:nvPr/>
        </p:nvCxnSpPr>
        <p:spPr>
          <a:xfrm>
            <a:off x="9970258" y="5214284"/>
            <a:ext cx="3301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1" name="Gruppo 72"/>
          <p:cNvGrpSpPr/>
          <p:nvPr/>
        </p:nvGrpSpPr>
        <p:grpSpPr>
          <a:xfrm>
            <a:off x="7938544" y="5929482"/>
            <a:ext cx="2540217" cy="24035"/>
            <a:chOff x="3817088" y="5714027"/>
            <a:chExt cx="5539563" cy="72001"/>
          </a:xfrm>
        </p:grpSpPr>
        <p:cxnSp>
          <p:nvCxnSpPr>
            <p:cNvPr id="217" name="Connettore 1 216"/>
            <p:cNvCxnSpPr/>
            <p:nvPr/>
          </p:nvCxnSpPr>
          <p:spPr>
            <a:xfrm>
              <a:off x="3817088" y="5716181"/>
              <a:ext cx="553956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1 217"/>
            <p:cNvCxnSpPr/>
            <p:nvPr/>
          </p:nvCxnSpPr>
          <p:spPr>
            <a:xfrm rot="16200000" flipH="1">
              <a:off x="392994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1 218"/>
            <p:cNvCxnSpPr/>
            <p:nvPr/>
          </p:nvCxnSpPr>
          <p:spPr>
            <a:xfrm rot="16200000" flipH="1">
              <a:off x="9143444" y="5750027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1 219"/>
            <p:cNvCxnSpPr/>
            <p:nvPr/>
          </p:nvCxnSpPr>
          <p:spPr>
            <a:xfrm rot="16200000" flipH="1">
              <a:off x="445129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1 220"/>
            <p:cNvCxnSpPr/>
            <p:nvPr/>
          </p:nvCxnSpPr>
          <p:spPr>
            <a:xfrm rot="16200000" flipH="1">
              <a:off x="497264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ttore 1 221"/>
            <p:cNvCxnSpPr/>
            <p:nvPr/>
          </p:nvCxnSpPr>
          <p:spPr>
            <a:xfrm rot="16200000" flipH="1">
              <a:off x="601534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1 222"/>
            <p:cNvCxnSpPr/>
            <p:nvPr/>
          </p:nvCxnSpPr>
          <p:spPr>
            <a:xfrm rot="16200000" flipH="1">
              <a:off x="549399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1 223"/>
            <p:cNvCxnSpPr/>
            <p:nvPr/>
          </p:nvCxnSpPr>
          <p:spPr>
            <a:xfrm rot="16200000" flipH="1">
              <a:off x="862209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1 224"/>
            <p:cNvCxnSpPr/>
            <p:nvPr/>
          </p:nvCxnSpPr>
          <p:spPr>
            <a:xfrm rot="16200000" flipH="1">
              <a:off x="757939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1 225"/>
            <p:cNvCxnSpPr/>
            <p:nvPr/>
          </p:nvCxnSpPr>
          <p:spPr>
            <a:xfrm rot="16200000" flipH="1">
              <a:off x="653669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1 226"/>
            <p:cNvCxnSpPr/>
            <p:nvPr/>
          </p:nvCxnSpPr>
          <p:spPr>
            <a:xfrm rot="16200000" flipH="1">
              <a:off x="705804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1 227"/>
            <p:cNvCxnSpPr/>
            <p:nvPr/>
          </p:nvCxnSpPr>
          <p:spPr>
            <a:xfrm rot="16200000" flipH="1">
              <a:off x="8100747" y="5750028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Gruppo 162"/>
          <p:cNvGrpSpPr/>
          <p:nvPr/>
        </p:nvGrpSpPr>
        <p:grpSpPr>
          <a:xfrm>
            <a:off x="7508830" y="4434460"/>
            <a:ext cx="434542" cy="1535025"/>
            <a:chOff x="3909392" y="1288110"/>
            <a:chExt cx="482824" cy="1705583"/>
          </a:xfrm>
        </p:grpSpPr>
        <p:sp>
          <p:nvSpPr>
            <p:cNvPr id="212" name="CasellaDiTesto 211"/>
            <p:cNvSpPr txBox="1"/>
            <p:nvPr/>
          </p:nvSpPr>
          <p:spPr>
            <a:xfrm>
              <a:off x="3909392" y="1288110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1.00</a:t>
              </a:r>
            </a:p>
          </p:txBody>
        </p:sp>
        <p:sp>
          <p:nvSpPr>
            <p:cNvPr id="213" name="CasellaDiTesto 212"/>
            <p:cNvSpPr txBox="1"/>
            <p:nvPr/>
          </p:nvSpPr>
          <p:spPr>
            <a:xfrm>
              <a:off x="3909392" y="1645256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0.75</a:t>
              </a:r>
            </a:p>
          </p:txBody>
        </p:sp>
        <p:sp>
          <p:nvSpPr>
            <p:cNvPr id="214" name="CasellaDiTesto 213"/>
            <p:cNvSpPr txBox="1"/>
            <p:nvPr/>
          </p:nvSpPr>
          <p:spPr>
            <a:xfrm>
              <a:off x="3909392" y="2002402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0.50</a:t>
              </a:r>
            </a:p>
          </p:txBody>
        </p:sp>
        <p:sp>
          <p:nvSpPr>
            <p:cNvPr id="215" name="CasellaDiTesto 214"/>
            <p:cNvSpPr txBox="1"/>
            <p:nvPr/>
          </p:nvSpPr>
          <p:spPr>
            <a:xfrm>
              <a:off x="3909392" y="2359548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0.25</a:t>
              </a:r>
            </a:p>
          </p:txBody>
        </p:sp>
        <p:sp>
          <p:nvSpPr>
            <p:cNvPr id="216" name="CasellaDiTesto 215"/>
            <p:cNvSpPr txBox="1"/>
            <p:nvPr/>
          </p:nvSpPr>
          <p:spPr>
            <a:xfrm>
              <a:off x="3909392" y="2716694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0.00</a:t>
              </a:r>
            </a:p>
          </p:txBody>
        </p:sp>
      </p:grpSp>
      <p:grpSp>
        <p:nvGrpSpPr>
          <p:cNvPr id="203" name="Gruppo 170"/>
          <p:cNvGrpSpPr/>
          <p:nvPr/>
        </p:nvGrpSpPr>
        <p:grpSpPr>
          <a:xfrm>
            <a:off x="7910867" y="5938351"/>
            <a:ext cx="2691738" cy="246221"/>
            <a:chOff x="4451350" y="2990850"/>
            <a:chExt cx="2990821" cy="273579"/>
          </a:xfrm>
        </p:grpSpPr>
        <p:sp>
          <p:nvSpPr>
            <p:cNvPr id="206" name="CasellaDiTesto 205"/>
            <p:cNvSpPr txBox="1"/>
            <p:nvPr/>
          </p:nvSpPr>
          <p:spPr>
            <a:xfrm>
              <a:off x="4451350" y="2990850"/>
              <a:ext cx="283553" cy="273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" name="CasellaDiTesto 206"/>
            <p:cNvSpPr txBox="1"/>
            <p:nvPr/>
          </p:nvSpPr>
          <p:spPr>
            <a:xfrm>
              <a:off x="4908550" y="2990850"/>
              <a:ext cx="361922" cy="273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" name="CasellaDiTesto 207"/>
            <p:cNvSpPr txBox="1"/>
            <p:nvPr/>
          </p:nvSpPr>
          <p:spPr>
            <a:xfrm>
              <a:off x="5441950" y="2990850"/>
              <a:ext cx="361922" cy="273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24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" name="CasellaDiTesto 208"/>
            <p:cNvSpPr txBox="1"/>
            <p:nvPr/>
          </p:nvSpPr>
          <p:spPr>
            <a:xfrm>
              <a:off x="7080249" y="2990850"/>
              <a:ext cx="361922" cy="273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60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" name="CasellaDiTesto 209"/>
            <p:cNvSpPr txBox="1"/>
            <p:nvPr/>
          </p:nvSpPr>
          <p:spPr>
            <a:xfrm>
              <a:off x="5975858" y="2990850"/>
              <a:ext cx="361922" cy="273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36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" name="CasellaDiTesto 210"/>
            <p:cNvSpPr txBox="1"/>
            <p:nvPr/>
          </p:nvSpPr>
          <p:spPr>
            <a:xfrm>
              <a:off x="6509258" y="2990850"/>
              <a:ext cx="361922" cy="2735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48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4" name="CasellaDiTesto 203"/>
          <p:cNvSpPr txBox="1"/>
          <p:nvPr/>
        </p:nvSpPr>
        <p:spPr>
          <a:xfrm rot="16200000">
            <a:off x="6555945" y="5041203"/>
            <a:ext cx="15777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cs typeface="Arial" pitchFamily="34" charset="0"/>
              </a:rPr>
              <a:t>Proporzione di pazienti </a:t>
            </a:r>
          </a:p>
          <a:p>
            <a:r>
              <a:rPr lang="en-US" sz="1050" dirty="0" smtClean="0">
                <a:cs typeface="Arial" pitchFamily="34" charset="0"/>
              </a:rPr>
              <a:t>con recidiva</a:t>
            </a:r>
            <a:endParaRPr lang="en-US" sz="1050" dirty="0">
              <a:cs typeface="Arial" pitchFamily="34" charset="0"/>
            </a:endParaRPr>
          </a:p>
        </p:txBody>
      </p:sp>
      <p:sp>
        <p:nvSpPr>
          <p:cNvPr id="205" name="Rettangolo 3"/>
          <p:cNvSpPr>
            <a:spLocks noChangeArrowheads="1"/>
          </p:cNvSpPr>
          <p:nvPr/>
        </p:nvSpPr>
        <p:spPr bwMode="auto">
          <a:xfrm>
            <a:off x="9061594" y="6201273"/>
            <a:ext cx="143180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r>
              <a:rPr lang="it-IT" altLang="en-US" sz="1050" dirty="0" smtClean="0">
                <a:latin typeface="+mn-lt"/>
                <a:cs typeface="Arial" pitchFamily="34" charset="0"/>
              </a:rPr>
              <a:t>Mesi post-trattamento</a:t>
            </a:r>
            <a:endParaRPr lang="it-IT" altLang="en-US" sz="1050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7" name="Rettangolo 3"/>
          <p:cNvSpPr>
            <a:spLocks noChangeArrowheads="1"/>
          </p:cNvSpPr>
          <p:nvPr/>
        </p:nvSpPr>
        <p:spPr bwMode="auto">
          <a:xfrm>
            <a:off x="8164170" y="4973364"/>
            <a:ext cx="16850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r>
              <a:rPr lang="it-IT" altLang="en-US" sz="1200" b="1" dirty="0" smtClean="0">
                <a:solidFill>
                  <a:srgbClr val="C00000"/>
                </a:solidFill>
                <a:latin typeface="+mn-lt"/>
                <a:cs typeface="Arial" pitchFamily="34" charset="0"/>
              </a:rPr>
              <a:t>Ricomparsa anticorpi SI</a:t>
            </a:r>
            <a:endParaRPr lang="it-IT" altLang="en-US" sz="1200" b="1" dirty="0">
              <a:solidFill>
                <a:srgbClr val="C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8" name="Rettangolo 3"/>
          <p:cNvSpPr>
            <a:spLocks noChangeArrowheads="1"/>
          </p:cNvSpPr>
          <p:nvPr/>
        </p:nvSpPr>
        <p:spPr bwMode="auto">
          <a:xfrm>
            <a:off x="9430440" y="5682691"/>
            <a:ext cx="17764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r>
              <a:rPr lang="it-IT" altLang="en-US" sz="12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Ricomparsa anticorpi NO</a:t>
            </a:r>
            <a:endParaRPr lang="it-IT" altLang="en-US" sz="1200" b="1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237" name="CasellaDiTesto 236"/>
          <p:cNvSpPr txBox="1"/>
          <p:nvPr/>
        </p:nvSpPr>
        <p:spPr>
          <a:xfrm rot="16200000">
            <a:off x="2978421" y="4988514"/>
            <a:ext cx="16676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cs typeface="Arial" pitchFamily="34" charset="0"/>
              </a:rPr>
              <a:t>Variazione percentuale </a:t>
            </a:r>
          </a:p>
          <a:p>
            <a:r>
              <a:rPr lang="en-US" sz="1050" dirty="0" smtClean="0">
                <a:cs typeface="Arial" pitchFamily="34" charset="0"/>
              </a:rPr>
              <a:t>rispetto </a:t>
            </a:r>
            <a:r>
              <a:rPr lang="en-US" sz="1050" dirty="0" smtClean="0">
                <a:cs typeface="Arial" pitchFamily="34" charset="0"/>
              </a:rPr>
              <a:t>al basale</a:t>
            </a:r>
            <a:endParaRPr lang="en-US" sz="1050" dirty="0">
              <a:cs typeface="Arial" pitchFamily="34" charset="0"/>
            </a:endParaRPr>
          </a:p>
        </p:txBody>
      </p:sp>
      <p:sp>
        <p:nvSpPr>
          <p:cNvPr id="239" name="Ovale 238"/>
          <p:cNvSpPr/>
          <p:nvPr/>
        </p:nvSpPr>
        <p:spPr>
          <a:xfrm rot="15314829">
            <a:off x="4310535" y="1285748"/>
            <a:ext cx="658684" cy="6673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e 239"/>
          <p:cNvSpPr/>
          <p:nvPr/>
        </p:nvSpPr>
        <p:spPr>
          <a:xfrm rot="15314829">
            <a:off x="4420932" y="1401362"/>
            <a:ext cx="450681" cy="45068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1" name="Gruppo 189"/>
          <p:cNvGrpSpPr>
            <a:grpSpLocks noChangeAspect="1"/>
          </p:cNvGrpSpPr>
          <p:nvPr/>
        </p:nvGrpSpPr>
        <p:grpSpPr>
          <a:xfrm rot="15314829">
            <a:off x="4079558" y="1518518"/>
            <a:ext cx="266202" cy="369067"/>
            <a:chOff x="1784629" y="3759927"/>
            <a:chExt cx="196611" cy="272590"/>
          </a:xfrm>
        </p:grpSpPr>
        <p:sp>
          <p:nvSpPr>
            <p:cNvPr id="242" name="Rettangolo arrotondato 22"/>
            <p:cNvSpPr/>
            <p:nvPr/>
          </p:nvSpPr>
          <p:spPr>
            <a:xfrm rot="5377060">
              <a:off x="1799122" y="3950203"/>
              <a:ext cx="134344" cy="3028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Rettangolo arrotondato 23"/>
            <p:cNvSpPr/>
            <p:nvPr/>
          </p:nvSpPr>
          <p:spPr>
            <a:xfrm rot="5377060">
              <a:off x="1838121" y="3949874"/>
              <a:ext cx="134344" cy="3028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ttangolo arrotondato 243"/>
            <p:cNvSpPr/>
            <p:nvPr/>
          </p:nvSpPr>
          <p:spPr>
            <a:xfrm rot="3877846">
              <a:off x="1795597" y="3852882"/>
              <a:ext cx="58471" cy="2286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ttangolo arrotondato 244"/>
            <p:cNvSpPr/>
            <p:nvPr/>
          </p:nvSpPr>
          <p:spPr>
            <a:xfrm rot="3877846">
              <a:off x="1766823" y="3794166"/>
              <a:ext cx="58471" cy="228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ttangolo arrotondato 245"/>
            <p:cNvSpPr/>
            <p:nvPr/>
          </p:nvSpPr>
          <p:spPr>
            <a:xfrm rot="3877846">
              <a:off x="1825564" y="3837471"/>
              <a:ext cx="58471" cy="228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ettangolo arrotondato 246"/>
            <p:cNvSpPr/>
            <p:nvPr/>
          </p:nvSpPr>
          <p:spPr>
            <a:xfrm rot="3877846">
              <a:off x="1797400" y="3777733"/>
              <a:ext cx="58471" cy="2286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ttangolo arrotondato 247"/>
            <p:cNvSpPr/>
            <p:nvPr/>
          </p:nvSpPr>
          <p:spPr>
            <a:xfrm rot="7246867">
              <a:off x="1873327" y="3814844"/>
              <a:ext cx="124780" cy="2654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ttangolo arrotondato 248"/>
            <p:cNvSpPr/>
            <p:nvPr/>
          </p:nvSpPr>
          <p:spPr>
            <a:xfrm rot="7246867">
              <a:off x="1905579" y="3832823"/>
              <a:ext cx="124780" cy="2654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uppo 189"/>
          <p:cNvGrpSpPr>
            <a:grpSpLocks noChangeAspect="1"/>
          </p:cNvGrpSpPr>
          <p:nvPr/>
        </p:nvGrpSpPr>
        <p:grpSpPr>
          <a:xfrm rot="15314829">
            <a:off x="3584258" y="2175743"/>
            <a:ext cx="266202" cy="369067"/>
            <a:chOff x="1784629" y="3759927"/>
            <a:chExt cx="196611" cy="272590"/>
          </a:xfrm>
        </p:grpSpPr>
        <p:sp>
          <p:nvSpPr>
            <p:cNvPr id="251" name="Rettangolo arrotondato 22"/>
            <p:cNvSpPr/>
            <p:nvPr/>
          </p:nvSpPr>
          <p:spPr>
            <a:xfrm rot="5377060">
              <a:off x="1799122" y="3950203"/>
              <a:ext cx="134344" cy="3028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ttangolo arrotondato 23"/>
            <p:cNvSpPr/>
            <p:nvPr/>
          </p:nvSpPr>
          <p:spPr>
            <a:xfrm rot="5377060">
              <a:off x="1838121" y="3949874"/>
              <a:ext cx="134344" cy="3028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ttangolo arrotondato 252"/>
            <p:cNvSpPr/>
            <p:nvPr/>
          </p:nvSpPr>
          <p:spPr>
            <a:xfrm rot="3877846">
              <a:off x="1795597" y="3852882"/>
              <a:ext cx="58471" cy="2286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ettangolo arrotondato 253"/>
            <p:cNvSpPr/>
            <p:nvPr/>
          </p:nvSpPr>
          <p:spPr>
            <a:xfrm rot="3877846">
              <a:off x="1766823" y="3794166"/>
              <a:ext cx="58471" cy="228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ettangolo arrotondato 254"/>
            <p:cNvSpPr/>
            <p:nvPr/>
          </p:nvSpPr>
          <p:spPr>
            <a:xfrm rot="3877846">
              <a:off x="1825564" y="3837471"/>
              <a:ext cx="58471" cy="228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ttangolo arrotondato 255"/>
            <p:cNvSpPr/>
            <p:nvPr/>
          </p:nvSpPr>
          <p:spPr>
            <a:xfrm rot="3877846">
              <a:off x="1797400" y="3777733"/>
              <a:ext cx="58471" cy="2286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ttangolo arrotondato 256"/>
            <p:cNvSpPr/>
            <p:nvPr/>
          </p:nvSpPr>
          <p:spPr>
            <a:xfrm rot="7246867">
              <a:off x="1873327" y="3814844"/>
              <a:ext cx="124780" cy="2654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ttangolo arrotondato 257"/>
            <p:cNvSpPr/>
            <p:nvPr/>
          </p:nvSpPr>
          <p:spPr>
            <a:xfrm rot="7246867">
              <a:off x="1905579" y="3832823"/>
              <a:ext cx="124780" cy="2654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9" name="Gruppo 189"/>
          <p:cNvGrpSpPr>
            <a:grpSpLocks noChangeAspect="1"/>
          </p:cNvGrpSpPr>
          <p:nvPr/>
        </p:nvGrpSpPr>
        <p:grpSpPr>
          <a:xfrm rot="15314829">
            <a:off x="3536633" y="1480418"/>
            <a:ext cx="266202" cy="369067"/>
            <a:chOff x="1784629" y="3759927"/>
            <a:chExt cx="196611" cy="272590"/>
          </a:xfrm>
        </p:grpSpPr>
        <p:sp>
          <p:nvSpPr>
            <p:cNvPr id="260" name="Rettangolo arrotondato 22"/>
            <p:cNvSpPr/>
            <p:nvPr/>
          </p:nvSpPr>
          <p:spPr>
            <a:xfrm rot="5377060">
              <a:off x="1799122" y="3950203"/>
              <a:ext cx="134344" cy="3028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ttangolo arrotondato 23"/>
            <p:cNvSpPr/>
            <p:nvPr/>
          </p:nvSpPr>
          <p:spPr>
            <a:xfrm rot="5377060">
              <a:off x="1838121" y="3949874"/>
              <a:ext cx="134344" cy="3028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ttangolo arrotondato 261"/>
            <p:cNvSpPr/>
            <p:nvPr/>
          </p:nvSpPr>
          <p:spPr>
            <a:xfrm rot="3877846">
              <a:off x="1795597" y="3852882"/>
              <a:ext cx="58471" cy="2286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ttangolo arrotondato 262"/>
            <p:cNvSpPr/>
            <p:nvPr/>
          </p:nvSpPr>
          <p:spPr>
            <a:xfrm rot="3877846">
              <a:off x="1766823" y="3794166"/>
              <a:ext cx="58471" cy="228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ettangolo arrotondato 263"/>
            <p:cNvSpPr/>
            <p:nvPr/>
          </p:nvSpPr>
          <p:spPr>
            <a:xfrm rot="3877846">
              <a:off x="1825564" y="3837471"/>
              <a:ext cx="58471" cy="228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Rettangolo arrotondato 264"/>
            <p:cNvSpPr/>
            <p:nvPr/>
          </p:nvSpPr>
          <p:spPr>
            <a:xfrm rot="3877846">
              <a:off x="1797400" y="3777733"/>
              <a:ext cx="58471" cy="2286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Rettangolo arrotondato 265"/>
            <p:cNvSpPr/>
            <p:nvPr/>
          </p:nvSpPr>
          <p:spPr>
            <a:xfrm rot="7246867">
              <a:off x="1873327" y="3814844"/>
              <a:ext cx="124780" cy="2654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ttangolo arrotondato 266"/>
            <p:cNvSpPr/>
            <p:nvPr/>
          </p:nvSpPr>
          <p:spPr>
            <a:xfrm rot="7246867">
              <a:off x="1905579" y="3832823"/>
              <a:ext cx="124780" cy="2654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uppo 189"/>
          <p:cNvGrpSpPr>
            <a:grpSpLocks noChangeAspect="1"/>
          </p:cNvGrpSpPr>
          <p:nvPr/>
        </p:nvGrpSpPr>
        <p:grpSpPr>
          <a:xfrm rot="15314829">
            <a:off x="3365183" y="1832842"/>
            <a:ext cx="266202" cy="369067"/>
            <a:chOff x="1784629" y="3759927"/>
            <a:chExt cx="196611" cy="272590"/>
          </a:xfrm>
        </p:grpSpPr>
        <p:sp>
          <p:nvSpPr>
            <p:cNvPr id="269" name="Rettangolo arrotondato 22"/>
            <p:cNvSpPr/>
            <p:nvPr/>
          </p:nvSpPr>
          <p:spPr>
            <a:xfrm rot="5377060">
              <a:off x="1799122" y="3950203"/>
              <a:ext cx="134344" cy="3028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ttangolo arrotondato 23"/>
            <p:cNvSpPr/>
            <p:nvPr/>
          </p:nvSpPr>
          <p:spPr>
            <a:xfrm rot="5377060">
              <a:off x="1838121" y="3949874"/>
              <a:ext cx="134344" cy="3028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ttangolo arrotondato 270"/>
            <p:cNvSpPr/>
            <p:nvPr/>
          </p:nvSpPr>
          <p:spPr>
            <a:xfrm rot="3877846">
              <a:off x="1795597" y="3852882"/>
              <a:ext cx="58471" cy="2286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ttangolo arrotondato 271"/>
            <p:cNvSpPr/>
            <p:nvPr/>
          </p:nvSpPr>
          <p:spPr>
            <a:xfrm rot="3877846">
              <a:off x="1766823" y="3794166"/>
              <a:ext cx="58471" cy="228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ettangolo arrotondato 272"/>
            <p:cNvSpPr/>
            <p:nvPr/>
          </p:nvSpPr>
          <p:spPr>
            <a:xfrm rot="3877846">
              <a:off x="1825564" y="3837471"/>
              <a:ext cx="58471" cy="228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ettangolo arrotondato 273"/>
            <p:cNvSpPr/>
            <p:nvPr/>
          </p:nvSpPr>
          <p:spPr>
            <a:xfrm rot="3877846">
              <a:off x="1797400" y="3777733"/>
              <a:ext cx="58471" cy="2286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ttangolo arrotondato 274"/>
            <p:cNvSpPr/>
            <p:nvPr/>
          </p:nvSpPr>
          <p:spPr>
            <a:xfrm rot="7246867">
              <a:off x="1873327" y="3814844"/>
              <a:ext cx="124780" cy="2654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ttangolo arrotondato 275"/>
            <p:cNvSpPr/>
            <p:nvPr/>
          </p:nvSpPr>
          <p:spPr>
            <a:xfrm rot="7246867">
              <a:off x="1905579" y="3832823"/>
              <a:ext cx="124780" cy="2654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9755" y="1483389"/>
            <a:ext cx="2107406" cy="217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7" name="CasellaDiTesto 276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895911" y="4038600"/>
            <a:ext cx="2304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LINFOCITI B NEL SANGUE</a:t>
            </a:r>
            <a:endParaRPr lang="it-IT" sz="16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8" name="CasellaDiTesto 277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4334436" y="4038600"/>
            <a:ext cx="2304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ANTICORPI ANTI-PLA2R</a:t>
            </a:r>
            <a:endParaRPr lang="it-IT" sz="16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0" name="CasellaDiTesto 279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4048687" y="1943100"/>
            <a:ext cx="1323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>
                <a:solidFill>
                  <a:schemeClr val="accent5">
                    <a:lumMod val="50000"/>
                  </a:schemeClr>
                </a:solidFill>
              </a:rPr>
              <a:t>CELLULA B AUTOREATTIVA</a:t>
            </a:r>
            <a:endParaRPr lang="it-IT" sz="1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1" name="CasellaDiTesto 280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2791386" y="2657475"/>
            <a:ext cx="761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PLA2R</a:t>
            </a:r>
            <a:endParaRPr lang="it-IT" sz="16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3" name="CasellaDiTesto 282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6286500" y="1349087"/>
            <a:ext cx="51435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TERAPIA CON ANTICORPI ANTI-LINFOCITI B</a:t>
            </a:r>
          </a:p>
          <a:p>
            <a:r>
              <a:rPr lang="it-IT" sz="1600" i="1" u="sng" dirty="0" smtClean="0">
                <a:solidFill>
                  <a:schemeClr val="accent5">
                    <a:lumMod val="50000"/>
                  </a:schemeClr>
                </a:solidFill>
              </a:rPr>
              <a:t>Rituximab: anticorpo anti CD20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i="1" dirty="0" smtClean="0">
                <a:solidFill>
                  <a:schemeClr val="accent5">
                    <a:lumMod val="50000"/>
                  </a:schemeClr>
                </a:solidFill>
              </a:rPr>
              <a:t>Inefficace nel 40% dei pazienti</a:t>
            </a:r>
          </a:p>
          <a:p>
            <a:pPr>
              <a:buFont typeface="Arial" pitchFamily="34" charset="0"/>
              <a:buChar char="•"/>
            </a:pPr>
            <a:r>
              <a:rPr lang="it-IT" sz="1600" i="1" dirty="0" smtClean="0">
                <a:solidFill>
                  <a:schemeClr val="accent5">
                    <a:lumMod val="50000"/>
                  </a:schemeClr>
                </a:solidFill>
              </a:rPr>
              <a:t>30% dei pazienti ha una recidiva della malattia dopo un periodo in remissione </a:t>
            </a:r>
            <a:endParaRPr lang="it-IT" sz="1600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9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457200" y="415636"/>
            <a:ext cx="1112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</a:rPr>
              <a:t>APPROCCIO METODOLOGICO</a:t>
            </a:r>
          </a:p>
        </p:txBody>
      </p:sp>
      <p:grpSp>
        <p:nvGrpSpPr>
          <p:cNvPr id="3" name="Gruppo 175"/>
          <p:cNvGrpSpPr/>
          <p:nvPr/>
        </p:nvGrpSpPr>
        <p:grpSpPr>
          <a:xfrm>
            <a:off x="341532" y="1702936"/>
            <a:ext cx="3834375" cy="987217"/>
            <a:chOff x="451260" y="1721224"/>
            <a:chExt cx="3834375" cy="987217"/>
          </a:xfrm>
        </p:grpSpPr>
        <p:cxnSp>
          <p:nvCxnSpPr>
            <p:cNvPr id="9" name="Connettore diritto 3">
              <a:extLst>
                <a:ext uri="{FF2B5EF4-FFF2-40B4-BE49-F238E27FC236}">
                  <a16:creationId xmlns:a16="http://schemas.microsoft.com/office/drawing/2014/main" xmlns="" id="{64D88B61-F144-4C88-8DA1-85CCB220F164}"/>
                </a:ext>
              </a:extLst>
            </p:cNvPr>
            <p:cNvCxnSpPr>
              <a:cxnSpLocks/>
            </p:cNvCxnSpPr>
            <p:nvPr/>
          </p:nvCxnSpPr>
          <p:spPr>
            <a:xfrm>
              <a:off x="646522" y="2303158"/>
              <a:ext cx="34243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xmlns="" id="{616EF0DF-16B8-49E2-9533-17E8E16FF954}"/>
                </a:ext>
              </a:extLst>
            </p:cNvPr>
            <p:cNvSpPr/>
            <p:nvPr/>
          </p:nvSpPr>
          <p:spPr>
            <a:xfrm>
              <a:off x="806958" y="2230688"/>
              <a:ext cx="372595" cy="142821"/>
            </a:xfrm>
            <a:prstGeom prst="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xmlns="" id="{48CF29F5-417B-4FAB-937C-26A5C9667079}"/>
                </a:ext>
              </a:extLst>
            </p:cNvPr>
            <p:cNvSpPr txBox="1"/>
            <p:nvPr/>
          </p:nvSpPr>
          <p:spPr>
            <a:xfrm>
              <a:off x="729622" y="2431442"/>
              <a:ext cx="5849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>
                  <a:cs typeface="Arial" panose="020B0604020202020204" pitchFamily="34" charset="0"/>
                </a:rPr>
                <a:t>AviTag</a:t>
              </a:r>
              <a:endParaRPr lang="en-US" sz="1200" dirty="0">
                <a:cs typeface="Arial" panose="020B0604020202020204" pitchFamily="34" charset="0"/>
              </a:endParaRPr>
            </a:p>
          </p:txBody>
        </p:sp>
        <p:cxnSp>
          <p:nvCxnSpPr>
            <p:cNvPr id="12" name="Connettore diritto 8">
              <a:extLst>
                <a:ext uri="{FF2B5EF4-FFF2-40B4-BE49-F238E27FC236}">
                  <a16:creationId xmlns:a16="http://schemas.microsoft.com/office/drawing/2014/main" xmlns="" id="{5619F1F0-43FC-46D7-870F-ACEAE6C1C5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3256" y="2059081"/>
              <a:ext cx="0" cy="144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e 12">
              <a:extLst>
                <a:ext uri="{FF2B5EF4-FFF2-40B4-BE49-F238E27FC236}">
                  <a16:creationId xmlns:a16="http://schemas.microsoft.com/office/drawing/2014/main" xmlns="" id="{1A0360D1-CB66-449C-8298-714F7E616508}"/>
                </a:ext>
              </a:extLst>
            </p:cNvPr>
            <p:cNvSpPr/>
            <p:nvPr/>
          </p:nvSpPr>
          <p:spPr>
            <a:xfrm>
              <a:off x="491556" y="1721224"/>
              <a:ext cx="1005548" cy="349622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cap="all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Biotina</a:t>
              </a:r>
              <a:endParaRPr lang="en-US" sz="1200" cap="all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xmlns="" id="{E88FF08C-ABE3-4359-B05C-48564994EB99}"/>
                </a:ext>
              </a:extLst>
            </p:cNvPr>
            <p:cNvSpPr txBox="1"/>
            <p:nvPr/>
          </p:nvSpPr>
          <p:spPr>
            <a:xfrm>
              <a:off x="451260" y="2162779"/>
              <a:ext cx="2664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>
                  <a:cs typeface="Arial" panose="020B0604020202020204" pitchFamily="34" charset="0"/>
                </a:rPr>
                <a:t>C</a:t>
              </a:r>
              <a:endParaRPr lang="en-US" sz="1200" dirty="0">
                <a:cs typeface="Arial" panose="020B0604020202020204" pitchFamily="34" charset="0"/>
              </a:endParaRPr>
            </a:p>
          </p:txBody>
        </p: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xmlns="" id="{C5AE17F6-0606-4DAF-B8B6-AD5EB7B89A45}"/>
                </a:ext>
              </a:extLst>
            </p:cNvPr>
            <p:cNvSpPr txBox="1"/>
            <p:nvPr/>
          </p:nvSpPr>
          <p:spPr>
            <a:xfrm>
              <a:off x="4001583" y="2162779"/>
              <a:ext cx="2840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>
                  <a:cs typeface="Arial" panose="020B0604020202020204" pitchFamily="34" charset="0"/>
                </a:rPr>
                <a:t>N</a:t>
              </a:r>
              <a:endParaRPr lang="en-US" sz="1200" dirty="0">
                <a:cs typeface="Arial" panose="020B0604020202020204" pitchFamily="34" charset="0"/>
              </a:endParaRPr>
            </a:p>
          </p:txBody>
        </p:sp>
        <p:sp>
          <p:nvSpPr>
            <p:cNvPr id="17" name="Ettagono 16">
              <a:extLst>
                <a:ext uri="{FF2B5EF4-FFF2-40B4-BE49-F238E27FC236}">
                  <a16:creationId xmlns:a16="http://schemas.microsoft.com/office/drawing/2014/main" xmlns="" id="{3C16E42C-5451-4332-A680-9FFB2B771167}"/>
                </a:ext>
              </a:extLst>
            </p:cNvPr>
            <p:cNvSpPr/>
            <p:nvPr/>
          </p:nvSpPr>
          <p:spPr>
            <a:xfrm>
              <a:off x="1312779" y="2198639"/>
              <a:ext cx="206926" cy="206915"/>
            </a:xfrm>
            <a:prstGeom prst="hept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8" name="Ettagono 17">
              <a:extLst>
                <a:ext uri="{FF2B5EF4-FFF2-40B4-BE49-F238E27FC236}">
                  <a16:creationId xmlns:a16="http://schemas.microsoft.com/office/drawing/2014/main" xmlns="" id="{1589F3D7-89EF-42C8-9663-645C3D8CCA65}"/>
                </a:ext>
              </a:extLst>
            </p:cNvPr>
            <p:cNvSpPr/>
            <p:nvPr/>
          </p:nvSpPr>
          <p:spPr>
            <a:xfrm>
              <a:off x="1559704" y="2198639"/>
              <a:ext cx="206926" cy="206915"/>
            </a:xfrm>
            <a:prstGeom prst="hept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9" name="Ettagono 18">
              <a:extLst>
                <a:ext uri="{FF2B5EF4-FFF2-40B4-BE49-F238E27FC236}">
                  <a16:creationId xmlns:a16="http://schemas.microsoft.com/office/drawing/2014/main" xmlns="" id="{FFE17088-FEFA-4805-BCF1-E44A3D5BC19A}"/>
                </a:ext>
              </a:extLst>
            </p:cNvPr>
            <p:cNvSpPr/>
            <p:nvPr/>
          </p:nvSpPr>
          <p:spPr>
            <a:xfrm>
              <a:off x="1796163" y="2198639"/>
              <a:ext cx="206926" cy="206915"/>
            </a:xfrm>
            <a:prstGeom prst="hept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0" name="Ettagono 19">
              <a:extLst>
                <a:ext uri="{FF2B5EF4-FFF2-40B4-BE49-F238E27FC236}">
                  <a16:creationId xmlns:a16="http://schemas.microsoft.com/office/drawing/2014/main" xmlns="" id="{7A02DF48-4033-44F5-B399-8B56DEBBD551}"/>
                </a:ext>
              </a:extLst>
            </p:cNvPr>
            <p:cNvSpPr/>
            <p:nvPr/>
          </p:nvSpPr>
          <p:spPr>
            <a:xfrm>
              <a:off x="2043087" y="2198639"/>
              <a:ext cx="206926" cy="206915"/>
            </a:xfrm>
            <a:prstGeom prst="hept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" name="Ettagono 20">
              <a:extLst>
                <a:ext uri="{FF2B5EF4-FFF2-40B4-BE49-F238E27FC236}">
                  <a16:creationId xmlns:a16="http://schemas.microsoft.com/office/drawing/2014/main" xmlns="" id="{E717A59D-5B1D-48D6-BE29-2A9D78374B5E}"/>
                </a:ext>
              </a:extLst>
            </p:cNvPr>
            <p:cNvSpPr/>
            <p:nvPr/>
          </p:nvSpPr>
          <p:spPr>
            <a:xfrm>
              <a:off x="2290012" y="2198639"/>
              <a:ext cx="206926" cy="206915"/>
            </a:xfrm>
            <a:prstGeom prst="hept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" name="Ettagono 21">
              <a:extLst>
                <a:ext uri="{FF2B5EF4-FFF2-40B4-BE49-F238E27FC236}">
                  <a16:creationId xmlns:a16="http://schemas.microsoft.com/office/drawing/2014/main" xmlns="" id="{D21DCF46-52E6-43F8-B38F-BDA46301C95F}"/>
                </a:ext>
              </a:extLst>
            </p:cNvPr>
            <p:cNvSpPr/>
            <p:nvPr/>
          </p:nvSpPr>
          <p:spPr>
            <a:xfrm>
              <a:off x="2536937" y="2198639"/>
              <a:ext cx="206926" cy="206915"/>
            </a:xfrm>
            <a:prstGeom prst="hept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" name="Ettagono 22">
              <a:extLst>
                <a:ext uri="{FF2B5EF4-FFF2-40B4-BE49-F238E27FC236}">
                  <a16:creationId xmlns:a16="http://schemas.microsoft.com/office/drawing/2014/main" xmlns="" id="{597EB0E9-1BBF-4B80-B48F-98B8F6040FBA}"/>
                </a:ext>
              </a:extLst>
            </p:cNvPr>
            <p:cNvSpPr/>
            <p:nvPr/>
          </p:nvSpPr>
          <p:spPr>
            <a:xfrm>
              <a:off x="2773397" y="2198639"/>
              <a:ext cx="206926" cy="206915"/>
            </a:xfrm>
            <a:prstGeom prst="hept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4" name="Ettagono 23">
              <a:extLst>
                <a:ext uri="{FF2B5EF4-FFF2-40B4-BE49-F238E27FC236}">
                  <a16:creationId xmlns:a16="http://schemas.microsoft.com/office/drawing/2014/main" xmlns="" id="{61D7E57A-780F-4A95-AD15-24079A57EA64}"/>
                </a:ext>
              </a:extLst>
            </p:cNvPr>
            <p:cNvSpPr/>
            <p:nvPr/>
          </p:nvSpPr>
          <p:spPr>
            <a:xfrm>
              <a:off x="3020322" y="2198639"/>
              <a:ext cx="206926" cy="206915"/>
            </a:xfrm>
            <a:prstGeom prst="hept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5" name="Rombo 24">
              <a:extLst>
                <a:ext uri="{FF2B5EF4-FFF2-40B4-BE49-F238E27FC236}">
                  <a16:creationId xmlns:a16="http://schemas.microsoft.com/office/drawing/2014/main" xmlns="" id="{0DECE9A7-884E-4A89-9126-8A65AADA16D3}"/>
                </a:ext>
              </a:extLst>
            </p:cNvPr>
            <p:cNvSpPr/>
            <p:nvPr/>
          </p:nvSpPr>
          <p:spPr>
            <a:xfrm>
              <a:off x="3339900" y="2181793"/>
              <a:ext cx="248622" cy="248608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6" name="Pentagono 14">
              <a:extLst>
                <a:ext uri="{FF2B5EF4-FFF2-40B4-BE49-F238E27FC236}">
                  <a16:creationId xmlns:a16="http://schemas.microsoft.com/office/drawing/2014/main" xmlns="" id="{A503BFAF-0474-466C-929D-2CA511511A9F}"/>
                </a:ext>
              </a:extLst>
            </p:cNvPr>
            <p:cNvSpPr/>
            <p:nvPr/>
          </p:nvSpPr>
          <p:spPr>
            <a:xfrm rot="5400000">
              <a:off x="3699181" y="2170087"/>
              <a:ext cx="280743" cy="267388"/>
            </a:xfrm>
            <a:prstGeom prst="pentagon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xmlns="" id="{B7A9AFD5-2909-48A0-AE82-CF004EC8D1A6}"/>
                </a:ext>
              </a:extLst>
            </p:cNvPr>
            <p:cNvSpPr txBox="1"/>
            <p:nvPr/>
          </p:nvSpPr>
          <p:spPr>
            <a:xfrm>
              <a:off x="1880682" y="1940520"/>
              <a:ext cx="8442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>
                  <a:cs typeface="Arial" panose="020B0604020202020204" pitchFamily="34" charset="0"/>
                </a:rPr>
                <a:t>CTLD-(1-8)</a:t>
              </a:r>
              <a:endParaRPr lang="en-US" sz="1200" dirty="0">
                <a:cs typeface="Arial" panose="020B0604020202020204" pitchFamily="34" charset="0"/>
              </a:endParaRP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xmlns="" id="{75FE9A06-FC40-4BD3-9A62-825DD4FC3536}"/>
                </a:ext>
              </a:extLst>
            </p:cNvPr>
            <p:cNvSpPr txBox="1"/>
            <p:nvPr/>
          </p:nvSpPr>
          <p:spPr>
            <a:xfrm>
              <a:off x="3247950" y="2431442"/>
              <a:ext cx="4315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>
                  <a:cs typeface="Arial" panose="020B0604020202020204" pitchFamily="34" charset="0"/>
                </a:rPr>
                <a:t>FNII</a:t>
              </a:r>
              <a:endParaRPr lang="en-US" sz="1200" dirty="0">
                <a:cs typeface="Arial" panose="020B0604020202020204" pitchFamily="34" charset="0"/>
              </a:endParaRP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xmlns="" id="{BA2FF40D-5160-4483-A400-6FA7E1916EFD}"/>
                </a:ext>
              </a:extLst>
            </p:cNvPr>
            <p:cNvSpPr txBox="1"/>
            <p:nvPr/>
          </p:nvSpPr>
          <p:spPr>
            <a:xfrm>
              <a:off x="3594519" y="1913625"/>
              <a:ext cx="4782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err="1">
                  <a:cs typeface="Arial" panose="020B0604020202020204" pitchFamily="34" charset="0"/>
                </a:rPr>
                <a:t>CysR</a:t>
              </a:r>
              <a:endParaRPr lang="en-US" sz="1200" dirty="0">
                <a:cs typeface="Arial" panose="020B0604020202020204" pitchFamily="34" charset="0"/>
              </a:endParaRPr>
            </a:p>
          </p:txBody>
        </p:sp>
      </p:grpSp>
      <p:sp>
        <p:nvSpPr>
          <p:cNvPr id="218" name="Rettangolo 217"/>
          <p:cNvSpPr/>
          <p:nvPr/>
        </p:nvSpPr>
        <p:spPr>
          <a:xfrm>
            <a:off x="238125" y="1038225"/>
            <a:ext cx="4305300" cy="2247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uppo 9">
            <a:extLst>
              <a:ext uri="{FF2B5EF4-FFF2-40B4-BE49-F238E27FC236}">
                <a16:creationId xmlns:a16="http://schemas.microsoft.com/office/drawing/2014/main" xmlns="" id="{A4AC0EEA-10B9-4F77-BFAE-7EBE7627CFD6}"/>
              </a:ext>
            </a:extLst>
          </p:cNvPr>
          <p:cNvGrpSpPr/>
          <p:nvPr/>
        </p:nvGrpSpPr>
        <p:grpSpPr>
          <a:xfrm>
            <a:off x="77095" y="4732605"/>
            <a:ext cx="2682838" cy="1543028"/>
            <a:chOff x="2288513" y="263682"/>
            <a:chExt cx="4265568" cy="2453330"/>
          </a:xfrm>
        </p:grpSpPr>
        <p:pic>
          <p:nvPicPr>
            <p:cNvPr id="214" name="Immagine 213">
              <a:extLst>
                <a:ext uri="{FF2B5EF4-FFF2-40B4-BE49-F238E27FC236}">
                  <a16:creationId xmlns:a16="http://schemas.microsoft.com/office/drawing/2014/main" xmlns="" id="{6BF343F4-2A6C-4035-B0D4-BE56A52EA9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8513" y="263682"/>
              <a:ext cx="2221711" cy="2453330"/>
            </a:xfrm>
            <a:prstGeom prst="rect">
              <a:avLst/>
            </a:prstGeom>
          </p:spPr>
        </p:pic>
        <p:pic>
          <p:nvPicPr>
            <p:cNvPr id="215" name="Immagine 214">
              <a:extLst>
                <a:ext uri="{FF2B5EF4-FFF2-40B4-BE49-F238E27FC236}">
                  <a16:creationId xmlns:a16="http://schemas.microsoft.com/office/drawing/2014/main" xmlns="" id="{2CE473DC-A04B-46F8-A0F7-071E84EA7E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68941" y="372044"/>
              <a:ext cx="2185140" cy="2270473"/>
            </a:xfrm>
            <a:prstGeom prst="rect">
              <a:avLst/>
            </a:prstGeom>
          </p:spPr>
        </p:pic>
        <p:cxnSp>
          <p:nvCxnSpPr>
            <p:cNvPr id="216" name="Connettore 2 215">
              <a:extLst>
                <a:ext uri="{FF2B5EF4-FFF2-40B4-BE49-F238E27FC236}">
                  <a16:creationId xmlns:a16="http://schemas.microsoft.com/office/drawing/2014/main" xmlns="" id="{C1360399-BE4E-4F25-BE93-BA345D3B8076}"/>
                </a:ext>
              </a:extLst>
            </p:cNvPr>
            <p:cNvCxnSpPr/>
            <p:nvPr/>
          </p:nvCxnSpPr>
          <p:spPr>
            <a:xfrm>
              <a:off x="3772151" y="1059548"/>
              <a:ext cx="821267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uppo 181"/>
          <p:cNvGrpSpPr/>
          <p:nvPr/>
        </p:nvGrpSpPr>
        <p:grpSpPr>
          <a:xfrm>
            <a:off x="2758789" y="4772025"/>
            <a:ext cx="4565936" cy="1419198"/>
            <a:chOff x="291814" y="4949214"/>
            <a:chExt cx="4565936" cy="1419198"/>
          </a:xfrm>
        </p:grpSpPr>
        <p:pic>
          <p:nvPicPr>
            <p:cNvPr id="208" name="Immagine 207">
              <a:extLst>
                <a:ext uri="{FF2B5EF4-FFF2-40B4-BE49-F238E27FC236}">
                  <a16:creationId xmlns:a16="http://schemas.microsoft.com/office/drawing/2014/main" xmlns="" id="{17CFAAC1-CE52-4834-8E29-75BD535C77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09896" y="4963395"/>
              <a:ext cx="1412684" cy="1405017"/>
            </a:xfrm>
            <a:prstGeom prst="rect">
              <a:avLst/>
            </a:prstGeom>
          </p:spPr>
        </p:pic>
        <p:pic>
          <p:nvPicPr>
            <p:cNvPr id="209" name="Immagine 208">
              <a:extLst>
                <a:ext uri="{FF2B5EF4-FFF2-40B4-BE49-F238E27FC236}">
                  <a16:creationId xmlns:a16="http://schemas.microsoft.com/office/drawing/2014/main" xmlns="" id="{B3ADF082-7543-4EAD-BD09-DEB6ADD393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/>
            <a:srcRect r="6013"/>
            <a:stretch/>
          </p:blipFill>
          <p:spPr>
            <a:xfrm>
              <a:off x="291814" y="4949214"/>
              <a:ext cx="1262875" cy="1405017"/>
            </a:xfrm>
            <a:prstGeom prst="rect">
              <a:avLst/>
            </a:prstGeom>
          </p:spPr>
        </p:pic>
        <p:sp>
          <p:nvSpPr>
            <p:cNvPr id="210" name="Rettangolo 209">
              <a:extLst>
                <a:ext uri="{FF2B5EF4-FFF2-40B4-BE49-F238E27FC236}">
                  <a16:creationId xmlns:a16="http://schemas.microsoft.com/office/drawing/2014/main" xmlns="" id="{D20278B6-8FCD-42C1-A170-C72059034027}"/>
                </a:ext>
              </a:extLst>
            </p:cNvPr>
            <p:cNvSpPr/>
            <p:nvPr/>
          </p:nvSpPr>
          <p:spPr>
            <a:xfrm>
              <a:off x="2455700" y="5654053"/>
              <a:ext cx="274776" cy="1949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1" name="Connettore 2 210">
              <a:extLst>
                <a:ext uri="{FF2B5EF4-FFF2-40B4-BE49-F238E27FC236}">
                  <a16:creationId xmlns:a16="http://schemas.microsoft.com/office/drawing/2014/main" xmlns="" id="{E17C9549-C1B9-46A3-99E1-7BE7B6A9A946}"/>
                </a:ext>
              </a:extLst>
            </p:cNvPr>
            <p:cNvCxnSpPr>
              <a:cxnSpLocks/>
            </p:cNvCxnSpPr>
            <p:nvPr/>
          </p:nvCxnSpPr>
          <p:spPr>
            <a:xfrm>
              <a:off x="1076353" y="5520925"/>
              <a:ext cx="527188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2 211">
              <a:extLst>
                <a:ext uri="{FF2B5EF4-FFF2-40B4-BE49-F238E27FC236}">
                  <a16:creationId xmlns:a16="http://schemas.microsoft.com/office/drawing/2014/main" xmlns="" id="{0E9FEAB0-1F46-4767-910F-48B35020F3AC}"/>
                </a:ext>
              </a:extLst>
            </p:cNvPr>
            <p:cNvCxnSpPr>
              <a:cxnSpLocks/>
            </p:cNvCxnSpPr>
            <p:nvPr/>
          </p:nvCxnSpPr>
          <p:spPr>
            <a:xfrm>
              <a:off x="2730476" y="5751502"/>
              <a:ext cx="18918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CasellaDiTesto 212">
              <a:extLst>
                <a:ext uri="{FF2B5EF4-FFF2-40B4-BE49-F238E27FC236}">
                  <a16:creationId xmlns:a16="http://schemas.microsoft.com/office/drawing/2014/main" xmlns="" id="{FA121084-81C4-4328-A0C3-C36DC8F973EB}"/>
                </a:ext>
              </a:extLst>
            </p:cNvPr>
            <p:cNvSpPr txBox="1"/>
            <p:nvPr/>
          </p:nvSpPr>
          <p:spPr>
            <a:xfrm>
              <a:off x="2919660" y="5606319"/>
              <a:ext cx="19380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="1" dirty="0" smtClean="0">
                  <a:solidFill>
                    <a:schemeClr val="accent5">
                      <a:lumMod val="50000"/>
                    </a:schemeClr>
                  </a:solidFill>
                  <a:cs typeface="Arial" panose="020B0604020202020204" pitchFamily="34" charset="0"/>
                </a:rPr>
                <a:t>Plasmablasti </a:t>
              </a:r>
              <a:r>
                <a:rPr lang="it-IT" sz="1200" b="1" dirty="0">
                  <a:solidFill>
                    <a:schemeClr val="accent5">
                      <a:lumMod val="50000"/>
                    </a:schemeClr>
                  </a:solidFill>
                  <a:cs typeface="Arial" panose="020B0604020202020204" pitchFamily="34" charset="0"/>
                </a:rPr>
                <a:t>CD138</a:t>
              </a:r>
              <a:r>
                <a:rPr lang="it-IT" sz="1200" b="1" baseline="30000" dirty="0">
                  <a:solidFill>
                    <a:schemeClr val="accent5">
                      <a:lumMod val="50000"/>
                    </a:schemeClr>
                  </a:solidFill>
                  <a:cs typeface="Arial" panose="020B0604020202020204" pitchFamily="34" charset="0"/>
                </a:rPr>
                <a:t>-</a:t>
              </a:r>
              <a:endParaRPr lang="it-IT" sz="12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endParaRPr>
            </a:p>
            <a:p>
              <a:r>
                <a:rPr lang="it-IT" sz="1200" b="1" dirty="0" smtClean="0">
                  <a:solidFill>
                    <a:schemeClr val="accent5">
                      <a:lumMod val="50000"/>
                    </a:schemeClr>
                  </a:solidFill>
                  <a:cs typeface="Arial" panose="020B0604020202020204" pitchFamily="34" charset="0"/>
                </a:rPr>
                <a:t>Plasma-cellule </a:t>
              </a:r>
              <a:r>
                <a:rPr lang="it-IT" sz="1200" b="1" dirty="0">
                  <a:solidFill>
                    <a:schemeClr val="accent5">
                      <a:lumMod val="50000"/>
                    </a:schemeClr>
                  </a:solidFill>
                  <a:cs typeface="Arial" panose="020B0604020202020204" pitchFamily="34" charset="0"/>
                </a:rPr>
                <a:t>CD138</a:t>
              </a:r>
              <a:r>
                <a:rPr lang="it-IT" sz="1200" b="1" baseline="30000" dirty="0">
                  <a:solidFill>
                    <a:schemeClr val="accent5">
                      <a:lumMod val="50000"/>
                    </a:schemeClr>
                  </a:solidFill>
                  <a:cs typeface="Arial" panose="020B0604020202020204" pitchFamily="34" charset="0"/>
                </a:rPr>
                <a:t>+</a:t>
              </a:r>
              <a:endParaRPr lang="en-US" sz="1200" b="1" baseline="30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20" name="Rettangolo 219"/>
          <p:cNvSpPr/>
          <p:nvPr/>
        </p:nvSpPr>
        <p:spPr>
          <a:xfrm>
            <a:off x="142874" y="4429125"/>
            <a:ext cx="7086601" cy="2171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257175" y="1063337"/>
            <a:ext cx="3943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Aim </a:t>
            </a:r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1 – Sintesi e purificazione della proteina ricombinante PLA2R </a:t>
            </a:r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mono-biotinilata</a:t>
            </a:r>
            <a:endParaRPr lang="it-IT" sz="16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7" name="Gruppo 190"/>
          <p:cNvGrpSpPr>
            <a:grpSpLocks noChangeAspect="1"/>
          </p:cNvGrpSpPr>
          <p:nvPr/>
        </p:nvGrpSpPr>
        <p:grpSpPr>
          <a:xfrm>
            <a:off x="5782318" y="2522453"/>
            <a:ext cx="658684" cy="952639"/>
            <a:chOff x="1579019" y="3759952"/>
            <a:chExt cx="604297" cy="873980"/>
          </a:xfrm>
        </p:grpSpPr>
        <p:sp>
          <p:nvSpPr>
            <p:cNvPr id="82" name="Ovale 81"/>
            <p:cNvSpPr/>
            <p:nvPr/>
          </p:nvSpPr>
          <p:spPr>
            <a:xfrm>
              <a:off x="1579019" y="4021683"/>
              <a:ext cx="604297" cy="61224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e 82"/>
            <p:cNvSpPr/>
            <p:nvPr/>
          </p:nvSpPr>
          <p:spPr>
            <a:xfrm>
              <a:off x="1666481" y="4125047"/>
              <a:ext cx="413469" cy="41346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uppo 189"/>
            <p:cNvGrpSpPr>
              <a:grpSpLocks noChangeAspect="1"/>
            </p:cNvGrpSpPr>
            <p:nvPr/>
          </p:nvGrpSpPr>
          <p:grpSpPr>
            <a:xfrm>
              <a:off x="1784672" y="3759952"/>
              <a:ext cx="244222" cy="338593"/>
              <a:chOff x="1784629" y="3759927"/>
              <a:chExt cx="196611" cy="272590"/>
            </a:xfrm>
          </p:grpSpPr>
          <p:sp>
            <p:nvSpPr>
              <p:cNvPr id="85" name="Rettangolo arrotondato 22"/>
              <p:cNvSpPr/>
              <p:nvPr/>
            </p:nvSpPr>
            <p:spPr>
              <a:xfrm rot="5377060">
                <a:off x="1799122" y="3950203"/>
                <a:ext cx="134344" cy="30283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ttangolo arrotondato 23"/>
              <p:cNvSpPr/>
              <p:nvPr/>
            </p:nvSpPr>
            <p:spPr>
              <a:xfrm rot="5377060">
                <a:off x="1838121" y="3949874"/>
                <a:ext cx="134344" cy="30283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ttangolo arrotondato 86"/>
              <p:cNvSpPr/>
              <p:nvPr/>
            </p:nvSpPr>
            <p:spPr>
              <a:xfrm rot="3877846">
                <a:off x="1795597" y="3852882"/>
                <a:ext cx="58471" cy="2286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ttangolo arrotondato 87"/>
              <p:cNvSpPr/>
              <p:nvPr/>
            </p:nvSpPr>
            <p:spPr>
              <a:xfrm rot="3877846">
                <a:off x="1766823" y="3794166"/>
                <a:ext cx="58471" cy="2286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ttangolo arrotondato 88"/>
              <p:cNvSpPr/>
              <p:nvPr/>
            </p:nvSpPr>
            <p:spPr>
              <a:xfrm rot="3877846">
                <a:off x="1825564" y="3837471"/>
                <a:ext cx="58471" cy="2286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ttangolo arrotondato 89"/>
              <p:cNvSpPr/>
              <p:nvPr/>
            </p:nvSpPr>
            <p:spPr>
              <a:xfrm rot="3877846">
                <a:off x="1797400" y="3777733"/>
                <a:ext cx="58471" cy="2286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ttangolo arrotondato 90"/>
              <p:cNvSpPr/>
              <p:nvPr/>
            </p:nvSpPr>
            <p:spPr>
              <a:xfrm rot="7246867">
                <a:off x="1873327" y="3814844"/>
                <a:ext cx="124780" cy="26543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ttangolo arrotondato 91"/>
              <p:cNvSpPr/>
              <p:nvPr/>
            </p:nvSpPr>
            <p:spPr>
              <a:xfrm rot="7246867">
                <a:off x="1905579" y="3832823"/>
                <a:ext cx="124780" cy="26543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5" name="CasellaDiTesto 34"/>
          <p:cNvSpPr txBox="1"/>
          <p:nvPr/>
        </p:nvSpPr>
        <p:spPr>
          <a:xfrm>
            <a:off x="6491369" y="2290014"/>
            <a:ext cx="91539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PLA2R BIOTINILATA</a:t>
            </a:r>
            <a:endParaRPr lang="en-US" sz="11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5115601" y="2009299"/>
            <a:ext cx="11602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STREPTAVIDINA-FLUOROCROMO</a:t>
            </a:r>
            <a:endParaRPr lang="en-US" sz="1100" dirty="0"/>
          </a:p>
        </p:txBody>
      </p:sp>
      <p:grpSp>
        <p:nvGrpSpPr>
          <p:cNvPr id="31" name="Gruppo 181"/>
          <p:cNvGrpSpPr/>
          <p:nvPr/>
        </p:nvGrpSpPr>
        <p:grpSpPr>
          <a:xfrm>
            <a:off x="5947102" y="1372838"/>
            <a:ext cx="1156160" cy="1146341"/>
            <a:chOff x="984577" y="3782663"/>
            <a:chExt cx="1156160" cy="1146341"/>
          </a:xfrm>
        </p:grpSpPr>
        <p:sp>
          <p:nvSpPr>
            <p:cNvPr id="41" name="Croce 40"/>
            <p:cNvSpPr>
              <a:spLocks noChangeAspect="1"/>
            </p:cNvSpPr>
            <p:nvPr/>
          </p:nvSpPr>
          <p:spPr>
            <a:xfrm rot="3821896">
              <a:off x="1421007" y="4224960"/>
              <a:ext cx="274320" cy="274320"/>
            </a:xfrm>
            <a:prstGeom prst="plus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Pentagono regolare 41"/>
            <p:cNvSpPr>
              <a:spLocks noChangeAspect="1"/>
            </p:cNvSpPr>
            <p:nvPr/>
          </p:nvSpPr>
          <p:spPr>
            <a:xfrm rot="1009496">
              <a:off x="1744911" y="4116907"/>
              <a:ext cx="192024" cy="182880"/>
            </a:xfrm>
            <a:prstGeom prst="pentag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e 74"/>
            <p:cNvSpPr>
              <a:spLocks noChangeAspect="1"/>
            </p:cNvSpPr>
            <p:nvPr/>
          </p:nvSpPr>
          <p:spPr>
            <a:xfrm rot="1009496">
              <a:off x="1412675" y="4624325"/>
              <a:ext cx="91258" cy="91258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e 75"/>
            <p:cNvSpPr>
              <a:spLocks noChangeAspect="1"/>
            </p:cNvSpPr>
            <p:nvPr/>
          </p:nvSpPr>
          <p:spPr>
            <a:xfrm rot="1009496">
              <a:off x="1383836" y="4725482"/>
              <a:ext cx="91258" cy="91258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Esagono 78"/>
            <p:cNvSpPr/>
            <p:nvPr/>
          </p:nvSpPr>
          <p:spPr>
            <a:xfrm rot="1009496">
              <a:off x="1338984" y="4843175"/>
              <a:ext cx="99562" cy="85829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ttangolo 79"/>
            <p:cNvSpPr>
              <a:spLocks noChangeAspect="1"/>
            </p:cNvSpPr>
            <p:nvPr/>
          </p:nvSpPr>
          <p:spPr>
            <a:xfrm rot="3883991">
              <a:off x="1454724" y="4501063"/>
              <a:ext cx="85834" cy="858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Connettore 1 80"/>
            <p:cNvCxnSpPr/>
            <p:nvPr/>
          </p:nvCxnSpPr>
          <p:spPr>
            <a:xfrm rot="11809496" flipH="1" flipV="1">
              <a:off x="1437921" y="4525198"/>
              <a:ext cx="42" cy="39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41" idx="0"/>
              <a:endCxn id="42" idx="2"/>
            </p:cNvCxnSpPr>
            <p:nvPr/>
          </p:nvCxnSpPr>
          <p:spPr>
            <a:xfrm rot="1009496" flipV="1">
              <a:off x="1686042" y="4268106"/>
              <a:ext cx="66699" cy="438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1 44"/>
            <p:cNvCxnSpPr/>
            <p:nvPr/>
          </p:nvCxnSpPr>
          <p:spPr>
            <a:xfrm rot="1009496">
              <a:off x="1618803" y="4112451"/>
              <a:ext cx="111607" cy="22536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1 45"/>
            <p:cNvCxnSpPr/>
            <p:nvPr/>
          </p:nvCxnSpPr>
          <p:spPr>
            <a:xfrm rot="6409496">
              <a:off x="1750108" y="4372197"/>
              <a:ext cx="89458" cy="4637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/>
            <p:nvPr/>
          </p:nvCxnSpPr>
          <p:spPr>
            <a:xfrm rot="11809496">
              <a:off x="1928510" y="4317291"/>
              <a:ext cx="98808" cy="73689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/>
            <p:nvPr/>
          </p:nvCxnSpPr>
          <p:spPr>
            <a:xfrm rot="11809496" flipV="1">
              <a:off x="1985102" y="4157441"/>
              <a:ext cx="87085" cy="63643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1 48"/>
            <p:cNvCxnSpPr/>
            <p:nvPr/>
          </p:nvCxnSpPr>
          <p:spPr>
            <a:xfrm rot="6409496">
              <a:off x="1876022" y="4044487"/>
              <a:ext cx="100483" cy="35172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/>
            <p:nvPr/>
          </p:nvCxnSpPr>
          <p:spPr>
            <a:xfrm rot="17209496" flipH="1">
              <a:off x="1739521" y="4025080"/>
              <a:ext cx="105511" cy="40194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e 67"/>
            <p:cNvSpPr>
              <a:spLocks noChangeAspect="1"/>
            </p:cNvSpPr>
            <p:nvPr/>
          </p:nvSpPr>
          <p:spPr>
            <a:xfrm rot="17209496">
              <a:off x="1830394" y="4413577"/>
              <a:ext cx="91258" cy="91258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e 68"/>
            <p:cNvSpPr>
              <a:spLocks noChangeAspect="1"/>
            </p:cNvSpPr>
            <p:nvPr/>
          </p:nvSpPr>
          <p:spPr>
            <a:xfrm rot="17209496">
              <a:off x="1931551" y="4442416"/>
              <a:ext cx="91258" cy="91258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Esagono 71"/>
            <p:cNvSpPr/>
            <p:nvPr/>
          </p:nvSpPr>
          <p:spPr>
            <a:xfrm rot="17209496">
              <a:off x="2042377" y="4485831"/>
              <a:ext cx="99562" cy="85829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ttangolo 72"/>
            <p:cNvSpPr>
              <a:spLocks noChangeAspect="1"/>
            </p:cNvSpPr>
            <p:nvPr/>
          </p:nvSpPr>
          <p:spPr>
            <a:xfrm rot="20083991">
              <a:off x="1713481" y="4376952"/>
              <a:ext cx="85834" cy="858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Connettore 1 73"/>
            <p:cNvCxnSpPr/>
            <p:nvPr/>
          </p:nvCxnSpPr>
          <p:spPr>
            <a:xfrm rot="6409496" flipH="1" flipV="1">
              <a:off x="1924716" y="4258359"/>
              <a:ext cx="42" cy="43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e 60"/>
            <p:cNvSpPr>
              <a:spLocks noChangeAspect="1"/>
            </p:cNvSpPr>
            <p:nvPr/>
          </p:nvSpPr>
          <p:spPr>
            <a:xfrm rot="11809496">
              <a:off x="1613586" y="3996084"/>
              <a:ext cx="91258" cy="91258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e 61"/>
            <p:cNvSpPr>
              <a:spLocks noChangeAspect="1"/>
            </p:cNvSpPr>
            <p:nvPr/>
          </p:nvSpPr>
          <p:spPr>
            <a:xfrm rot="11809496">
              <a:off x="1642425" y="3894927"/>
              <a:ext cx="91258" cy="91258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Esagono 64"/>
            <p:cNvSpPr/>
            <p:nvPr/>
          </p:nvSpPr>
          <p:spPr>
            <a:xfrm rot="11809496">
              <a:off x="1678973" y="3782663"/>
              <a:ext cx="99562" cy="85829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ttangolo 65"/>
            <p:cNvSpPr>
              <a:spLocks noChangeAspect="1"/>
            </p:cNvSpPr>
            <p:nvPr/>
          </p:nvSpPr>
          <p:spPr>
            <a:xfrm rot="14683991">
              <a:off x="1576961" y="4112070"/>
              <a:ext cx="85834" cy="858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Connettore 1 66"/>
            <p:cNvCxnSpPr/>
            <p:nvPr/>
          </p:nvCxnSpPr>
          <p:spPr>
            <a:xfrm rot="1009496" flipH="1" flipV="1">
              <a:off x="1678416" y="3797590"/>
              <a:ext cx="42" cy="3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e 53"/>
            <p:cNvSpPr>
              <a:spLocks noChangeAspect="1"/>
            </p:cNvSpPr>
            <p:nvPr/>
          </p:nvSpPr>
          <p:spPr>
            <a:xfrm rot="6409496" flipH="1">
              <a:off x="1191258" y="4213485"/>
              <a:ext cx="91258" cy="91258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e 54"/>
            <p:cNvSpPr>
              <a:spLocks noChangeAspect="1"/>
            </p:cNvSpPr>
            <p:nvPr/>
          </p:nvSpPr>
          <p:spPr>
            <a:xfrm rot="6409496" flipH="1">
              <a:off x="1091071" y="4181439"/>
              <a:ext cx="91258" cy="91258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Esagono 57"/>
            <p:cNvSpPr/>
            <p:nvPr/>
          </p:nvSpPr>
          <p:spPr>
            <a:xfrm rot="6409496" flipH="1">
              <a:off x="977711" y="4145370"/>
              <a:ext cx="99562" cy="85829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1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1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ttangolo 58"/>
            <p:cNvSpPr>
              <a:spLocks noChangeAspect="1"/>
            </p:cNvSpPr>
            <p:nvPr/>
          </p:nvSpPr>
          <p:spPr>
            <a:xfrm rot="3535001" flipH="1">
              <a:off x="1322351" y="4253928"/>
              <a:ext cx="85834" cy="858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Connettore 1 59"/>
            <p:cNvCxnSpPr/>
            <p:nvPr/>
          </p:nvCxnSpPr>
          <p:spPr>
            <a:xfrm rot="17209496" flipV="1">
              <a:off x="1178375" y="4055917"/>
              <a:ext cx="42" cy="3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Connettore 1 36"/>
          <p:cNvCxnSpPr/>
          <p:nvPr/>
        </p:nvCxnSpPr>
        <p:spPr>
          <a:xfrm rot="10800000" flipV="1">
            <a:off x="6185318" y="2013069"/>
            <a:ext cx="212415" cy="19877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 rot="5400000" flipH="1" flipV="1">
            <a:off x="6907825" y="2191888"/>
            <a:ext cx="147994" cy="100014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arentesi graffa chiusa 38"/>
          <p:cNvSpPr/>
          <p:nvPr/>
        </p:nvSpPr>
        <p:spPr>
          <a:xfrm rot="20160000">
            <a:off x="7158552" y="1347358"/>
            <a:ext cx="144000" cy="1296000"/>
          </a:xfrm>
          <a:prstGeom prst="rightBrac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asellaDiTesto 39"/>
          <p:cNvSpPr txBox="1"/>
          <p:nvPr/>
        </p:nvSpPr>
        <p:spPr>
          <a:xfrm rot="3882191">
            <a:off x="6978750" y="1780409"/>
            <a:ext cx="975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TETRAMERO</a:t>
            </a:r>
            <a:endParaRPr lang="en-US" sz="1200" dirty="0"/>
          </a:p>
        </p:txBody>
      </p:sp>
      <p:sp>
        <p:nvSpPr>
          <p:cNvPr id="94" name="Ovale 93"/>
          <p:cNvSpPr/>
          <p:nvPr/>
        </p:nvSpPr>
        <p:spPr>
          <a:xfrm>
            <a:off x="8061731" y="2397979"/>
            <a:ext cx="1216550" cy="81103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e 94"/>
          <p:cNvSpPr/>
          <p:nvPr/>
        </p:nvSpPr>
        <p:spPr>
          <a:xfrm>
            <a:off x="8363881" y="2549052"/>
            <a:ext cx="699715" cy="5327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Croce 95"/>
          <p:cNvSpPr>
            <a:spLocks noChangeAspect="1"/>
          </p:cNvSpPr>
          <p:nvPr/>
        </p:nvSpPr>
        <p:spPr>
          <a:xfrm rot="3821896">
            <a:off x="9550043" y="1976248"/>
            <a:ext cx="274320" cy="274320"/>
          </a:xfrm>
          <a:prstGeom prst="pl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e 170"/>
          <p:cNvSpPr>
            <a:spLocks noChangeAspect="1"/>
          </p:cNvSpPr>
          <p:nvPr/>
        </p:nvSpPr>
        <p:spPr>
          <a:xfrm rot="1009496">
            <a:off x="9536558" y="2373421"/>
            <a:ext cx="91258" cy="9125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e 171"/>
          <p:cNvSpPr>
            <a:spLocks noChangeAspect="1"/>
          </p:cNvSpPr>
          <p:nvPr/>
        </p:nvSpPr>
        <p:spPr>
          <a:xfrm rot="1009496">
            <a:off x="9507305" y="2474453"/>
            <a:ext cx="91258" cy="9125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Esagono 172"/>
          <p:cNvSpPr/>
          <p:nvPr/>
        </p:nvSpPr>
        <p:spPr>
          <a:xfrm rot="1009496">
            <a:off x="9471840" y="2574741"/>
            <a:ext cx="99562" cy="85829"/>
          </a:xfrm>
          <a:prstGeom prst="hexagon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ttangolo 173"/>
          <p:cNvSpPr>
            <a:spLocks noChangeAspect="1"/>
          </p:cNvSpPr>
          <p:nvPr/>
        </p:nvSpPr>
        <p:spPr>
          <a:xfrm rot="3883991">
            <a:off x="9583760" y="2252349"/>
            <a:ext cx="85834" cy="85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5" name="Connettore 1 174"/>
          <p:cNvCxnSpPr/>
          <p:nvPr/>
        </p:nvCxnSpPr>
        <p:spPr>
          <a:xfrm rot="11809496" flipH="1" flipV="1">
            <a:off x="9576385" y="2256029"/>
            <a:ext cx="42" cy="3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po 137"/>
          <p:cNvGrpSpPr/>
          <p:nvPr/>
        </p:nvGrpSpPr>
        <p:grpSpPr>
          <a:xfrm>
            <a:off x="10574315" y="2385613"/>
            <a:ext cx="453383" cy="426824"/>
            <a:chOff x="10538958" y="3568166"/>
            <a:chExt cx="453383" cy="426824"/>
          </a:xfrm>
        </p:grpSpPr>
        <p:sp>
          <p:nvSpPr>
            <p:cNvPr id="162" name="Pentagono regolare 96"/>
            <p:cNvSpPr>
              <a:spLocks noChangeAspect="1"/>
            </p:cNvSpPr>
            <p:nvPr/>
          </p:nvSpPr>
          <p:spPr>
            <a:xfrm rot="1009496">
              <a:off x="10665066" y="3692653"/>
              <a:ext cx="192024" cy="182880"/>
            </a:xfrm>
            <a:prstGeom prst="pentag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Connettore 1 162"/>
            <p:cNvCxnSpPr/>
            <p:nvPr/>
          </p:nvCxnSpPr>
          <p:spPr>
            <a:xfrm rot="1009496">
              <a:off x="10538958" y="3688196"/>
              <a:ext cx="111607" cy="22536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ttore 1 163"/>
            <p:cNvCxnSpPr/>
            <p:nvPr/>
          </p:nvCxnSpPr>
          <p:spPr>
            <a:xfrm rot="6409496">
              <a:off x="10670263" y="3947942"/>
              <a:ext cx="89458" cy="4637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ttore 1 164"/>
            <p:cNvCxnSpPr/>
            <p:nvPr/>
          </p:nvCxnSpPr>
          <p:spPr>
            <a:xfrm rot="11809496">
              <a:off x="10848665" y="3893036"/>
              <a:ext cx="98808" cy="73689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ttore 1 165"/>
            <p:cNvCxnSpPr/>
            <p:nvPr/>
          </p:nvCxnSpPr>
          <p:spPr>
            <a:xfrm rot="11809496" flipV="1">
              <a:off x="10905256" y="3733186"/>
              <a:ext cx="87085" cy="63643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1 166"/>
            <p:cNvCxnSpPr/>
            <p:nvPr/>
          </p:nvCxnSpPr>
          <p:spPr>
            <a:xfrm rot="6409496">
              <a:off x="10796177" y="3620232"/>
              <a:ext cx="100483" cy="35172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ttore 1 167"/>
            <p:cNvCxnSpPr/>
            <p:nvPr/>
          </p:nvCxnSpPr>
          <p:spPr>
            <a:xfrm rot="17209496" flipH="1">
              <a:off x="10659676" y="3600825"/>
              <a:ext cx="105511" cy="40194"/>
            </a:xfrm>
            <a:prstGeom prst="line">
              <a:avLst/>
            </a:prstGeom>
            <a:ln w="127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7" name="Ovale 156"/>
          <p:cNvSpPr>
            <a:spLocks noChangeAspect="1"/>
          </p:cNvSpPr>
          <p:nvPr/>
        </p:nvSpPr>
        <p:spPr>
          <a:xfrm rot="17209496">
            <a:off x="9963590" y="2175630"/>
            <a:ext cx="91258" cy="9125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e 157"/>
          <p:cNvSpPr>
            <a:spLocks noChangeAspect="1"/>
          </p:cNvSpPr>
          <p:nvPr/>
        </p:nvSpPr>
        <p:spPr>
          <a:xfrm rot="17209496">
            <a:off x="10064621" y="2204882"/>
            <a:ext cx="91258" cy="9125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Esagono 158"/>
          <p:cNvSpPr/>
          <p:nvPr/>
        </p:nvSpPr>
        <p:spPr>
          <a:xfrm rot="17209496">
            <a:off x="10158043" y="2238910"/>
            <a:ext cx="99562" cy="85829"/>
          </a:xfrm>
          <a:prstGeom prst="hexagon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ttangolo 159"/>
          <p:cNvSpPr>
            <a:spLocks noChangeAspect="1"/>
          </p:cNvSpPr>
          <p:nvPr/>
        </p:nvSpPr>
        <p:spPr>
          <a:xfrm rot="20083991">
            <a:off x="9842517" y="2128241"/>
            <a:ext cx="85834" cy="85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Connettore 1 160"/>
          <p:cNvCxnSpPr/>
          <p:nvPr/>
        </p:nvCxnSpPr>
        <p:spPr>
          <a:xfrm rot="6409496" flipH="1" flipV="1">
            <a:off x="10044978" y="2064240"/>
            <a:ext cx="42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e 149"/>
          <p:cNvSpPr>
            <a:spLocks noChangeAspect="1"/>
          </p:cNvSpPr>
          <p:nvPr/>
        </p:nvSpPr>
        <p:spPr>
          <a:xfrm rot="11809496">
            <a:off x="9742165" y="1742474"/>
            <a:ext cx="91258" cy="9125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e 150"/>
          <p:cNvSpPr>
            <a:spLocks noChangeAspect="1"/>
          </p:cNvSpPr>
          <p:nvPr/>
        </p:nvSpPr>
        <p:spPr>
          <a:xfrm rot="11809496">
            <a:off x="9771418" y="1641442"/>
            <a:ext cx="91258" cy="9125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Esagono 151"/>
          <p:cNvSpPr/>
          <p:nvPr/>
        </p:nvSpPr>
        <p:spPr>
          <a:xfrm rot="11809496">
            <a:off x="9798579" y="1546583"/>
            <a:ext cx="99562" cy="85829"/>
          </a:xfrm>
          <a:prstGeom prst="hexagon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ttangolo 152"/>
          <p:cNvSpPr>
            <a:spLocks noChangeAspect="1"/>
          </p:cNvSpPr>
          <p:nvPr/>
        </p:nvSpPr>
        <p:spPr>
          <a:xfrm rot="14683991">
            <a:off x="9705997" y="1863360"/>
            <a:ext cx="85834" cy="85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Connettore 1 153"/>
          <p:cNvCxnSpPr/>
          <p:nvPr/>
        </p:nvCxnSpPr>
        <p:spPr>
          <a:xfrm rot="1009496" flipH="1" flipV="1">
            <a:off x="9787145" y="1607153"/>
            <a:ext cx="42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e 142"/>
          <p:cNvSpPr>
            <a:spLocks noChangeAspect="1"/>
          </p:cNvSpPr>
          <p:nvPr/>
        </p:nvSpPr>
        <p:spPr>
          <a:xfrm rot="6409496" flipH="1">
            <a:off x="9311936" y="1969357"/>
            <a:ext cx="91258" cy="9125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e 143"/>
          <p:cNvSpPr>
            <a:spLocks noChangeAspect="1"/>
          </p:cNvSpPr>
          <p:nvPr/>
        </p:nvSpPr>
        <p:spPr>
          <a:xfrm rot="6409496" flipH="1">
            <a:off x="9211624" y="1937725"/>
            <a:ext cx="91258" cy="9125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Esagono 144"/>
          <p:cNvSpPr/>
          <p:nvPr/>
        </p:nvSpPr>
        <p:spPr>
          <a:xfrm rot="6409496" flipH="1">
            <a:off x="9108897" y="1912438"/>
            <a:ext cx="99562" cy="85829"/>
          </a:xfrm>
          <a:prstGeom prst="hexagon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ttangolo 145"/>
          <p:cNvSpPr>
            <a:spLocks noChangeAspect="1"/>
          </p:cNvSpPr>
          <p:nvPr/>
        </p:nvSpPr>
        <p:spPr>
          <a:xfrm rot="3535001" flipH="1">
            <a:off x="9451387" y="2005216"/>
            <a:ext cx="85834" cy="85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Connettore 1 146"/>
          <p:cNvCxnSpPr/>
          <p:nvPr/>
        </p:nvCxnSpPr>
        <p:spPr>
          <a:xfrm rot="17209496" flipV="1">
            <a:off x="9331592" y="1846994"/>
            <a:ext cx="42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po 138"/>
          <p:cNvGrpSpPr>
            <a:grpSpLocks noChangeAspect="1"/>
          </p:cNvGrpSpPr>
          <p:nvPr/>
        </p:nvGrpSpPr>
        <p:grpSpPr>
          <a:xfrm>
            <a:off x="9253618" y="2196997"/>
            <a:ext cx="299949" cy="232121"/>
            <a:chOff x="2659038" y="3541476"/>
            <a:chExt cx="568090" cy="439618"/>
          </a:xfrm>
          <a:solidFill>
            <a:schemeClr val="bg2">
              <a:lumMod val="75000"/>
            </a:schemeClr>
          </a:solidFill>
        </p:grpSpPr>
        <p:sp>
          <p:nvSpPr>
            <p:cNvPr id="133" name="Rettangolo arrotondato 132"/>
            <p:cNvSpPr/>
            <p:nvPr/>
          </p:nvSpPr>
          <p:spPr>
            <a:xfrm rot="19730193">
              <a:off x="2958441" y="3608151"/>
              <a:ext cx="268687" cy="60566"/>
            </a:xfrm>
            <a:prstGeom prst="round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ttangolo arrotondato 133"/>
            <p:cNvSpPr/>
            <p:nvPr/>
          </p:nvSpPr>
          <p:spPr>
            <a:xfrm rot="19730193">
              <a:off x="2917960" y="3541476"/>
              <a:ext cx="268687" cy="60566"/>
            </a:xfrm>
            <a:prstGeom prst="round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ttangolo arrotondato 134"/>
            <p:cNvSpPr/>
            <p:nvPr/>
          </p:nvSpPr>
          <p:spPr>
            <a:xfrm rot="18230979">
              <a:off x="2903152" y="3790226"/>
              <a:ext cx="116941" cy="45719"/>
            </a:xfrm>
            <a:prstGeom prst="round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ttangolo arrotondato 135"/>
            <p:cNvSpPr/>
            <p:nvPr/>
          </p:nvSpPr>
          <p:spPr>
            <a:xfrm rot="18230979">
              <a:off x="2831714" y="3899764"/>
              <a:ext cx="116941" cy="45719"/>
            </a:xfrm>
            <a:prstGeom prst="round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ttangolo arrotondato 136"/>
            <p:cNvSpPr/>
            <p:nvPr/>
          </p:nvSpPr>
          <p:spPr>
            <a:xfrm rot="18230979">
              <a:off x="2846000" y="3754507"/>
              <a:ext cx="116941" cy="45719"/>
            </a:xfrm>
            <a:prstGeom prst="round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ttangolo arrotondato 137"/>
            <p:cNvSpPr/>
            <p:nvPr/>
          </p:nvSpPr>
          <p:spPr>
            <a:xfrm rot="18230979">
              <a:off x="2772181" y="3864044"/>
              <a:ext cx="116941" cy="45719"/>
            </a:xfrm>
            <a:prstGeom prst="round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ttangolo arrotondato 138"/>
            <p:cNvSpPr/>
            <p:nvPr/>
          </p:nvSpPr>
          <p:spPr>
            <a:xfrm>
              <a:off x="2661158" y="3633062"/>
              <a:ext cx="249558" cy="53085"/>
            </a:xfrm>
            <a:prstGeom prst="round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ttangolo arrotondato 139"/>
            <p:cNvSpPr/>
            <p:nvPr/>
          </p:nvSpPr>
          <p:spPr>
            <a:xfrm>
              <a:off x="2659038" y="3559243"/>
              <a:ext cx="249558" cy="53085"/>
            </a:xfrm>
            <a:prstGeom prst="round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Rettangolo arrotondato 102"/>
          <p:cNvSpPr/>
          <p:nvPr/>
        </p:nvSpPr>
        <p:spPr>
          <a:xfrm rot="2520000">
            <a:off x="9069387" y="2338110"/>
            <a:ext cx="136478" cy="25930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uppo 148"/>
          <p:cNvGrpSpPr>
            <a:grpSpLocks noChangeAspect="1"/>
          </p:cNvGrpSpPr>
          <p:nvPr/>
        </p:nvGrpSpPr>
        <p:grpSpPr>
          <a:xfrm rot="7157768">
            <a:off x="10009168" y="2373961"/>
            <a:ext cx="369258" cy="285753"/>
            <a:chOff x="2659038" y="3541476"/>
            <a:chExt cx="568090" cy="439618"/>
          </a:xfrm>
        </p:grpSpPr>
        <p:sp>
          <p:nvSpPr>
            <p:cNvPr id="125" name="Rettangolo arrotondato 124"/>
            <p:cNvSpPr/>
            <p:nvPr/>
          </p:nvSpPr>
          <p:spPr>
            <a:xfrm rot="19730193">
              <a:off x="2958441" y="3608151"/>
              <a:ext cx="268687" cy="6056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ttangolo arrotondato 125"/>
            <p:cNvSpPr/>
            <p:nvPr/>
          </p:nvSpPr>
          <p:spPr>
            <a:xfrm rot="19730193">
              <a:off x="2917960" y="3541476"/>
              <a:ext cx="268687" cy="6056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ttangolo arrotondato 126"/>
            <p:cNvSpPr/>
            <p:nvPr/>
          </p:nvSpPr>
          <p:spPr>
            <a:xfrm rot="18230979">
              <a:off x="2903152" y="3790226"/>
              <a:ext cx="116941" cy="457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ttangolo arrotondato 127"/>
            <p:cNvSpPr/>
            <p:nvPr/>
          </p:nvSpPr>
          <p:spPr>
            <a:xfrm rot="18230979">
              <a:off x="2831714" y="3899764"/>
              <a:ext cx="116941" cy="4571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ttangolo arrotondato 128"/>
            <p:cNvSpPr/>
            <p:nvPr/>
          </p:nvSpPr>
          <p:spPr>
            <a:xfrm rot="18230979">
              <a:off x="2846000" y="3754507"/>
              <a:ext cx="116941" cy="4571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ttangolo arrotondato 129"/>
            <p:cNvSpPr/>
            <p:nvPr/>
          </p:nvSpPr>
          <p:spPr>
            <a:xfrm rot="18230979">
              <a:off x="2772181" y="3864044"/>
              <a:ext cx="116941" cy="457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ttangolo arrotondato 130"/>
            <p:cNvSpPr/>
            <p:nvPr/>
          </p:nvSpPr>
          <p:spPr>
            <a:xfrm>
              <a:off x="2661158" y="3633062"/>
              <a:ext cx="249558" cy="5308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ttangolo arrotondato 131"/>
            <p:cNvSpPr/>
            <p:nvPr/>
          </p:nvSpPr>
          <p:spPr>
            <a:xfrm>
              <a:off x="2659038" y="3559243"/>
              <a:ext cx="249558" cy="5308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uppo 157"/>
          <p:cNvGrpSpPr>
            <a:grpSpLocks noChangeAspect="1"/>
          </p:cNvGrpSpPr>
          <p:nvPr/>
        </p:nvGrpSpPr>
        <p:grpSpPr>
          <a:xfrm rot="1562980">
            <a:off x="10352644" y="2642378"/>
            <a:ext cx="369258" cy="285753"/>
            <a:chOff x="2659038" y="3541476"/>
            <a:chExt cx="568090" cy="439618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17" name="Rettangolo arrotondato 116"/>
            <p:cNvSpPr/>
            <p:nvPr/>
          </p:nvSpPr>
          <p:spPr>
            <a:xfrm rot="19730193">
              <a:off x="2958441" y="3608151"/>
              <a:ext cx="268687" cy="60566"/>
            </a:xfrm>
            <a:prstGeom prst="round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ttangolo arrotondato 117"/>
            <p:cNvSpPr/>
            <p:nvPr/>
          </p:nvSpPr>
          <p:spPr>
            <a:xfrm rot="19730193">
              <a:off x="2917960" y="3541476"/>
              <a:ext cx="268687" cy="60566"/>
            </a:xfrm>
            <a:prstGeom prst="round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ttangolo arrotondato 118"/>
            <p:cNvSpPr/>
            <p:nvPr/>
          </p:nvSpPr>
          <p:spPr>
            <a:xfrm rot="18230979">
              <a:off x="2903152" y="3790226"/>
              <a:ext cx="116941" cy="45719"/>
            </a:xfrm>
            <a:prstGeom prst="round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ttangolo arrotondato 119"/>
            <p:cNvSpPr/>
            <p:nvPr/>
          </p:nvSpPr>
          <p:spPr>
            <a:xfrm rot="18230979">
              <a:off x="2831714" y="3899764"/>
              <a:ext cx="116941" cy="45719"/>
            </a:xfrm>
            <a:prstGeom prst="round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ttangolo arrotondato 120"/>
            <p:cNvSpPr/>
            <p:nvPr/>
          </p:nvSpPr>
          <p:spPr>
            <a:xfrm rot="18230979">
              <a:off x="2846000" y="3754507"/>
              <a:ext cx="116941" cy="45719"/>
            </a:xfrm>
            <a:prstGeom prst="round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ttangolo arrotondato 121"/>
            <p:cNvSpPr/>
            <p:nvPr/>
          </p:nvSpPr>
          <p:spPr>
            <a:xfrm rot="18230979">
              <a:off x="2772181" y="3864044"/>
              <a:ext cx="116941" cy="45719"/>
            </a:xfrm>
            <a:prstGeom prst="round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ttangolo arrotondato 122"/>
            <p:cNvSpPr/>
            <p:nvPr/>
          </p:nvSpPr>
          <p:spPr>
            <a:xfrm>
              <a:off x="2661158" y="3633062"/>
              <a:ext cx="249558" cy="53085"/>
            </a:xfrm>
            <a:prstGeom prst="round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ttangolo arrotondato 123"/>
            <p:cNvSpPr/>
            <p:nvPr/>
          </p:nvSpPr>
          <p:spPr>
            <a:xfrm>
              <a:off x="2659038" y="3559243"/>
              <a:ext cx="249558" cy="53085"/>
            </a:xfrm>
            <a:prstGeom prst="round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6" name="CasellaDiTesto 105"/>
          <p:cNvSpPr txBox="1"/>
          <p:nvPr/>
        </p:nvSpPr>
        <p:spPr>
          <a:xfrm>
            <a:off x="9975148" y="1575456"/>
            <a:ext cx="91141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PLA2R BIOTINILATA</a:t>
            </a:r>
            <a:endParaRPr lang="en-US" sz="1100" dirty="0"/>
          </a:p>
        </p:txBody>
      </p:sp>
      <p:sp>
        <p:nvSpPr>
          <p:cNvPr id="107" name="CasellaDiTesto 106"/>
          <p:cNvSpPr txBox="1"/>
          <p:nvPr/>
        </p:nvSpPr>
        <p:spPr>
          <a:xfrm>
            <a:off x="8567548" y="1280409"/>
            <a:ext cx="11364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ANTI-CD38</a:t>
            </a:r>
          </a:p>
          <a:p>
            <a:r>
              <a:rPr lang="en-US" sz="1100" dirty="0" smtClean="0"/>
              <a:t>STREPTAVIDINA</a:t>
            </a:r>
            <a:endParaRPr lang="en-US" sz="1100" dirty="0"/>
          </a:p>
        </p:txBody>
      </p:sp>
      <p:sp>
        <p:nvSpPr>
          <p:cNvPr id="108" name="CasellaDiTesto 107"/>
          <p:cNvSpPr txBox="1"/>
          <p:nvPr/>
        </p:nvSpPr>
        <p:spPr>
          <a:xfrm>
            <a:off x="10380358" y="2072439"/>
            <a:ext cx="89392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ANTI-PLA2R</a:t>
            </a:r>
            <a:endParaRPr lang="en-US" sz="1100" dirty="0"/>
          </a:p>
        </p:txBody>
      </p:sp>
      <p:sp>
        <p:nvSpPr>
          <p:cNvPr id="109" name="CasellaDiTesto 108"/>
          <p:cNvSpPr txBox="1"/>
          <p:nvPr/>
        </p:nvSpPr>
        <p:spPr>
          <a:xfrm>
            <a:off x="11004176" y="2590485"/>
            <a:ext cx="82512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ANTI-IgFC FITC</a:t>
            </a:r>
            <a:endParaRPr lang="en-US" sz="1100" dirty="0"/>
          </a:p>
        </p:txBody>
      </p:sp>
      <p:cxnSp>
        <p:nvCxnSpPr>
          <p:cNvPr id="110" name="Connettore 1 109"/>
          <p:cNvCxnSpPr>
            <a:endCxn id="106" idx="1"/>
          </p:cNvCxnSpPr>
          <p:nvPr/>
        </p:nvCxnSpPr>
        <p:spPr>
          <a:xfrm rot="16200000" flipH="1">
            <a:off x="9896327" y="1712079"/>
            <a:ext cx="86822" cy="70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1 110"/>
          <p:cNvCxnSpPr>
            <a:stCxn id="96" idx="1"/>
          </p:cNvCxnSpPr>
          <p:nvPr/>
        </p:nvCxnSpPr>
        <p:spPr>
          <a:xfrm rot="16200000" flipV="1">
            <a:off x="9344319" y="1708338"/>
            <a:ext cx="286959" cy="277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1 111"/>
          <p:cNvCxnSpPr/>
          <p:nvPr/>
        </p:nvCxnSpPr>
        <p:spPr>
          <a:xfrm rot="10800000" flipV="1">
            <a:off x="10383634" y="2331745"/>
            <a:ext cx="126380" cy="79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1 112"/>
          <p:cNvCxnSpPr/>
          <p:nvPr/>
        </p:nvCxnSpPr>
        <p:spPr>
          <a:xfrm>
            <a:off x="10746739" y="2748453"/>
            <a:ext cx="316010" cy="81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2 114"/>
          <p:cNvCxnSpPr/>
          <p:nvPr/>
        </p:nvCxnSpPr>
        <p:spPr>
          <a:xfrm flipV="1">
            <a:off x="9261280" y="2665305"/>
            <a:ext cx="785374" cy="2356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asellaDiTesto 115"/>
          <p:cNvSpPr txBox="1"/>
          <p:nvPr/>
        </p:nvSpPr>
        <p:spPr>
          <a:xfrm>
            <a:off x="8666352" y="2157420"/>
            <a:ext cx="539371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CD38</a:t>
            </a:r>
            <a:endParaRPr lang="en-US" sz="1100" b="1" dirty="0"/>
          </a:p>
        </p:txBody>
      </p:sp>
      <p:sp>
        <p:nvSpPr>
          <p:cNvPr id="219" name="Rettangolo 218"/>
          <p:cNvSpPr/>
          <p:nvPr/>
        </p:nvSpPr>
        <p:spPr>
          <a:xfrm>
            <a:off x="5133974" y="857250"/>
            <a:ext cx="6677025" cy="32099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5153024" y="882362"/>
            <a:ext cx="4962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Aim 2 – Identificazione delle cellule B PLA2R-specifiche </a:t>
            </a:r>
          </a:p>
        </p:txBody>
      </p:sp>
      <p:sp>
        <p:nvSpPr>
          <p:cNvPr id="180" name="CasellaDiTesto 179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142874" y="4422487"/>
            <a:ext cx="7086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 smtClean="0">
                <a:solidFill>
                  <a:schemeClr val="accent5">
                    <a:lumMod val="50000"/>
                  </a:schemeClr>
                </a:solidFill>
              </a:rPr>
              <a:t>Aim 3 – Analisi del fenotipo e del trascrittoma delle cellule B PLA2R-specifiche</a:t>
            </a:r>
          </a:p>
        </p:txBody>
      </p:sp>
      <p:sp>
        <p:nvSpPr>
          <p:cNvPr id="183" name="CasellaDiTesto 182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305361" y="6235412"/>
            <a:ext cx="2666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>
                <a:solidFill>
                  <a:srgbClr val="C00000"/>
                </a:solidFill>
              </a:rPr>
              <a:t>- </a:t>
            </a:r>
            <a:r>
              <a:rPr lang="it-IT" sz="1200" b="1" i="1" dirty="0" smtClean="0">
                <a:solidFill>
                  <a:srgbClr val="C00000"/>
                </a:solidFill>
              </a:rPr>
              <a:t>SORTING E ANALISI TRASCRITTOMICA</a:t>
            </a:r>
            <a:endParaRPr lang="it-IT" sz="1200" b="1" i="1" dirty="0">
              <a:solidFill>
                <a:srgbClr val="C00000"/>
              </a:solidFill>
            </a:endParaRP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229161" y="2844225"/>
            <a:ext cx="34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>
                <a:solidFill>
                  <a:schemeClr val="accent5">
                    <a:lumMod val="50000"/>
                  </a:schemeClr>
                </a:solidFill>
              </a:rPr>
              <a:t>VALIDAZIONE:</a:t>
            </a:r>
          </a:p>
          <a:p>
            <a:r>
              <a:rPr lang="it-IT" sz="1200" b="1" i="1" dirty="0" smtClean="0">
                <a:solidFill>
                  <a:schemeClr val="accent5">
                    <a:lumMod val="50000"/>
                  </a:schemeClr>
                </a:solidFill>
              </a:rPr>
              <a:t>- WB con siero dei pazienti </a:t>
            </a:r>
            <a:endParaRPr lang="it-IT" sz="1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7487210" y="3387150"/>
            <a:ext cx="4209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>
                <a:solidFill>
                  <a:schemeClr val="accent5">
                    <a:lumMod val="50000"/>
                  </a:schemeClr>
                </a:solidFill>
              </a:rPr>
              <a:t>VALIDAZIONE:</a:t>
            </a:r>
          </a:p>
          <a:p>
            <a:r>
              <a:rPr lang="it-IT" sz="1200" b="1" i="1" dirty="0" smtClean="0">
                <a:solidFill>
                  <a:schemeClr val="accent5">
                    <a:lumMod val="50000"/>
                  </a:schemeClr>
                </a:solidFill>
              </a:rPr>
              <a:t>- Differenziazione in-vitro e dosaggio anticorpi anti-PLA2R</a:t>
            </a:r>
          </a:p>
          <a:p>
            <a:r>
              <a:rPr lang="it-IT" sz="1200" b="1" i="1" dirty="0" smtClean="0">
                <a:solidFill>
                  <a:schemeClr val="accent5">
                    <a:lumMod val="50000"/>
                  </a:schemeClr>
                </a:solidFill>
              </a:rPr>
              <a:t>- FLUOROSPOT con destrani </a:t>
            </a:r>
            <a:endParaRPr lang="it-IT" sz="1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5286655" y="3530312"/>
            <a:ext cx="1618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cap="all" dirty="0" smtClean="0">
                <a:solidFill>
                  <a:srgbClr val="C00000"/>
                </a:solidFill>
              </a:rPr>
              <a:t>Cellula </a:t>
            </a:r>
            <a:r>
              <a:rPr lang="it-IT" sz="1200" b="1" i="1" cap="all" dirty="0" smtClean="0">
                <a:solidFill>
                  <a:srgbClr val="C00000"/>
                </a:solidFill>
              </a:rPr>
              <a:t>B memoria </a:t>
            </a:r>
          </a:p>
          <a:p>
            <a:r>
              <a:rPr lang="it-IT" sz="1200" b="1" i="1" cap="all" dirty="0" smtClean="0">
                <a:solidFill>
                  <a:srgbClr val="C00000"/>
                </a:solidFill>
              </a:rPr>
              <a:t>autoreattiva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9153804" y="2940992"/>
            <a:ext cx="1838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cap="all" dirty="0" smtClean="0">
                <a:solidFill>
                  <a:srgbClr val="C00000"/>
                </a:solidFill>
              </a:rPr>
              <a:t>Plasma cellula/plasmablasto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xmlns="" id="{33BC9428-DCFB-4D72-8049-8EC38D78134A}"/>
              </a:ext>
            </a:extLst>
          </p:cNvPr>
          <p:cNvSpPr txBox="1"/>
          <p:nvPr/>
        </p:nvSpPr>
        <p:spPr>
          <a:xfrm>
            <a:off x="7439586" y="4282787"/>
            <a:ext cx="4600014" cy="1569660"/>
          </a:xfrm>
          <a:prstGeom prst="rect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1003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600" b="1" i="1" cap="all" dirty="0" smtClean="0">
                <a:solidFill>
                  <a:schemeClr val="accent5">
                    <a:lumMod val="50000"/>
                  </a:schemeClr>
                </a:solidFill>
              </a:rPr>
              <a:t>Correlazione con i dati clinici:</a:t>
            </a:r>
          </a:p>
          <a:p>
            <a:endParaRPr lang="it-IT" sz="1600" b="1" i="1" cap="all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it-IT" sz="1600" i="1" cap="all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it-IT" sz="1600" i="1" dirty="0" smtClean="0">
                <a:solidFill>
                  <a:schemeClr val="accent5">
                    <a:lumMod val="50000"/>
                  </a:schemeClr>
                </a:solidFill>
              </a:rPr>
              <a:t>Efficacia del Rituximab </a:t>
            </a:r>
            <a:r>
              <a:rPr lang="it-IT" sz="1600" i="1" cap="all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it-IT" sz="1600" i="1" dirty="0" smtClean="0">
                <a:solidFill>
                  <a:schemeClr val="accent5">
                    <a:lumMod val="50000"/>
                  </a:schemeClr>
                </a:solidFill>
              </a:rPr>
              <a:t>RISPOSTA/NON RISPOSTA</a:t>
            </a:r>
            <a:r>
              <a:rPr lang="it-IT" sz="1600" i="1" cap="all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it-IT" sz="1600" i="1" cap="all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it-IT" sz="1600" i="1" dirty="0" smtClean="0">
                <a:solidFill>
                  <a:schemeClr val="accent5">
                    <a:lumMod val="50000"/>
                  </a:schemeClr>
                </a:solidFill>
              </a:rPr>
              <a:t>- Predizione delle recidive</a:t>
            </a:r>
          </a:p>
          <a:p>
            <a:r>
              <a:rPr lang="it-IT" sz="1600" i="1" dirty="0" smtClean="0">
                <a:solidFill>
                  <a:schemeClr val="accent5">
                    <a:lumMod val="50000"/>
                  </a:schemeClr>
                </a:solidFill>
              </a:rPr>
              <a:t>- Strategie terapeutiche alternative</a:t>
            </a:r>
          </a:p>
          <a:p>
            <a:r>
              <a:rPr lang="it-IT" sz="1600" i="1" dirty="0" smtClean="0">
                <a:solidFill>
                  <a:schemeClr val="accent5">
                    <a:lumMod val="50000"/>
                  </a:schemeClr>
                </a:solidFill>
              </a:rPr>
              <a:t>- Nuovi target terapeutci</a:t>
            </a:r>
            <a:endParaRPr lang="it-IT" sz="1600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246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1670CBB96F6CA4DB65262900CFE132B" ma:contentTypeVersion="12" ma:contentTypeDescription="Creare un nuovo documento." ma:contentTypeScope="" ma:versionID="a9547301068c4a51d8fc07a68f867cb9">
  <xsd:schema xmlns:xsd="http://www.w3.org/2001/XMLSchema" xmlns:xs="http://www.w3.org/2001/XMLSchema" xmlns:p="http://schemas.microsoft.com/office/2006/metadata/properties" xmlns:ns2="a132fbb7-b71c-4ed5-9e28-4b1e37ad032c" xmlns:ns3="4aedc69c-69ec-40fc-8bf0-0d01cc85ad03" targetNamespace="http://schemas.microsoft.com/office/2006/metadata/properties" ma:root="true" ma:fieldsID="af0832fd3f40ea4a5536899dde1c5cb1" ns2:_="" ns3:_="">
    <xsd:import namespace="a132fbb7-b71c-4ed5-9e28-4b1e37ad032c"/>
    <xsd:import namespace="4aedc69c-69ec-40fc-8bf0-0d01cc85ad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2fbb7-b71c-4ed5-9e28-4b1e37ad0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dc69c-69ec-40fc-8bf0-0d01cc85ad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C8D062-BB45-42BB-99E3-98AC2302F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EA6357-BB23-4D8D-9A49-FA213122AFA1}">
  <ds:schemaRefs>
    <ds:schemaRef ds:uri="4aedc69c-69ec-40fc-8bf0-0d01cc85ad03"/>
    <ds:schemaRef ds:uri="a132fbb7-b71c-4ed5-9e28-4b1e37ad03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574B2DA-0BE7-4219-B536-957CF1FBBC3C}">
  <ds:schemaRefs>
    <ds:schemaRef ds:uri="4aedc69c-69ec-40fc-8bf0-0d01cc85ad03"/>
    <ds:schemaRef ds:uri="a132fbb7-b71c-4ed5-9e28-4b1e37ad032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291</Words>
  <Application>Microsoft Office PowerPoint</Application>
  <PresentationFormat>Personalizzato</PresentationFormat>
  <Paragraphs>108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Regione Lombardia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 Maria Cristina Bello</dc:creator>
  <cp:lastModifiedBy>Federica Casiraghi</cp:lastModifiedBy>
  <cp:revision>17</cp:revision>
  <cp:lastPrinted>2020-01-10T17:26:51Z</cp:lastPrinted>
  <dcterms:created xsi:type="dcterms:W3CDTF">2019-01-16T10:58:29Z</dcterms:created>
  <dcterms:modified xsi:type="dcterms:W3CDTF">2021-05-27T09:17:23Z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0x01010011670CBB96F6CA4DB65262900CFE132B</vt:lpwstr>
  </property>
</Properties>
</file>