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C84"/>
    <a:srgbClr val="39A87E"/>
    <a:srgbClr val="333085"/>
    <a:srgbClr val="A5A5A5"/>
    <a:srgbClr val="ED7D31"/>
    <a:srgbClr val="22487C"/>
    <a:srgbClr val="139CD7"/>
    <a:srgbClr val="F6C31A"/>
    <a:srgbClr val="CF2E4F"/>
    <a:srgbClr val="5D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08/06/2021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‹N›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21078-289C-4F51-B3D9-6A089E60959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2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STEFANO FUMAGALLI, </a:t>
            </a:r>
            <a:r>
              <a:rPr lang="it-IT" sz="2200" b="1" cap="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sz="2200" b="1" cap="al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VASCO</a:t>
            </a:r>
            <a:endParaRPr lang="it-I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Functional and structural cerebro</a:t>
            </a:r>
            <a:r>
              <a:rPr lang="en-US" sz="2200" i="1" u="sng" dirty="0">
                <a:latin typeface="Calibri" panose="020F0502020204030204" pitchFamily="34" charset="0"/>
                <a:cs typeface="Calibri" panose="020F0502020204030204" pitchFamily="34" charset="0"/>
              </a:rPr>
              <a:t>vas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cular alterations in neurological disorders: the role of </a:t>
            </a:r>
            <a:r>
              <a:rPr lang="en-US" sz="22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mplement</a:t>
            </a:r>
            <a:r>
              <a:rPr lang="it-I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ISTITUTO DI RICERCHE FARMACOLOGICHE MARIO NEGRI IRCCS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7" y="2921975"/>
            <a:ext cx="7449429" cy="2920649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4185141" y="1749667"/>
            <a:ext cx="0" cy="46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63763" y="1694020"/>
            <a:ext cx="306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B050"/>
                </a:solidFill>
              </a:rPr>
              <a:t>Infiammazione vs. patogeni</a:t>
            </a:r>
          </a:p>
          <a:p>
            <a:pPr algn="ctr"/>
            <a:r>
              <a:rPr lang="it-IT" sz="1600" dirty="0" smtClean="0"/>
              <a:t>prima linea difensiva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75333" y="1694020"/>
            <a:ext cx="215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Infiammazione sterile</a:t>
            </a:r>
          </a:p>
          <a:p>
            <a:pPr algn="ctr"/>
            <a:r>
              <a:rPr lang="it-IT" sz="1600" dirty="0" smtClean="0"/>
              <a:t>condizione patologica</a:t>
            </a:r>
          </a:p>
          <a:p>
            <a:pPr algn="ctr"/>
            <a:r>
              <a:rPr lang="it-IT" sz="1600" dirty="0" smtClean="0"/>
              <a:t>(ictus, Alzheimer)</a:t>
            </a:r>
            <a:endParaRPr lang="it-IT" sz="1600" dirty="0"/>
          </a:p>
        </p:txBody>
      </p:sp>
      <p:cxnSp>
        <p:nvCxnSpPr>
          <p:cNvPr id="12" name="Connettore diritto 11"/>
          <p:cNvCxnSpPr>
            <a:endCxn id="13" idx="2"/>
          </p:cNvCxnSpPr>
          <p:nvPr/>
        </p:nvCxnSpPr>
        <p:spPr>
          <a:xfrm flipH="1" flipV="1">
            <a:off x="776430" y="2838497"/>
            <a:ext cx="367146" cy="562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19205" y="2376832"/>
            <a:ext cx="131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recettore circolante</a:t>
            </a:r>
            <a:endParaRPr lang="it-IT" sz="1200" dirty="0"/>
          </a:p>
        </p:txBody>
      </p:sp>
      <p:cxnSp>
        <p:nvCxnSpPr>
          <p:cNvPr id="17" name="Connettore diritto 16"/>
          <p:cNvCxnSpPr>
            <a:endCxn id="18" idx="2"/>
          </p:cNvCxnSpPr>
          <p:nvPr/>
        </p:nvCxnSpPr>
        <p:spPr>
          <a:xfrm flipH="1" flipV="1">
            <a:off x="2429461" y="2860420"/>
            <a:ext cx="65496" cy="401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724461" y="2398755"/>
            <a:ext cx="14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patogeno che espone zuccheri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238789" y="2460310"/>
            <a:ext cx="91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cascata proteolitica</a:t>
            </a:r>
            <a:endParaRPr lang="it-IT" sz="1200" dirty="0"/>
          </a:p>
        </p:txBody>
      </p:sp>
      <p:cxnSp>
        <p:nvCxnSpPr>
          <p:cNvPr id="26" name="Connettore diritto 25"/>
          <p:cNvCxnSpPr>
            <a:stCxn id="23" idx="2"/>
          </p:cNvCxnSpPr>
          <p:nvPr/>
        </p:nvCxnSpPr>
        <p:spPr>
          <a:xfrm flipH="1">
            <a:off x="3596054" y="2921975"/>
            <a:ext cx="99720" cy="339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415558" y="4589581"/>
            <a:ext cx="241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eliminazione del patogeno</a:t>
            </a:r>
            <a:endParaRPr lang="it-IT" sz="1600" i="1" dirty="0"/>
          </a:p>
        </p:txBody>
      </p:sp>
      <p:cxnSp>
        <p:nvCxnSpPr>
          <p:cNvPr id="43" name="Connettore diritto 42"/>
          <p:cNvCxnSpPr>
            <a:endCxn id="44" idx="2"/>
          </p:cNvCxnSpPr>
          <p:nvPr/>
        </p:nvCxnSpPr>
        <p:spPr>
          <a:xfrm flipV="1">
            <a:off x="4888523" y="3438385"/>
            <a:ext cx="243909" cy="1107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4217525" y="2792054"/>
            <a:ext cx="182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cellula vascolare danneggiata che espone zuccheri</a:t>
            </a:r>
            <a:endParaRPr lang="it-IT" sz="1200" dirty="0"/>
          </a:p>
        </p:txBody>
      </p:sp>
      <p:cxnSp>
        <p:nvCxnSpPr>
          <p:cNvPr id="48" name="Connettore diritto 47"/>
          <p:cNvCxnSpPr>
            <a:endCxn id="49" idx="2"/>
          </p:cNvCxnSpPr>
          <p:nvPr/>
        </p:nvCxnSpPr>
        <p:spPr>
          <a:xfrm flipH="1" flipV="1">
            <a:off x="6113787" y="3590965"/>
            <a:ext cx="21748" cy="5150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5387365" y="3313966"/>
            <a:ext cx="145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cascata proteolitica</a:t>
            </a:r>
            <a:endParaRPr lang="it-IT" sz="12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5471027" y="5845107"/>
            <a:ext cx="2837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C00000"/>
                </a:solidFill>
              </a:rPr>
              <a:t>disfunzione vascolare</a:t>
            </a:r>
          </a:p>
          <a:p>
            <a:pPr algn="ctr"/>
            <a:r>
              <a:rPr lang="it-IT" sz="1600" b="1" i="1" dirty="0" smtClean="0">
                <a:solidFill>
                  <a:srgbClr val="C00000"/>
                </a:solidFill>
              </a:rPr>
              <a:t>danno cerebrale</a:t>
            </a:r>
          </a:p>
          <a:p>
            <a:pPr algn="ctr"/>
            <a:r>
              <a:rPr lang="it-IT" sz="1200" b="1" i="1" dirty="0" smtClean="0">
                <a:solidFill>
                  <a:srgbClr val="C00000"/>
                </a:solidFill>
              </a:rPr>
              <a:t>(attivazione gliale / morte neuronale)</a:t>
            </a:r>
            <a:endParaRPr lang="it-IT" sz="1200" b="1" i="1" dirty="0">
              <a:solidFill>
                <a:srgbClr val="C00000"/>
              </a:solidFill>
            </a:endParaRPr>
          </a:p>
        </p:txBody>
      </p:sp>
      <p:cxnSp>
        <p:nvCxnSpPr>
          <p:cNvPr id="54" name="Connettore diritto 53"/>
          <p:cNvCxnSpPr>
            <a:endCxn id="55" idx="2"/>
          </p:cNvCxnSpPr>
          <p:nvPr/>
        </p:nvCxnSpPr>
        <p:spPr>
          <a:xfrm flipV="1">
            <a:off x="6936629" y="3401429"/>
            <a:ext cx="296233" cy="1038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6691630" y="2755098"/>
            <a:ext cx="108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prodotti attivi del complemento</a:t>
            </a:r>
            <a:endParaRPr lang="it-IT" sz="1200" dirty="0"/>
          </a:p>
        </p:txBody>
      </p:sp>
      <p:sp>
        <p:nvSpPr>
          <p:cNvPr id="61" name="CasellaDiTesto 60"/>
          <p:cNvSpPr txBox="1"/>
          <p:nvPr/>
        </p:nvSpPr>
        <p:spPr>
          <a:xfrm>
            <a:off x="133285" y="1167301"/>
            <a:ext cx="3869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/>
              <a:t>IL SISTEMA DEL COMPLEMENTO</a:t>
            </a:r>
            <a:endParaRPr lang="it-IT" sz="2000" b="1" u="sng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7844" y="3644343"/>
            <a:ext cx="83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vaso sanguigno</a:t>
            </a:r>
            <a:endParaRPr lang="it-IT" sz="1200" dirty="0"/>
          </a:p>
        </p:txBody>
      </p:sp>
      <p:cxnSp>
        <p:nvCxnSpPr>
          <p:cNvPr id="66" name="Connettore diritto 65"/>
          <p:cNvCxnSpPr/>
          <p:nvPr/>
        </p:nvCxnSpPr>
        <p:spPr>
          <a:xfrm flipV="1">
            <a:off x="580297" y="3644094"/>
            <a:ext cx="203431" cy="198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7906526" y="1167301"/>
            <a:ext cx="3932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OBIETTIVO</a:t>
            </a:r>
          </a:p>
          <a:p>
            <a:r>
              <a:rPr lang="it-IT" sz="1600" dirty="0" smtClean="0"/>
              <a:t>Identificare </a:t>
            </a:r>
            <a:r>
              <a:rPr lang="it-IT" sz="1600" dirty="0" err="1" smtClean="0"/>
              <a:t>biomarcatori</a:t>
            </a:r>
            <a:r>
              <a:rPr lang="it-IT" sz="1600" dirty="0" smtClean="0"/>
              <a:t> del complemento associati al danno </a:t>
            </a:r>
            <a:r>
              <a:rPr lang="it-IT" sz="1600" dirty="0"/>
              <a:t>vascolare </a:t>
            </a:r>
            <a:r>
              <a:rPr lang="it-IT" sz="1600" dirty="0" smtClean="0"/>
              <a:t>e al declino </a:t>
            </a:r>
            <a:r>
              <a:rPr lang="it-IT" sz="1600" dirty="0"/>
              <a:t>cognitivo </a:t>
            </a:r>
            <a:r>
              <a:rPr lang="it-IT" sz="1600" dirty="0" smtClean="0"/>
              <a:t>nelle patologie cerebrali acute </a:t>
            </a:r>
            <a:r>
              <a:rPr lang="it-IT" sz="1600" dirty="0"/>
              <a:t>(ictus ischemico) o </a:t>
            </a:r>
            <a:r>
              <a:rPr lang="it-IT" sz="1600" dirty="0" smtClean="0"/>
              <a:t>croniche </a:t>
            </a:r>
            <a:r>
              <a:rPr lang="it-IT" sz="1600" dirty="0"/>
              <a:t>(Alzheimer)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7906526" y="2863388"/>
            <a:ext cx="4171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IMPATTO ATTESO</a:t>
            </a:r>
          </a:p>
          <a:p>
            <a:r>
              <a:rPr lang="it-IT" sz="1600" dirty="0" smtClean="0"/>
              <a:t>I fattori ambientali e genetici e l’invecchiamento modificano il sistema del </a:t>
            </a:r>
            <a:r>
              <a:rPr lang="it-IT" sz="1600" dirty="0" smtClean="0"/>
              <a:t>complemento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 smtClean="0"/>
              <a:t>VASCO garantirà quindi una tempestiva </a:t>
            </a:r>
            <a:r>
              <a:rPr lang="it-IT" sz="1600" dirty="0" err="1" smtClean="0"/>
              <a:t>profilazione</a:t>
            </a:r>
            <a:r>
              <a:rPr lang="it-IT" sz="1600" dirty="0" smtClean="0"/>
              <a:t> dei pazienti neurologici, un contributo essenziale per sviluppare approcci terapeutici preventivi e precisi</a:t>
            </a:r>
          </a:p>
        </p:txBody>
      </p: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284156" y="1029199"/>
            <a:ext cx="161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MODELLI</a:t>
            </a:r>
            <a:endParaRPr lang="it-IT" sz="16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16557" y="1029199"/>
            <a:ext cx="161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TECNICHE</a:t>
            </a:r>
            <a:endParaRPr lang="it-IT" sz="1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84" y="1510948"/>
            <a:ext cx="2762248" cy="15559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2217" y="1526118"/>
            <a:ext cx="2088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Sferoidi derivati da cellule staminali pluripotenti indotte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32218" y="3575394"/>
            <a:ext cx="232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Modello in vivo di ictus ischemico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2217" y="5388133"/>
            <a:ext cx="208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Modello in vivo di Alzheimer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884" y="3575582"/>
            <a:ext cx="3600000" cy="12659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884" y="5287117"/>
            <a:ext cx="3600000" cy="119685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756345" y="6414938"/>
            <a:ext cx="222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Santamaria et al., Cell Death </a:t>
            </a:r>
            <a:r>
              <a:rPr lang="it-IT" sz="1000" i="1" dirty="0" err="1" smtClean="0"/>
              <a:t>Diff</a:t>
            </a:r>
            <a:r>
              <a:rPr lang="it-IT" sz="1000" i="1" dirty="0" smtClean="0"/>
              <a:t> 2021</a:t>
            </a:r>
            <a:endParaRPr lang="it-IT" sz="10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463697" y="4775421"/>
            <a:ext cx="1496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Mercurio et al., BBI 2021</a:t>
            </a:r>
            <a:endParaRPr lang="it-IT" sz="10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32418" y="3005694"/>
            <a:ext cx="1771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De Paola et al., </a:t>
            </a:r>
            <a:r>
              <a:rPr lang="it-IT" sz="1000" i="1" dirty="0" err="1" smtClean="0"/>
              <a:t>Unpublished</a:t>
            </a:r>
            <a:endParaRPr lang="it-IT" sz="1000" i="1" dirty="0"/>
          </a:p>
        </p:txBody>
      </p:sp>
      <p:cxnSp>
        <p:nvCxnSpPr>
          <p:cNvPr id="16" name="Connettore diritto 15"/>
          <p:cNvCxnSpPr/>
          <p:nvPr/>
        </p:nvCxnSpPr>
        <p:spPr>
          <a:xfrm flipV="1">
            <a:off x="5907788" y="1045018"/>
            <a:ext cx="0" cy="576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028519" y="1526118"/>
            <a:ext cx="4648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- Tecniche di biochimica e biologia molecolare (ELISA, WB, IF)</a:t>
            </a:r>
          </a:p>
          <a:p>
            <a:endParaRPr lang="it-IT" sz="1400" dirty="0" smtClean="0"/>
          </a:p>
          <a:p>
            <a:r>
              <a:rPr lang="it-IT" sz="1400" dirty="0" smtClean="0"/>
              <a:t>- Test comportamentali</a:t>
            </a:r>
          </a:p>
          <a:p>
            <a:endParaRPr lang="it-IT" sz="1400" dirty="0" smtClean="0"/>
          </a:p>
          <a:p>
            <a:r>
              <a:rPr lang="it-IT" sz="1400" dirty="0" smtClean="0"/>
              <a:t>- </a:t>
            </a:r>
            <a:r>
              <a:rPr lang="it-IT" sz="1400" i="1" dirty="0" err="1" smtClean="0"/>
              <a:t>Imaging</a:t>
            </a:r>
            <a:r>
              <a:rPr lang="it-IT" sz="1400" dirty="0" smtClean="0"/>
              <a:t> in vivo longitudinale per l’emodinamica cerebrale:</a:t>
            </a:r>
          </a:p>
          <a:p>
            <a:r>
              <a:rPr lang="it-IT" sz="1400" i="1" dirty="0"/>
              <a:t> </a:t>
            </a:r>
            <a:r>
              <a:rPr lang="it-IT" sz="1400" i="1" dirty="0" smtClean="0"/>
              <a:t>   </a:t>
            </a:r>
          </a:p>
          <a:p>
            <a:r>
              <a:rPr lang="it-IT" sz="1400" i="1" dirty="0"/>
              <a:t>	</a:t>
            </a:r>
            <a:r>
              <a:rPr lang="it-IT" sz="1400" i="1" dirty="0" smtClean="0"/>
              <a:t>Microscopia a due fotoni</a:t>
            </a:r>
          </a:p>
          <a:p>
            <a:endParaRPr lang="it-IT" sz="1400" i="1" dirty="0"/>
          </a:p>
          <a:p>
            <a:endParaRPr lang="it-IT" sz="1400" i="1" dirty="0" smtClean="0"/>
          </a:p>
          <a:p>
            <a:endParaRPr lang="it-IT" sz="1400" i="1" dirty="0"/>
          </a:p>
          <a:p>
            <a:endParaRPr lang="it-IT" sz="1400" i="1" dirty="0" smtClean="0"/>
          </a:p>
          <a:p>
            <a:endParaRPr lang="it-IT" sz="1400" i="1" dirty="0"/>
          </a:p>
          <a:p>
            <a:endParaRPr lang="it-IT" sz="1400" i="1" dirty="0"/>
          </a:p>
          <a:p>
            <a:r>
              <a:rPr lang="it-IT" sz="1400" i="1" dirty="0" smtClean="0"/>
              <a:t>   </a:t>
            </a:r>
            <a:endParaRPr lang="it-IT" sz="1400" i="1" dirty="0"/>
          </a:p>
          <a:p>
            <a:r>
              <a:rPr lang="it-IT" sz="1400" i="1" dirty="0"/>
              <a:t>	</a:t>
            </a:r>
            <a:r>
              <a:rPr lang="it-IT" sz="1400" i="1" dirty="0" smtClean="0"/>
              <a:t>Risonanza magnetica</a:t>
            </a:r>
          </a:p>
          <a:p>
            <a:endParaRPr lang="it-IT" sz="140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180" y="3165488"/>
            <a:ext cx="4382321" cy="109814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180" y="4869175"/>
            <a:ext cx="2251199" cy="1480163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8355759" y="6296586"/>
            <a:ext cx="154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 smtClean="0"/>
              <a:t>Vegliante et al., JCM 2019</a:t>
            </a:r>
            <a:endParaRPr lang="it-IT" sz="1000" i="1" dirty="0"/>
          </a:p>
        </p:txBody>
      </p:sp>
      <p:sp>
        <p:nvSpPr>
          <p:cNvPr id="19" name="Triangolo rettangolo 18"/>
          <p:cNvSpPr/>
          <p:nvPr/>
        </p:nvSpPr>
        <p:spPr>
          <a:xfrm>
            <a:off x="6415119" y="2875085"/>
            <a:ext cx="691849" cy="3608891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39A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028519" y="3543978"/>
            <a:ext cx="9965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42AC84"/>
                </a:solidFill>
              </a:rPr>
              <a:t>vasi singoli</a:t>
            </a:r>
            <a:endParaRPr lang="it-IT" sz="1400" b="1" dirty="0">
              <a:solidFill>
                <a:srgbClr val="42AC84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975767" y="5412877"/>
            <a:ext cx="14090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42AC84"/>
                </a:solidFill>
              </a:rPr>
              <a:t>regioni cerebrali</a:t>
            </a:r>
            <a:endParaRPr lang="it-IT" sz="1400" b="1" dirty="0">
              <a:solidFill>
                <a:srgbClr val="42AC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19" grpId="0" animBg="1"/>
      <p:bldP spid="12" grpId="0" animBg="1"/>
      <p:bldP spid="2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4B2DA-0BE7-4219-B536-957CF1FBBC3C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4aedc69c-69ec-40fc-8bf0-0d01cc85ad03"/>
    <ds:schemaRef ds:uri="a132fbb7-b71c-4ed5-9e28-4b1e37ad032c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253</Words>
  <Application>Microsoft Office PowerPoint</Application>
  <PresentationFormat>Widescreen</PresentationFormat>
  <Paragraphs>59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Stefano Fumagalli</cp:lastModifiedBy>
  <cp:revision>84</cp:revision>
  <cp:lastPrinted>2020-01-10T17:26:51Z</cp:lastPrinted>
  <dcterms:created xsi:type="dcterms:W3CDTF">2019-01-16T10:58:29Z</dcterms:created>
  <dcterms:modified xsi:type="dcterms:W3CDTF">2021-06-08T07:30:09Z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