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30" r:id="rId5"/>
    <p:sldId id="273" r:id="rId6"/>
    <p:sldId id="331" r:id="rId7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Maria Cristina Bello" initials="PMCB" lastIdx="1" clrIdx="0">
    <p:extLst>
      <p:ext uri="{19B8F6BF-5375-455C-9EA6-DF929625EA0E}">
        <p15:presenceInfo xmlns:p15="http://schemas.microsoft.com/office/powerpoint/2012/main" userId="S-1-5-21-311958635-1773037021-720635935-77665" providerId="AD"/>
      </p:ext>
    </p:extLst>
  </p:cmAuthor>
  <p:cmAuthor id="2" name="Giusi Caldieri" initials="GC" lastIdx="4" clrIdx="1">
    <p:extLst>
      <p:ext uri="{19B8F6BF-5375-455C-9EA6-DF929625EA0E}">
        <p15:presenceInfo xmlns:p15="http://schemas.microsoft.com/office/powerpoint/2012/main" userId="S::giusi.caldieri@frrb.it::633a459b-4039-4677-b226-d8e93057b5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333085"/>
    <a:srgbClr val="A5A5A5"/>
    <a:srgbClr val="22487C"/>
    <a:srgbClr val="139CD7"/>
    <a:srgbClr val="F6C31A"/>
    <a:srgbClr val="CF2E4F"/>
    <a:srgbClr val="5DBFDD"/>
    <a:srgbClr val="42AC84"/>
    <a:srgbClr val="39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>
      <p:cViewPr varScale="1">
        <p:scale>
          <a:sx n="112" d="100"/>
          <a:sy n="112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9F5A-0099-4815-BC8A-87D804F7A5A5}" type="datetimeFigureOut">
              <a:rPr lang="it-IT" smtClean="0">
                <a:latin typeface="Calibri Light" panose="020F0302020204030204" pitchFamily="34" charset="0"/>
              </a:rPr>
              <a:t>07/06/21</a:t>
            </a:fld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909C-80C9-4F58-92A6-EEC3F155F870}" type="slidenum">
              <a:rPr lang="it-IT" smtClean="0">
                <a:latin typeface="Calibri Light" panose="020F0302020204030204" pitchFamily="34" charset="0"/>
              </a:rPr>
              <a:t>‹N›</a:t>
            </a:fld>
            <a:endParaRPr lang="it-IT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A53B597-B864-47FE-A55F-E1DAF22CBDDC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30321078-289C-4F51-B3D9-6A089E60959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9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err="1">
                <a:latin typeface="Calibri Light" panose="020F0302020204030204" pitchFamily="34" charset="0"/>
              </a:rPr>
              <a:t>Presentazione</a:t>
            </a:r>
            <a:r>
              <a:rPr lang="en-GB">
                <a:latin typeface="Calibri Light" panose="020F0302020204030204" pitchFamily="34" charset="0"/>
              </a:rPr>
              <a:t> Call </a:t>
            </a:r>
            <a:r>
              <a:rPr lang="en-GB" err="1">
                <a:latin typeface="Calibri Light" panose="020F0302020204030204" pitchFamily="34" charset="0"/>
              </a:rPr>
              <a:t>Europee</a:t>
            </a:r>
            <a:r>
              <a:rPr lang="en-GB">
                <a:latin typeface="Calibri Light" panose="020F0302020204030204" pitchFamily="34" charset="0"/>
              </a:rPr>
              <a:t> 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33" y="6057130"/>
            <a:ext cx="1316567" cy="5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tiff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 result for regione lombardia">
            <a:extLst>
              <a:ext uri="{FF2B5EF4-FFF2-40B4-BE49-F238E27FC236}">
                <a16:creationId xmlns:a16="http://schemas.microsoft.com/office/drawing/2014/main" id="{B329DD8A-1EAC-48CF-AF42-106A3D95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17018"/>
            <a:ext cx="2532690" cy="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EE14F4-CC7C-4579-B9C6-41AF6199B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284849"/>
            <a:ext cx="3759105" cy="18513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30413-5D17-4017-BB35-35AFAB2EF2DB}"/>
              </a:ext>
            </a:extLst>
          </p:cNvPr>
          <p:cNvSpPr txBox="1"/>
          <p:nvPr/>
        </p:nvSpPr>
        <p:spPr>
          <a:xfrm>
            <a:off x="5247794" y="2278332"/>
            <a:ext cx="681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PI: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LUCA RONCONI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2D45BC-4D4B-4EDF-A5FF-95E5F60BB499}"/>
              </a:ext>
            </a:extLst>
          </p:cNvPr>
          <p:cNvSpPr txBox="1"/>
          <p:nvPr/>
        </p:nvSpPr>
        <p:spPr>
          <a:xfrm>
            <a:off x="5455004" y="4118395"/>
            <a:ext cx="606829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Progetto: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NeOsReDy</a:t>
            </a:r>
          </a:p>
          <a:p>
            <a:pPr algn="ctr"/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Restoring neural oscillatory communication between dorsal and ventral visual streams in developmental dyslexia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ACEC57-8858-412F-9EB0-95A20694C80E}"/>
              </a:ext>
            </a:extLst>
          </p:cNvPr>
          <p:cNvSpPr txBox="1"/>
          <p:nvPr/>
        </p:nvSpPr>
        <p:spPr>
          <a:xfrm>
            <a:off x="4942589" y="3198364"/>
            <a:ext cx="7093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Host Institution: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I.R.C.C.S. OSPEDALE SAN RAFFAELE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5BFB3A-59AC-45ED-B211-F94AB8405DAC}"/>
              </a:ext>
            </a:extLst>
          </p:cNvPr>
          <p:cNvSpPr txBox="1"/>
          <p:nvPr/>
        </p:nvSpPr>
        <p:spPr>
          <a:xfrm>
            <a:off x="9562714" y="6292619"/>
            <a:ext cx="262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18 giugno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2BD982-40F4-4065-886E-92F0CFA80646}"/>
              </a:ext>
            </a:extLst>
          </p:cNvPr>
          <p:cNvSpPr txBox="1"/>
          <p:nvPr/>
        </p:nvSpPr>
        <p:spPr>
          <a:xfrm>
            <a:off x="6207162" y="722185"/>
            <a:ext cx="562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Bando Giovani</a:t>
            </a:r>
          </a:p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CAREER AWARD</a:t>
            </a:r>
          </a:p>
        </p:txBody>
      </p:sp>
    </p:spTree>
    <p:extLst>
      <p:ext uri="{BB962C8B-B14F-4D97-AF65-F5344CB8AC3E}">
        <p14:creationId xmlns:p14="http://schemas.microsoft.com/office/powerpoint/2010/main" val="9883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OBIETTIVI DEL PROGETTO E IMPATTO ATTESO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90435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E5FC45-B29B-7C42-ACFE-192DC0A125CE}"/>
              </a:ext>
            </a:extLst>
          </p:cNvPr>
          <p:cNvSpPr txBox="1"/>
          <p:nvPr/>
        </p:nvSpPr>
        <p:spPr>
          <a:xfrm>
            <a:off x="573405" y="856235"/>
            <a:ext cx="10930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La </a:t>
            </a:r>
            <a:r>
              <a:rPr lang="it-IT" sz="2000" b="1" dirty="0"/>
              <a:t>dislessia evolutiva (DE)</a:t>
            </a:r>
            <a:r>
              <a:rPr lang="it-IT" sz="2000" dirty="0"/>
              <a:t> impatta negativamente sull'educazione del ~10% delle persone a livello mondiale ed </a:t>
            </a:r>
            <a:r>
              <a:rPr lang="en-GB" sz="2000" dirty="0" err="1"/>
              <a:t>è</a:t>
            </a:r>
            <a:r>
              <a:rPr lang="en-GB" sz="2000" dirty="0"/>
              <a:t> un </a:t>
            </a:r>
            <a:r>
              <a:rPr lang="en-GB" sz="2000" dirty="0" err="1"/>
              <a:t>disturbo</a:t>
            </a:r>
            <a:r>
              <a:rPr lang="en-GB" sz="2000" dirty="0"/>
              <a:t> </a:t>
            </a:r>
            <a:r>
              <a:rPr lang="en-GB" sz="2000" dirty="0" err="1"/>
              <a:t>multifattoriale</a:t>
            </a:r>
            <a:r>
              <a:rPr lang="en-GB" sz="2000" dirty="0"/>
              <a:t> </a:t>
            </a:r>
            <a:r>
              <a:rPr lang="it-IT" sz="2000" dirty="0"/>
              <a:t>associato sia a deficit linguistico-fonologici, sia visivi (</a:t>
            </a:r>
            <a:r>
              <a:rPr lang="it-IT" sz="2000" dirty="0" err="1"/>
              <a:t>visuo</a:t>
            </a:r>
            <a:r>
              <a:rPr lang="it-IT" sz="2000" dirty="0"/>
              <a:t>-spaziali).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La letteratura scientifica indica come possibile causa dei deficit visivi anomalie a carico della </a:t>
            </a:r>
            <a:r>
              <a:rPr lang="it-IT" sz="2000" b="1" dirty="0">
                <a:solidFill>
                  <a:srgbClr val="0070C0"/>
                </a:solidFill>
              </a:rPr>
              <a:t>via visiva </a:t>
            </a:r>
            <a:r>
              <a:rPr lang="it-IT" sz="2000" b="1" dirty="0" err="1">
                <a:solidFill>
                  <a:srgbClr val="0070C0"/>
                </a:solidFill>
              </a:rPr>
              <a:t>magnocellulare</a:t>
            </a:r>
            <a:r>
              <a:rPr lang="it-IT" sz="2000" b="1" dirty="0">
                <a:solidFill>
                  <a:srgbClr val="0070C0"/>
                </a:solidFill>
              </a:rPr>
              <a:t> dorsale (M-D)</a:t>
            </a:r>
            <a:r>
              <a:rPr lang="it-IT" sz="2000" dirty="0"/>
              <a:t>, una delle due vie visive corticali del cervello umano che culmina nella corteccia parietale posteriore (PPC).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79F1DA1-4846-AD44-BA30-579162BC4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" y="2705546"/>
            <a:ext cx="2932747" cy="194961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F3464E-B09C-4945-AAF4-6D5B88B2FE71}"/>
              </a:ext>
            </a:extLst>
          </p:cNvPr>
          <p:cNvSpPr txBox="1"/>
          <p:nvPr/>
        </p:nvSpPr>
        <p:spPr>
          <a:xfrm>
            <a:off x="3402330" y="2705546"/>
            <a:ext cx="8180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Recenti studi mostrano come l’attività neurale oscillatoria in banda beta (~15-30 Hz) sia fondamentale per il funzionamento della via M-D (es. Ronconi et al., 2016, 2017; Battaglini et al., 2020).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Una stimolazione elettrica cerebrale non-invasiva a corrente alternata (</a:t>
            </a:r>
            <a:r>
              <a:rPr lang="it-IT" sz="2000" b="1" dirty="0" err="1"/>
              <a:t>transcranial</a:t>
            </a:r>
            <a:r>
              <a:rPr lang="it-IT" sz="2000" b="1" dirty="0"/>
              <a:t> </a:t>
            </a:r>
            <a:r>
              <a:rPr lang="it-IT" sz="2000" b="1" dirty="0" err="1"/>
              <a:t>alternating</a:t>
            </a:r>
            <a:r>
              <a:rPr lang="it-IT" sz="2000" b="1" dirty="0"/>
              <a:t> </a:t>
            </a:r>
            <a:r>
              <a:rPr lang="it-IT" sz="2000" b="1" dirty="0" err="1"/>
              <a:t>current</a:t>
            </a:r>
            <a:r>
              <a:rPr lang="it-IT" sz="2000" b="1" dirty="0"/>
              <a:t> </a:t>
            </a:r>
            <a:r>
              <a:rPr lang="it-IT" sz="2000" b="1" dirty="0" err="1"/>
              <a:t>stimulation</a:t>
            </a:r>
            <a:r>
              <a:rPr lang="it-IT" sz="2000" b="1" dirty="0"/>
              <a:t> o tACS</a:t>
            </a:r>
            <a:r>
              <a:rPr lang="it-IT" sz="2000" dirty="0"/>
              <a:t>) in banda beta, in particolare, migliora la percezione visiva di lettere in soggetti normolettori.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9195FE-DEAE-C64F-8D6F-E3BEBB71A96E}"/>
              </a:ext>
            </a:extLst>
          </p:cNvPr>
          <p:cNvSpPr txBox="1"/>
          <p:nvPr/>
        </p:nvSpPr>
        <p:spPr>
          <a:xfrm>
            <a:off x="750277" y="4668737"/>
            <a:ext cx="9628163" cy="214526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B050"/>
                </a:solidFill>
              </a:rPr>
              <a:t>OBBIETTIVO</a:t>
            </a:r>
            <a:r>
              <a:rPr lang="it-IT" sz="2000" dirty="0"/>
              <a:t>: valutare, in soggetti adulti con diagnosi di DE, l’efficacia di nuovi trattamenti neuropsicologici che utilizzino la tACS per migliorare la funzionalità della via M-D.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>
                <a:solidFill>
                  <a:srgbClr val="00B050"/>
                </a:solidFill>
              </a:rPr>
              <a:t>IMPATTO</a:t>
            </a:r>
            <a:r>
              <a:rPr lang="it-IT" sz="2000" dirty="0"/>
              <a:t>: protocolli di neurostimolazione M-D efficaci, oltre a migliorare gli attuali trattamenti della DE, potrebbero aprire la strada ad un approccio preventivo al disturbo in età prescolare, dove i deficit visivi associati alla via M-D possono già essere rilevati.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76E87A-EA78-764B-B6D9-B8C7D369606C}"/>
              </a:ext>
            </a:extLst>
          </p:cNvPr>
          <p:cNvSpPr txBox="1"/>
          <p:nvPr/>
        </p:nvSpPr>
        <p:spPr>
          <a:xfrm rot="16200000">
            <a:off x="-167170" y="3457927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/>
              <a:t>From Archer et al. 2020</a:t>
            </a:r>
          </a:p>
        </p:txBody>
      </p:sp>
    </p:spTree>
    <p:extLst>
      <p:ext uri="{BB962C8B-B14F-4D97-AF65-F5344CB8AC3E}">
        <p14:creationId xmlns:p14="http://schemas.microsoft.com/office/powerpoint/2010/main" val="38579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The visual search task required children to identify all images of the... |  Download Scientific Diagram">
            <a:extLst>
              <a:ext uri="{FF2B5EF4-FFF2-40B4-BE49-F238E27FC236}">
                <a16:creationId xmlns:a16="http://schemas.microsoft.com/office/drawing/2014/main" id="{21DFE9C7-984B-0843-8371-7F2029A4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087" y="3201608"/>
            <a:ext cx="2067874" cy="132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2DF1FFD-2977-F243-9569-936EB3FFF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920" y="4239193"/>
            <a:ext cx="2040860" cy="105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APPROCCIO METODOLOGICO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B46754-D341-9740-BE1B-BB7C5192C498}"/>
              </a:ext>
            </a:extLst>
          </p:cNvPr>
          <p:cNvSpPr txBox="1"/>
          <p:nvPr/>
        </p:nvSpPr>
        <p:spPr>
          <a:xfrm>
            <a:off x="573405" y="1022549"/>
            <a:ext cx="10930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La ricerca verrà svolta reclutando </a:t>
            </a:r>
            <a:r>
              <a:rPr lang="it-IT" sz="2000" b="1" dirty="0"/>
              <a:t>volontari adulti con una diagnosi di DE</a:t>
            </a:r>
            <a:r>
              <a:rPr lang="it-IT" sz="2000" dirty="0"/>
              <a:t> che verranno sottoposti ad un training di lettura accelerata (</a:t>
            </a:r>
            <a:r>
              <a:rPr lang="it-IT" sz="2000" dirty="0" err="1"/>
              <a:t>Breznitz</a:t>
            </a:r>
            <a:r>
              <a:rPr lang="it-IT" sz="2000" dirty="0"/>
              <a:t> et al., 2013) accoppiato a tACS.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L’efficacia di tale training sarà comparata con un training di lettura accelerata accoppiato ad una neurostimolazione non efficace (placebo), oppure con un training di tipo linguistico-fonologico.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46D034-1D9B-E649-A81D-AB531BAC39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66" t="6409" r="50000" b="53685"/>
          <a:stretch/>
        </p:blipFill>
        <p:spPr>
          <a:xfrm>
            <a:off x="4088774" y="3157285"/>
            <a:ext cx="1937681" cy="192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StarStim 8 - GEA soluzioni">
            <a:extLst>
              <a:ext uri="{FF2B5EF4-FFF2-40B4-BE49-F238E27FC236}">
                <a16:creationId xmlns:a16="http://schemas.microsoft.com/office/drawing/2014/main" id="{2CFAFCAC-B682-3D45-B512-20653D62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3" y="3155710"/>
            <a:ext cx="2157412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A96728-49C9-D843-96A4-9D3E27DD9D9C}"/>
              </a:ext>
            </a:extLst>
          </p:cNvPr>
          <p:cNvSpPr txBox="1"/>
          <p:nvPr/>
        </p:nvSpPr>
        <p:spPr>
          <a:xfrm>
            <a:off x="573405" y="5463587"/>
            <a:ext cx="3047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GB" dirty="0"/>
              <a:t>Neurostimolazione (tACS) +</a:t>
            </a:r>
          </a:p>
          <a:p>
            <a:r>
              <a:rPr lang="en-GB" dirty="0"/>
              <a:t>training di </a:t>
            </a:r>
            <a:r>
              <a:rPr lang="en-GB" dirty="0" err="1"/>
              <a:t>lettura</a:t>
            </a:r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DF9FA8-1ED6-E24D-9B32-C8A61A90F6FF}"/>
              </a:ext>
            </a:extLst>
          </p:cNvPr>
          <p:cNvSpPr txBox="1"/>
          <p:nvPr/>
        </p:nvSpPr>
        <p:spPr>
          <a:xfrm>
            <a:off x="4088774" y="5879108"/>
            <a:ext cx="4877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Tracciamento movimenti oculari (Eye-tracking)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Elettroencefalografia (EEG)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Risonanza magnetica funzionale (</a:t>
            </a:r>
            <a:r>
              <a:rPr lang="it-IT" dirty="0" err="1"/>
              <a:t>fMRI</a:t>
            </a:r>
            <a:r>
              <a:rPr lang="it-IT" dirty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/>
          </a:p>
        </p:txBody>
      </p:sp>
      <p:pic>
        <p:nvPicPr>
          <p:cNvPr id="1030" name="Picture 6" descr="Large genetic study paves way for new treatment of mental illness">
            <a:extLst>
              <a:ext uri="{FF2B5EF4-FFF2-40B4-BE49-F238E27FC236}">
                <a16:creationId xmlns:a16="http://schemas.microsoft.com/office/drawing/2014/main" id="{7F6A6CF6-1244-4445-B0FF-05A69F486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9" t="15082" r="12008" b="14687"/>
          <a:stretch/>
        </p:blipFill>
        <p:spPr bwMode="auto">
          <a:xfrm>
            <a:off x="5844755" y="3112309"/>
            <a:ext cx="2125979" cy="164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ye Tracking and Corneal Reflection">
            <a:extLst>
              <a:ext uri="{FF2B5EF4-FFF2-40B4-BE49-F238E27FC236}">
                <a16:creationId xmlns:a16="http://schemas.microsoft.com/office/drawing/2014/main" id="{5306627B-3F9E-4F4A-BF90-B5ADECCF1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31"/>
          <a:stretch/>
        </p:blipFill>
        <p:spPr bwMode="auto">
          <a:xfrm>
            <a:off x="5358633" y="4477760"/>
            <a:ext cx="2125979" cy="1470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67B6B09-0055-F64D-A99F-A27A6A147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9920" y="3433909"/>
            <a:ext cx="1453288" cy="1926682"/>
          </a:xfrm>
          <a:prstGeom prst="rect">
            <a:avLst/>
          </a:prstGeom>
        </p:spPr>
      </p:pic>
      <p:pic>
        <p:nvPicPr>
          <p:cNvPr id="1034" name="Picture 10" descr="The Neurocritic: G r e a t e r / l e t t e r / s p a c i n g / helps  reading in dyslexia">
            <a:extLst>
              <a:ext uri="{FF2B5EF4-FFF2-40B4-BE49-F238E27FC236}">
                <a16:creationId xmlns:a16="http://schemas.microsoft.com/office/drawing/2014/main" id="{56D9FDFB-4243-8D41-8DA8-15C88392E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5549" r="51185" b="21715"/>
          <a:stretch/>
        </p:blipFill>
        <p:spPr bwMode="auto">
          <a:xfrm>
            <a:off x="8404396" y="3651541"/>
            <a:ext cx="1459524" cy="1537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>
            <a:extLst>
              <a:ext uri="{FF2B5EF4-FFF2-40B4-BE49-F238E27FC236}">
                <a16:creationId xmlns:a16="http://schemas.microsoft.com/office/drawing/2014/main" id="{4D0C51AE-C4BB-E74F-BDB2-736782ED6D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82758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199F20A-5D49-4745-9655-D3AB19AD7C7D}"/>
              </a:ext>
            </a:extLst>
          </p:cNvPr>
          <p:cNvSpPr txBox="1"/>
          <p:nvPr/>
        </p:nvSpPr>
        <p:spPr>
          <a:xfrm>
            <a:off x="9321413" y="5396071"/>
            <a:ext cx="1803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Test di lettura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Test cognitivi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979A8B-BD99-2A46-9C38-42DB56C41109}"/>
              </a:ext>
            </a:extLst>
          </p:cNvPr>
          <p:cNvSpPr txBox="1"/>
          <p:nvPr/>
        </p:nvSpPr>
        <p:spPr>
          <a:xfrm>
            <a:off x="1254385" y="2672705"/>
            <a:ext cx="1662637" cy="408623"/>
          </a:xfrm>
          <a:prstGeom prst="roundRect">
            <a:avLst>
              <a:gd name="adj" fmla="val 310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TRATTAMENTO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69C7277-81E9-BC4C-8F71-9210F6305CC2}"/>
              </a:ext>
            </a:extLst>
          </p:cNvPr>
          <p:cNvSpPr txBox="1"/>
          <p:nvPr/>
        </p:nvSpPr>
        <p:spPr>
          <a:xfrm>
            <a:off x="4394502" y="2813381"/>
            <a:ext cx="28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00B050"/>
                </a:solidFill>
              </a:rPr>
              <a:t>Valutazioni psicofisiologiche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39D5DD4-1CB7-8644-93D1-0F7533BE54C0}"/>
              </a:ext>
            </a:extLst>
          </p:cNvPr>
          <p:cNvSpPr txBox="1"/>
          <p:nvPr/>
        </p:nvSpPr>
        <p:spPr>
          <a:xfrm>
            <a:off x="8790785" y="2814478"/>
            <a:ext cx="29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00B050"/>
                </a:solidFill>
              </a:rPr>
              <a:t>Valutazioni neuropsicologiche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996B376-2FEE-FF4F-8640-569D357E1684}"/>
              </a:ext>
            </a:extLst>
          </p:cNvPr>
          <p:cNvSpPr txBox="1"/>
          <p:nvPr/>
        </p:nvSpPr>
        <p:spPr>
          <a:xfrm>
            <a:off x="5402418" y="2415870"/>
            <a:ext cx="5462970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VALUTAZIONE PRE- / DURANTE / POST- TRATTAMENTO </a:t>
            </a:r>
          </a:p>
        </p:txBody>
      </p:sp>
    </p:spTree>
    <p:extLst>
      <p:ext uri="{BB962C8B-B14F-4D97-AF65-F5344CB8AC3E}">
        <p14:creationId xmlns:p14="http://schemas.microsoft.com/office/powerpoint/2010/main" val="14324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9" grpId="0"/>
      <p:bldP spid="12" grpId="0" animBg="1"/>
      <p:bldP spid="21" grpId="0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670CBB96F6CA4DB65262900CFE132B" ma:contentTypeVersion="12" ma:contentTypeDescription="Creare un nuovo documento." ma:contentTypeScope="" ma:versionID="a9547301068c4a51d8fc07a68f867cb9">
  <xsd:schema xmlns:xsd="http://www.w3.org/2001/XMLSchema" xmlns:xs="http://www.w3.org/2001/XMLSchema" xmlns:p="http://schemas.microsoft.com/office/2006/metadata/properties" xmlns:ns2="a132fbb7-b71c-4ed5-9e28-4b1e37ad032c" xmlns:ns3="4aedc69c-69ec-40fc-8bf0-0d01cc85ad03" targetNamespace="http://schemas.microsoft.com/office/2006/metadata/properties" ma:root="true" ma:fieldsID="af0832fd3f40ea4a5536899dde1c5cb1" ns2:_="" ns3:_="">
    <xsd:import namespace="a132fbb7-b71c-4ed5-9e28-4b1e37ad032c"/>
    <xsd:import namespace="4aedc69c-69ec-40fc-8bf0-0d01cc85a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2fbb7-b71c-4ed5-9e28-4b1e37ad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c69c-69ec-40fc-8bf0-0d01cc85a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8D062-BB45-42BB-99E3-98AC2302F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4B2DA-0BE7-4219-B536-957CF1FBBC3C}">
  <ds:schemaRefs>
    <ds:schemaRef ds:uri="4aedc69c-69ec-40fc-8bf0-0d01cc85ad03"/>
    <ds:schemaRef ds:uri="a132fbb7-b71c-4ed5-9e28-4b1e37ad03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EA6357-BB23-4D8D-9A49-FA213122AFA1}">
  <ds:schemaRefs>
    <ds:schemaRef ds:uri="4aedc69c-69ec-40fc-8bf0-0d01cc85ad03"/>
    <ds:schemaRef ds:uri="a132fbb7-b71c-4ed5-9e28-4b1e37ad03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380</Words>
  <Application>Microsoft Macintosh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>Regione Lombardia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Maria Cristina Bello</dc:creator>
  <cp:lastModifiedBy>Ronconi Luca</cp:lastModifiedBy>
  <cp:revision>43</cp:revision>
  <cp:lastPrinted>2020-01-10T17:26:51Z</cp:lastPrinted>
  <dcterms:created xsi:type="dcterms:W3CDTF">2019-01-16T10:58:29Z</dcterms:created>
  <dcterms:modified xsi:type="dcterms:W3CDTF">2021-06-07T15:13:40Z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0x01010011670CBB96F6CA4DB65262900CFE132B</vt:lpwstr>
  </property>
</Properties>
</file>