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0" r:id="rId5"/>
    <p:sldId id="273" r:id="rId6"/>
    <p:sldId id="331" r:id="rId7"/>
    <p:sldId id="332" r:id="rId8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87C"/>
    <a:srgbClr val="333085"/>
    <a:srgbClr val="A5A5A5"/>
    <a:srgbClr val="ED7D31"/>
    <a:srgbClr val="139CD7"/>
    <a:srgbClr val="F6C31A"/>
    <a:srgbClr val="CF2E4F"/>
    <a:srgbClr val="5DBFDD"/>
    <a:srgbClr val="42AC84"/>
    <a:srgbClr val="39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/>
    <p:restoredTop sz="94531"/>
  </p:normalViewPr>
  <p:slideViewPr>
    <p:cSldViewPr snapToGrid="0">
      <p:cViewPr varScale="1">
        <p:scale>
          <a:sx n="81" d="100"/>
          <a:sy n="81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‹#›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1078-289C-4F51-B3D9-6A089E60959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0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1078-289C-4F51-B3D9-6A089E60959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1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cerbiotechnolo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Mario Leonardo Squadrito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en-GB" dirty="0" err="1"/>
              <a:t>GenTooControl</a:t>
            </a:r>
            <a:r>
              <a:rPr lang="en-GB" dirty="0"/>
              <a:t> </a:t>
            </a:r>
            <a:endParaRPr lang="en-GB" sz="2400" dirty="0"/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GB" dirty="0"/>
              <a:t>Leveraging gene-based tools to control local and systemic circuits of </a:t>
            </a:r>
            <a:r>
              <a:rPr lang="en-GB" dirty="0" err="1"/>
              <a:t>tumor</a:t>
            </a:r>
            <a:r>
              <a:rPr lang="en-GB" dirty="0"/>
              <a:t> tolerance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IRCCS Ospedale San Raffaele </a:t>
            </a:r>
          </a:p>
          <a:p>
            <a:pPr algn="ctr"/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D64504-C533-8043-AF1B-A5DBD31AD723}"/>
              </a:ext>
            </a:extLst>
          </p:cNvPr>
          <p:cNvSpPr txBox="1"/>
          <p:nvPr/>
        </p:nvSpPr>
        <p:spPr>
          <a:xfrm>
            <a:off x="565511" y="4677621"/>
            <a:ext cx="1084296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2487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Investigare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meccanismi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quali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tumori</a:t>
            </a:r>
            <a:r>
              <a:rPr lang="en-US" sz="2400" dirty="0"/>
              <a:t> </a:t>
            </a:r>
            <a:r>
              <a:rPr lang="en-US" sz="2400" dirty="0" err="1"/>
              <a:t>evadono</a:t>
            </a:r>
            <a:r>
              <a:rPr lang="en-US" sz="2400" dirty="0"/>
              <a:t> le </a:t>
            </a:r>
            <a:r>
              <a:rPr lang="en-US" sz="2400" dirty="0" err="1"/>
              <a:t>risposte</a:t>
            </a:r>
            <a:r>
              <a:rPr lang="en-US" sz="2400" dirty="0"/>
              <a:t> </a:t>
            </a:r>
            <a:r>
              <a:rPr lang="en-US" sz="2400" dirty="0" err="1"/>
              <a:t>immunitarie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Disegnare</a:t>
            </a:r>
            <a:r>
              <a:rPr lang="en-US" sz="2400" dirty="0"/>
              <a:t> una </a:t>
            </a:r>
            <a:r>
              <a:rPr lang="en-US" sz="2400" dirty="0" err="1"/>
              <a:t>nuova</a:t>
            </a:r>
            <a:r>
              <a:rPr lang="en-US" sz="2400" dirty="0"/>
              <a:t> </a:t>
            </a:r>
            <a:r>
              <a:rPr lang="en-US" sz="2400" dirty="0" err="1"/>
              <a:t>terapia</a:t>
            </a:r>
            <a:r>
              <a:rPr lang="en-US" sz="2400" dirty="0"/>
              <a:t> </a:t>
            </a:r>
            <a:r>
              <a:rPr lang="en-US" sz="2400" dirty="0" err="1"/>
              <a:t>antitumorale</a:t>
            </a:r>
            <a:r>
              <a:rPr lang="en-US" sz="2400" dirty="0"/>
              <a:t> </a:t>
            </a:r>
            <a:r>
              <a:rPr lang="en-US" sz="2400" dirty="0" err="1"/>
              <a:t>basata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vaccini</a:t>
            </a:r>
            <a:r>
              <a:rPr lang="en-US" sz="2400" dirty="0"/>
              <a:t> </a:t>
            </a:r>
            <a:r>
              <a:rPr lang="en-US" sz="2400" dirty="0" err="1"/>
              <a:t>antitumorali</a:t>
            </a:r>
            <a:r>
              <a:rPr lang="en-US" sz="2400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48808A-FE4B-4541-9941-7D0422CBFC51}"/>
              </a:ext>
            </a:extLst>
          </p:cNvPr>
          <p:cNvSpPr txBox="1"/>
          <p:nvPr/>
        </p:nvSpPr>
        <p:spPr>
          <a:xfrm>
            <a:off x="2928238" y="1252648"/>
            <a:ext cx="346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Carcinoma del colon-recto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CD14A7-F3B8-2642-A00C-9838AAE09BB8}"/>
              </a:ext>
            </a:extLst>
          </p:cNvPr>
          <p:cNvSpPr txBox="1"/>
          <p:nvPr/>
        </p:nvSpPr>
        <p:spPr>
          <a:xfrm>
            <a:off x="2211568" y="1917334"/>
            <a:ext cx="489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Incidenza</a:t>
            </a:r>
            <a:r>
              <a:rPr lang="en-US" sz="2400" dirty="0"/>
              <a:t> (20.000 </a:t>
            </a:r>
            <a:r>
              <a:rPr lang="en-US" sz="2400" dirty="0" err="1"/>
              <a:t>casi</a:t>
            </a:r>
            <a:r>
              <a:rPr lang="en-US" sz="2400" dirty="0"/>
              <a:t>/anno in Italia)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2928B-B137-AD46-AB35-E27594A804B4}"/>
              </a:ext>
            </a:extLst>
          </p:cNvPr>
          <p:cNvSpPr txBox="1"/>
          <p:nvPr/>
        </p:nvSpPr>
        <p:spPr>
          <a:xfrm>
            <a:off x="3390833" y="2582020"/>
            <a:ext cx="254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Metastasi</a:t>
            </a:r>
            <a:r>
              <a:rPr lang="en-US" sz="2400" dirty="0"/>
              <a:t> al </a:t>
            </a:r>
            <a:r>
              <a:rPr lang="en-US" sz="2400" dirty="0" err="1"/>
              <a:t>fegato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18A62-48CB-7F4C-9DDC-A6E648CF9604}"/>
              </a:ext>
            </a:extLst>
          </p:cNvPr>
          <p:cNvSpPr txBox="1"/>
          <p:nvPr/>
        </p:nvSpPr>
        <p:spPr>
          <a:xfrm>
            <a:off x="1637757" y="3246706"/>
            <a:ext cx="604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 </a:t>
            </a:r>
            <a:r>
              <a:rPr lang="en-US" sz="2400" dirty="0" err="1"/>
              <a:t>esistono</a:t>
            </a:r>
            <a:r>
              <a:rPr lang="en-US" sz="2400" dirty="0"/>
              <a:t> </a:t>
            </a:r>
            <a:r>
              <a:rPr lang="en-US" sz="2400" dirty="0" err="1"/>
              <a:t>trattamenti</a:t>
            </a:r>
            <a:r>
              <a:rPr lang="en-US" sz="2400" dirty="0"/>
              <a:t> </a:t>
            </a:r>
            <a:r>
              <a:rPr lang="en-US" sz="2400" dirty="0" err="1"/>
              <a:t>farmacologici</a:t>
            </a:r>
            <a:r>
              <a:rPr lang="en-US" sz="2400" dirty="0"/>
              <a:t> </a:t>
            </a:r>
            <a:r>
              <a:rPr lang="en-US" sz="2400" dirty="0" err="1"/>
              <a:t>curativi</a:t>
            </a:r>
            <a:endParaRPr lang="en-US" sz="24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25CF0DE-6624-5D48-A934-86618BB94AC6}"/>
              </a:ext>
            </a:extLst>
          </p:cNvPr>
          <p:cNvSpPr/>
          <p:nvPr/>
        </p:nvSpPr>
        <p:spPr>
          <a:xfrm>
            <a:off x="4316600" y="1713009"/>
            <a:ext cx="689610" cy="205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7E2FE-D8A0-A04E-8C0F-CA7A7BF1141F}"/>
              </a:ext>
            </a:extLst>
          </p:cNvPr>
          <p:cNvSpPr txBox="1"/>
          <p:nvPr/>
        </p:nvSpPr>
        <p:spPr>
          <a:xfrm>
            <a:off x="1637757" y="3886329"/>
            <a:ext cx="590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Immunoterapie</a:t>
            </a:r>
            <a:r>
              <a:rPr lang="en-US" sz="2400" dirty="0"/>
              <a:t>: </a:t>
            </a:r>
            <a:r>
              <a:rPr lang="en-US" sz="2400" dirty="0" err="1"/>
              <a:t>efficaci</a:t>
            </a:r>
            <a:r>
              <a:rPr lang="en-US" sz="2400" dirty="0"/>
              <a:t> solo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pochi</a:t>
            </a:r>
            <a:r>
              <a:rPr lang="en-US" sz="2400" dirty="0"/>
              <a:t> </a:t>
            </a:r>
            <a:r>
              <a:rPr lang="en-US" sz="2400" dirty="0" err="1"/>
              <a:t>pazienti</a:t>
            </a:r>
            <a:endParaRPr lang="en-US" sz="2400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0B6F0FB4-B5E4-AE40-9EC0-19A189C3FA34}"/>
              </a:ext>
            </a:extLst>
          </p:cNvPr>
          <p:cNvSpPr/>
          <p:nvPr/>
        </p:nvSpPr>
        <p:spPr>
          <a:xfrm>
            <a:off x="4316600" y="2377695"/>
            <a:ext cx="689610" cy="205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970D250-78FE-614D-82B6-37C6127CD127}"/>
              </a:ext>
            </a:extLst>
          </p:cNvPr>
          <p:cNvSpPr/>
          <p:nvPr/>
        </p:nvSpPr>
        <p:spPr>
          <a:xfrm>
            <a:off x="4316600" y="3042381"/>
            <a:ext cx="689610" cy="205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A183995-AE60-494A-B3ED-E3DD48C74CFF}"/>
              </a:ext>
            </a:extLst>
          </p:cNvPr>
          <p:cNvSpPr/>
          <p:nvPr/>
        </p:nvSpPr>
        <p:spPr>
          <a:xfrm>
            <a:off x="4316600" y="3707067"/>
            <a:ext cx="689610" cy="205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9B741B4-6B21-DE49-B431-FA2218FEE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7894" r="28926"/>
          <a:stretch/>
        </p:blipFill>
        <p:spPr>
          <a:xfrm>
            <a:off x="8312207" y="1148191"/>
            <a:ext cx="2672860" cy="338846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3" name="Rechteck 7">
            <a:extLst>
              <a:ext uri="{FF2B5EF4-FFF2-40B4-BE49-F238E27FC236}">
                <a16:creationId xmlns:a16="http://schemas.microsoft.com/office/drawing/2014/main" id="{B3D885C3-E160-B442-A325-4089102F3085}"/>
              </a:ext>
            </a:extLst>
          </p:cNvPr>
          <p:cNvSpPr/>
          <p:nvPr/>
        </p:nvSpPr>
        <p:spPr>
          <a:xfrm>
            <a:off x="8260276" y="1814025"/>
            <a:ext cx="609600" cy="102093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Rechteck 8">
            <a:extLst>
              <a:ext uri="{FF2B5EF4-FFF2-40B4-BE49-F238E27FC236}">
                <a16:creationId xmlns:a16="http://schemas.microsoft.com/office/drawing/2014/main" id="{DE377D89-B77C-7646-9790-53DE7BA366F8}"/>
              </a:ext>
            </a:extLst>
          </p:cNvPr>
          <p:cNvSpPr/>
          <p:nvPr/>
        </p:nvSpPr>
        <p:spPr>
          <a:xfrm>
            <a:off x="8260275" y="3273736"/>
            <a:ext cx="609600" cy="102093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/>
      <p:bldP spid="10" grpId="0"/>
      <p:bldP spid="12" grpId="0"/>
      <p:bldP spid="13" grpId="0" animBg="1"/>
      <p:bldP spid="15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789112-5B36-A547-BCBE-52546A4838BD}"/>
              </a:ext>
            </a:extLst>
          </p:cNvPr>
          <p:cNvSpPr/>
          <p:nvPr/>
        </p:nvSpPr>
        <p:spPr>
          <a:xfrm>
            <a:off x="9674486" y="5544135"/>
            <a:ext cx="2406943" cy="1217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33A085-38FF-9940-9D3E-EC6BEB2537A3}"/>
              </a:ext>
            </a:extLst>
          </p:cNvPr>
          <p:cNvSpPr/>
          <p:nvPr/>
        </p:nvSpPr>
        <p:spPr>
          <a:xfrm>
            <a:off x="9785057" y="5633803"/>
            <a:ext cx="2406943" cy="1217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F74E876-8A08-4D4B-8C92-E0CE0B19C398}"/>
              </a:ext>
            </a:extLst>
          </p:cNvPr>
          <p:cNvSpPr/>
          <p:nvPr/>
        </p:nvSpPr>
        <p:spPr>
          <a:xfrm>
            <a:off x="5959067" y="1078415"/>
            <a:ext cx="5859537" cy="5263674"/>
          </a:xfrm>
          <a:prstGeom prst="roundRect">
            <a:avLst>
              <a:gd name="adj" fmla="val 2147"/>
            </a:avLst>
          </a:prstGeom>
          <a:solidFill>
            <a:schemeClr val="bg1">
              <a:lumMod val="95000"/>
            </a:schemeClr>
          </a:solidFill>
          <a:ln>
            <a:solidFill>
              <a:srgbClr val="22487C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romanLcParenBoth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61A14A3-EAF8-E54D-826A-3A46550649CF}"/>
              </a:ext>
            </a:extLst>
          </p:cNvPr>
          <p:cNvSpPr/>
          <p:nvPr/>
        </p:nvSpPr>
        <p:spPr>
          <a:xfrm>
            <a:off x="333688" y="1078415"/>
            <a:ext cx="5029461" cy="5263674"/>
          </a:xfrm>
          <a:prstGeom prst="roundRect">
            <a:avLst>
              <a:gd name="adj" fmla="val 2147"/>
            </a:avLst>
          </a:prstGeom>
          <a:solidFill>
            <a:schemeClr val="bg1">
              <a:lumMod val="95000"/>
            </a:schemeClr>
          </a:solidFill>
          <a:ln>
            <a:solidFill>
              <a:srgbClr val="22487C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romanLcParenBoth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B1D53C-9E14-CE4A-9B44-C74D38FB87D3}"/>
              </a:ext>
            </a:extLst>
          </p:cNvPr>
          <p:cNvSpPr txBox="1"/>
          <p:nvPr/>
        </p:nvSpPr>
        <p:spPr>
          <a:xfrm>
            <a:off x="630034" y="1101098"/>
            <a:ext cx="419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murini</a:t>
            </a:r>
            <a:r>
              <a:rPr lang="en-US" dirty="0"/>
              <a:t> di </a:t>
            </a:r>
            <a:r>
              <a:rPr lang="en-US" dirty="0" err="1"/>
              <a:t>metastasi</a:t>
            </a:r>
            <a:r>
              <a:rPr lang="en-US" dirty="0"/>
              <a:t> </a:t>
            </a:r>
            <a:r>
              <a:rPr lang="en-US" dirty="0" err="1"/>
              <a:t>epatiche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D247A-2092-0349-B0FD-248E0EACB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62" y="3586221"/>
            <a:ext cx="3466381" cy="2604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8BA40-BA98-804E-A6F0-70C929460AD8}"/>
              </a:ext>
            </a:extLst>
          </p:cNvPr>
          <p:cNvSpPr txBox="1"/>
          <p:nvPr/>
        </p:nvSpPr>
        <p:spPr>
          <a:xfrm>
            <a:off x="2911483" y="3278444"/>
            <a:ext cx="1390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</a:t>
            </a:r>
            <a:r>
              <a:rPr lang="en-CH" sz="1400" dirty="0"/>
              <a:t>etastasi (topo)</a:t>
            </a:r>
            <a:endParaRPr lang="aa-ET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FFA64-300E-3444-9DA2-7DD460F7133F}"/>
              </a:ext>
            </a:extLst>
          </p:cNvPr>
          <p:cNvSpPr txBox="1"/>
          <p:nvPr/>
        </p:nvSpPr>
        <p:spPr>
          <a:xfrm>
            <a:off x="1160121" y="3264325"/>
            <a:ext cx="147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Metastasi</a:t>
            </a:r>
            <a:r>
              <a:rPr lang="en-US" sz="1400" dirty="0"/>
              <a:t> (</a:t>
            </a:r>
            <a:r>
              <a:rPr lang="en-US" sz="1400" dirty="0" err="1"/>
              <a:t>uomo</a:t>
            </a:r>
            <a:r>
              <a:rPr lang="en-US" sz="1400" dirty="0"/>
              <a:t>)</a:t>
            </a:r>
            <a:endParaRPr lang="aa-ET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C94603-EF62-744F-A5C8-6D6F9138E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35" y="1591987"/>
            <a:ext cx="1219200" cy="1003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9CCEC4-90DB-0644-BF43-EC7C36F199F7}"/>
              </a:ext>
            </a:extLst>
          </p:cNvPr>
          <p:cNvSpPr txBox="1"/>
          <p:nvPr/>
        </p:nvSpPr>
        <p:spPr>
          <a:xfrm>
            <a:off x="643800" y="2616047"/>
            <a:ext cx="12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Organoide</a:t>
            </a:r>
            <a:r>
              <a:rPr lang="en-GB" sz="1400" dirty="0"/>
              <a:t> CRC</a:t>
            </a:r>
            <a:endParaRPr lang="aa-ET" sz="1400" dirty="0"/>
          </a:p>
        </p:txBody>
      </p:sp>
      <p:pic>
        <p:nvPicPr>
          <p:cNvPr id="21" name="Picture 20" descr="A picture containing text, indoor, decorated, colorful&#10;&#10;Description automatically generated">
            <a:extLst>
              <a:ext uri="{FF2B5EF4-FFF2-40B4-BE49-F238E27FC236}">
                <a16:creationId xmlns:a16="http://schemas.microsoft.com/office/drawing/2014/main" id="{079B2DFF-6E00-C849-B3A8-3022C6BD3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55" y="1561870"/>
            <a:ext cx="2510790" cy="1392347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4FE805DE-0A34-AE4E-BE0B-7EFFC51D52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81" b="96667" l="5322" r="94258">
                        <a14:foregroundMark x1="7843" y1="67143" x2="7843" y2="67143"/>
                        <a14:foregroundMark x1="5602" y1="79048" x2="11625" y2="73810"/>
                        <a14:foregroundMark x1="94258" y1="73333" x2="90056" y2="74762"/>
                        <a14:backgroundMark x1="7983" y1="99524" x2="7983" y2="99524"/>
                        <a14:backgroundMark x1="7703" y1="99048" x2="9524" y2="99524"/>
                        <a14:backgroundMark x1="7003" y1="98571" x2="7983" y2="99048"/>
                        <a14:backgroundMark x1="5042" y1="80952" x2="4342" y2="80952"/>
                        <a14:backgroundMark x1="4482" y1="76667" x2="4762" y2="79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33"/>
          <a:stretch/>
        </p:blipFill>
        <p:spPr>
          <a:xfrm>
            <a:off x="8362012" y="1692112"/>
            <a:ext cx="2967616" cy="5495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87F048-D51E-304C-AC31-6393380714C0}"/>
              </a:ext>
            </a:extLst>
          </p:cNvPr>
          <p:cNvSpPr txBox="1"/>
          <p:nvPr/>
        </p:nvSpPr>
        <p:spPr>
          <a:xfrm>
            <a:off x="6316629" y="1084884"/>
            <a:ext cx="529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Vettori</a:t>
            </a:r>
            <a:r>
              <a:rPr lang="en-US" dirty="0"/>
              <a:t> </a:t>
            </a:r>
            <a:r>
              <a:rPr lang="en-US" dirty="0" err="1"/>
              <a:t>lentivirali</a:t>
            </a:r>
            <a:r>
              <a:rPr lang="en-US" dirty="0"/>
              <a:t> per </a:t>
            </a:r>
            <a:r>
              <a:rPr lang="en-US" dirty="0" err="1"/>
              <a:t>ingegnerizzare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u="sng" dirty="0" err="1"/>
              <a:t>macrofagi</a:t>
            </a:r>
            <a:r>
              <a:rPr lang="en-US" b="1" u="sng" dirty="0"/>
              <a:t> </a:t>
            </a:r>
            <a:r>
              <a:rPr lang="en-US" b="1" u="sng" dirty="0" err="1"/>
              <a:t>epatici</a:t>
            </a:r>
            <a:endParaRPr lang="en-US" b="1" u="sng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CF7ACE5E-5DA8-5B4D-A4EE-116554D969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120" b="90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0" b="-1"/>
          <a:stretch/>
        </p:blipFill>
        <p:spPr>
          <a:xfrm>
            <a:off x="6645531" y="1507094"/>
            <a:ext cx="1272540" cy="111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704545-6A40-5941-8183-D1A03C2D3043}"/>
              </a:ext>
            </a:extLst>
          </p:cNvPr>
          <p:cNvSpPr txBox="1"/>
          <p:nvPr/>
        </p:nvSpPr>
        <p:spPr>
          <a:xfrm>
            <a:off x="6102561" y="2252276"/>
            <a:ext cx="91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Vettore</a:t>
            </a:r>
            <a:endParaRPr lang="en-US" sz="1400" dirty="0"/>
          </a:p>
          <a:p>
            <a:pPr algn="ctr"/>
            <a:r>
              <a:rPr lang="en-US" sz="1400" dirty="0" err="1"/>
              <a:t>lentivirale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03489A-7A08-7A47-8316-835710A3DB59}"/>
              </a:ext>
            </a:extLst>
          </p:cNvPr>
          <p:cNvSpPr txBox="1"/>
          <p:nvPr/>
        </p:nvSpPr>
        <p:spPr>
          <a:xfrm>
            <a:off x="10288963" y="2241703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Green Fluorescent </a:t>
            </a:r>
          </a:p>
          <a:p>
            <a:r>
              <a:rPr lang="en-US" sz="1400" dirty="0"/>
              <a:t>Protein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88B4FD-9FF9-194C-9CCF-31B39577E16F}"/>
              </a:ext>
            </a:extLst>
          </p:cNvPr>
          <p:cNvSpPr txBox="1"/>
          <p:nvPr/>
        </p:nvSpPr>
        <p:spPr>
          <a:xfrm>
            <a:off x="8374521" y="2241703"/>
            <a:ext cx="1647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Promotore</a:t>
            </a:r>
            <a:endParaRPr lang="en-US" sz="1400" dirty="0"/>
          </a:p>
          <a:p>
            <a:r>
              <a:rPr lang="en-US" sz="1400" dirty="0" err="1"/>
              <a:t>Macrofago</a:t>
            </a:r>
            <a:r>
              <a:rPr lang="en-US" sz="1400" dirty="0"/>
              <a:t> </a:t>
            </a:r>
            <a:r>
              <a:rPr lang="en-US" sz="1400" dirty="0" err="1"/>
              <a:t>specifico</a:t>
            </a:r>
            <a:endParaRPr lang="en-US" sz="1400" dirty="0"/>
          </a:p>
        </p:txBody>
      </p:sp>
      <p:pic>
        <p:nvPicPr>
          <p:cNvPr id="38" name="Picture 37" descr="A picture containing dark&#10;&#10;Description automatically generated">
            <a:extLst>
              <a:ext uri="{FF2B5EF4-FFF2-40B4-BE49-F238E27FC236}">
                <a16:creationId xmlns:a16="http://schemas.microsoft.com/office/drawing/2014/main" id="{7767FB4B-2059-AA49-9082-B202D0145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4" y="3063428"/>
            <a:ext cx="3134333" cy="3160151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E0257-63A4-B44A-A8FE-2BA9A40B871A}"/>
              </a:ext>
            </a:extLst>
          </p:cNvPr>
          <p:cNvCxnSpPr/>
          <p:nvPr/>
        </p:nvCxnSpPr>
        <p:spPr>
          <a:xfrm flipH="1">
            <a:off x="9315378" y="2241703"/>
            <a:ext cx="91440" cy="210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E78F7316-B093-9E4B-BD61-87B490F52389}"/>
              </a:ext>
            </a:extLst>
          </p:cNvPr>
          <p:cNvSpPr/>
          <p:nvPr/>
        </p:nvSpPr>
        <p:spPr>
          <a:xfrm>
            <a:off x="6911537" y="3829050"/>
            <a:ext cx="1718113" cy="1943100"/>
          </a:xfrm>
          <a:custGeom>
            <a:avLst/>
            <a:gdLst>
              <a:gd name="connsiteX0" fmla="*/ 723703 w 1718113"/>
              <a:gd name="connsiteY0" fmla="*/ 57150 h 1943100"/>
              <a:gd name="connsiteX1" fmla="*/ 723703 w 1718113"/>
              <a:gd name="connsiteY1" fmla="*/ 57150 h 1943100"/>
              <a:gd name="connsiteX2" fmla="*/ 643693 w 1718113"/>
              <a:gd name="connsiteY2" fmla="*/ 125730 h 1943100"/>
              <a:gd name="connsiteX3" fmla="*/ 575113 w 1718113"/>
              <a:gd name="connsiteY3" fmla="*/ 182880 h 1943100"/>
              <a:gd name="connsiteX4" fmla="*/ 552253 w 1718113"/>
              <a:gd name="connsiteY4" fmla="*/ 217170 h 1943100"/>
              <a:gd name="connsiteX5" fmla="*/ 529393 w 1718113"/>
              <a:gd name="connsiteY5" fmla="*/ 308610 h 1943100"/>
              <a:gd name="connsiteX6" fmla="*/ 506533 w 1718113"/>
              <a:gd name="connsiteY6" fmla="*/ 388620 h 1943100"/>
              <a:gd name="connsiteX7" fmla="*/ 483673 w 1718113"/>
              <a:gd name="connsiteY7" fmla="*/ 468630 h 1943100"/>
              <a:gd name="connsiteX8" fmla="*/ 449383 w 1718113"/>
              <a:gd name="connsiteY8" fmla="*/ 502920 h 1943100"/>
              <a:gd name="connsiteX9" fmla="*/ 380803 w 1718113"/>
              <a:gd name="connsiteY9" fmla="*/ 548640 h 1943100"/>
              <a:gd name="connsiteX10" fmla="*/ 129343 w 1718113"/>
              <a:gd name="connsiteY10" fmla="*/ 560070 h 1943100"/>
              <a:gd name="connsiteX11" fmla="*/ 60763 w 1718113"/>
              <a:gd name="connsiteY11" fmla="*/ 594360 h 1943100"/>
              <a:gd name="connsiteX12" fmla="*/ 37903 w 1718113"/>
              <a:gd name="connsiteY12" fmla="*/ 662940 h 1943100"/>
              <a:gd name="connsiteX13" fmla="*/ 26473 w 1718113"/>
              <a:gd name="connsiteY13" fmla="*/ 697230 h 1943100"/>
              <a:gd name="connsiteX14" fmla="*/ 15043 w 1718113"/>
              <a:gd name="connsiteY14" fmla="*/ 731520 h 1943100"/>
              <a:gd name="connsiteX15" fmla="*/ 15043 w 1718113"/>
              <a:gd name="connsiteY15" fmla="*/ 1165860 h 1943100"/>
              <a:gd name="connsiteX16" fmla="*/ 49333 w 1718113"/>
              <a:gd name="connsiteY16" fmla="*/ 1303020 h 1943100"/>
              <a:gd name="connsiteX17" fmla="*/ 72193 w 1718113"/>
              <a:gd name="connsiteY17" fmla="*/ 1371600 h 1943100"/>
              <a:gd name="connsiteX18" fmla="*/ 117913 w 1718113"/>
              <a:gd name="connsiteY18" fmla="*/ 1508760 h 1943100"/>
              <a:gd name="connsiteX19" fmla="*/ 129343 w 1718113"/>
              <a:gd name="connsiteY19" fmla="*/ 1543050 h 1943100"/>
              <a:gd name="connsiteX20" fmla="*/ 140773 w 1718113"/>
              <a:gd name="connsiteY20" fmla="*/ 1577340 h 1943100"/>
              <a:gd name="connsiteX21" fmla="*/ 186493 w 1718113"/>
              <a:gd name="connsiteY21" fmla="*/ 1645920 h 1943100"/>
              <a:gd name="connsiteX22" fmla="*/ 243643 w 1718113"/>
              <a:gd name="connsiteY22" fmla="*/ 1748790 h 1943100"/>
              <a:gd name="connsiteX23" fmla="*/ 312223 w 1718113"/>
              <a:gd name="connsiteY23" fmla="*/ 1783080 h 1943100"/>
              <a:gd name="connsiteX24" fmla="*/ 346513 w 1718113"/>
              <a:gd name="connsiteY24" fmla="*/ 1794510 h 1943100"/>
              <a:gd name="connsiteX25" fmla="*/ 415093 w 1718113"/>
              <a:gd name="connsiteY25" fmla="*/ 1771650 h 1943100"/>
              <a:gd name="connsiteX26" fmla="*/ 449383 w 1718113"/>
              <a:gd name="connsiteY26" fmla="*/ 1760220 h 1943100"/>
              <a:gd name="connsiteX27" fmla="*/ 586543 w 1718113"/>
              <a:gd name="connsiteY27" fmla="*/ 1794510 h 1943100"/>
              <a:gd name="connsiteX28" fmla="*/ 620833 w 1718113"/>
              <a:gd name="connsiteY28" fmla="*/ 1805940 h 1943100"/>
              <a:gd name="connsiteX29" fmla="*/ 677983 w 1718113"/>
              <a:gd name="connsiteY29" fmla="*/ 1851660 h 1943100"/>
              <a:gd name="connsiteX30" fmla="*/ 746563 w 1718113"/>
              <a:gd name="connsiteY30" fmla="*/ 1897380 h 1943100"/>
              <a:gd name="connsiteX31" fmla="*/ 815143 w 1718113"/>
              <a:gd name="connsiteY31" fmla="*/ 1920240 h 1943100"/>
              <a:gd name="connsiteX32" fmla="*/ 1032313 w 1718113"/>
              <a:gd name="connsiteY32" fmla="*/ 1943100 h 1943100"/>
              <a:gd name="connsiteX33" fmla="*/ 1226623 w 1718113"/>
              <a:gd name="connsiteY33" fmla="*/ 1931670 h 1943100"/>
              <a:gd name="connsiteX34" fmla="*/ 1295203 w 1718113"/>
              <a:gd name="connsiteY34" fmla="*/ 1908810 h 1943100"/>
              <a:gd name="connsiteX35" fmla="*/ 1432363 w 1718113"/>
              <a:gd name="connsiteY35" fmla="*/ 1703070 h 1943100"/>
              <a:gd name="connsiteX36" fmla="*/ 1478083 w 1718113"/>
              <a:gd name="connsiteY36" fmla="*/ 1634490 h 1943100"/>
              <a:gd name="connsiteX37" fmla="*/ 1500943 w 1718113"/>
              <a:gd name="connsiteY37" fmla="*/ 1600200 h 1943100"/>
              <a:gd name="connsiteX38" fmla="*/ 1569523 w 1718113"/>
              <a:gd name="connsiteY38" fmla="*/ 1394460 h 1943100"/>
              <a:gd name="connsiteX39" fmla="*/ 1626673 w 1718113"/>
              <a:gd name="connsiteY39" fmla="*/ 1223010 h 1943100"/>
              <a:gd name="connsiteX40" fmla="*/ 1649533 w 1718113"/>
              <a:gd name="connsiteY40" fmla="*/ 1154430 h 1943100"/>
              <a:gd name="connsiteX41" fmla="*/ 1660963 w 1718113"/>
              <a:gd name="connsiteY41" fmla="*/ 1120140 h 1943100"/>
              <a:gd name="connsiteX42" fmla="*/ 1683823 w 1718113"/>
              <a:gd name="connsiteY42" fmla="*/ 880110 h 1943100"/>
              <a:gd name="connsiteX43" fmla="*/ 1695253 w 1718113"/>
              <a:gd name="connsiteY43" fmla="*/ 800100 h 1943100"/>
              <a:gd name="connsiteX44" fmla="*/ 1706683 w 1718113"/>
              <a:gd name="connsiteY44" fmla="*/ 742950 h 1943100"/>
              <a:gd name="connsiteX45" fmla="*/ 1718113 w 1718113"/>
              <a:gd name="connsiteY45" fmla="*/ 674370 h 1943100"/>
              <a:gd name="connsiteX46" fmla="*/ 1706683 w 1718113"/>
              <a:gd name="connsiteY46" fmla="*/ 560070 h 1943100"/>
              <a:gd name="connsiteX47" fmla="*/ 1660963 w 1718113"/>
              <a:gd name="connsiteY47" fmla="*/ 400050 h 1943100"/>
              <a:gd name="connsiteX48" fmla="*/ 1615243 w 1718113"/>
              <a:gd name="connsiteY48" fmla="*/ 262890 h 1943100"/>
              <a:gd name="connsiteX49" fmla="*/ 1603813 w 1718113"/>
              <a:gd name="connsiteY49" fmla="*/ 228600 h 1943100"/>
              <a:gd name="connsiteX50" fmla="*/ 1546663 w 1718113"/>
              <a:gd name="connsiteY50" fmla="*/ 125730 h 1943100"/>
              <a:gd name="connsiteX51" fmla="*/ 1512373 w 1718113"/>
              <a:gd name="connsiteY51" fmla="*/ 114300 h 1943100"/>
              <a:gd name="connsiteX52" fmla="*/ 1443793 w 1718113"/>
              <a:gd name="connsiteY52" fmla="*/ 68580 h 1943100"/>
              <a:gd name="connsiteX53" fmla="*/ 1375213 w 1718113"/>
              <a:gd name="connsiteY53" fmla="*/ 45720 h 1943100"/>
              <a:gd name="connsiteX54" fmla="*/ 1295203 w 1718113"/>
              <a:gd name="connsiteY54" fmla="*/ 22860 h 1943100"/>
              <a:gd name="connsiteX55" fmla="*/ 1112323 w 1718113"/>
              <a:gd name="connsiteY55" fmla="*/ 0 h 1943100"/>
              <a:gd name="connsiteX56" fmla="*/ 1020883 w 1718113"/>
              <a:gd name="connsiteY56" fmla="*/ 11430 h 1943100"/>
              <a:gd name="connsiteX57" fmla="*/ 952303 w 1718113"/>
              <a:gd name="connsiteY57" fmla="*/ 34290 h 1943100"/>
              <a:gd name="connsiteX58" fmla="*/ 918013 w 1718113"/>
              <a:gd name="connsiteY58" fmla="*/ 45720 h 1943100"/>
              <a:gd name="connsiteX59" fmla="*/ 849433 w 1718113"/>
              <a:gd name="connsiteY59" fmla="*/ 68580 h 1943100"/>
              <a:gd name="connsiteX60" fmla="*/ 815143 w 1718113"/>
              <a:gd name="connsiteY60" fmla="*/ 80010 h 1943100"/>
              <a:gd name="connsiteX61" fmla="*/ 757993 w 1718113"/>
              <a:gd name="connsiteY61" fmla="*/ 91440 h 1943100"/>
              <a:gd name="connsiteX62" fmla="*/ 643693 w 1718113"/>
              <a:gd name="connsiteY62" fmla="*/ 125730 h 1943100"/>
              <a:gd name="connsiteX63" fmla="*/ 609403 w 1718113"/>
              <a:gd name="connsiteY63" fmla="*/ 137160 h 1943100"/>
              <a:gd name="connsiteX64" fmla="*/ 575113 w 1718113"/>
              <a:gd name="connsiteY64" fmla="*/ 182880 h 1943100"/>
              <a:gd name="connsiteX65" fmla="*/ 575113 w 1718113"/>
              <a:gd name="connsiteY65" fmla="*/ 18288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18113" h="1943100">
                <a:moveTo>
                  <a:pt x="723703" y="57150"/>
                </a:moveTo>
                <a:lnTo>
                  <a:pt x="723703" y="57150"/>
                </a:lnTo>
                <a:cubicBezTo>
                  <a:pt x="697033" y="80010"/>
                  <a:pt x="669802" y="102232"/>
                  <a:pt x="643693" y="125730"/>
                </a:cubicBezTo>
                <a:cubicBezTo>
                  <a:pt x="580831" y="182306"/>
                  <a:pt x="638879" y="140369"/>
                  <a:pt x="575113" y="182880"/>
                </a:cubicBezTo>
                <a:cubicBezTo>
                  <a:pt x="567493" y="194310"/>
                  <a:pt x="556948" y="204260"/>
                  <a:pt x="552253" y="217170"/>
                </a:cubicBezTo>
                <a:cubicBezTo>
                  <a:pt x="541516" y="246696"/>
                  <a:pt x="537013" y="278130"/>
                  <a:pt x="529393" y="308610"/>
                </a:cubicBezTo>
                <a:cubicBezTo>
                  <a:pt x="493661" y="451538"/>
                  <a:pt x="539328" y="273837"/>
                  <a:pt x="506533" y="388620"/>
                </a:cubicBezTo>
                <a:cubicBezTo>
                  <a:pt x="504628" y="395288"/>
                  <a:pt x="490524" y="458353"/>
                  <a:pt x="483673" y="468630"/>
                </a:cubicBezTo>
                <a:cubicBezTo>
                  <a:pt x="474707" y="482080"/>
                  <a:pt x="462142" y="492996"/>
                  <a:pt x="449383" y="502920"/>
                </a:cubicBezTo>
                <a:cubicBezTo>
                  <a:pt x="427696" y="519788"/>
                  <a:pt x="408249" y="547392"/>
                  <a:pt x="380803" y="548640"/>
                </a:cubicBezTo>
                <a:lnTo>
                  <a:pt x="129343" y="560070"/>
                </a:lnTo>
                <a:cubicBezTo>
                  <a:pt x="110659" y="566298"/>
                  <a:pt x="72425" y="575701"/>
                  <a:pt x="60763" y="594360"/>
                </a:cubicBezTo>
                <a:cubicBezTo>
                  <a:pt x="47992" y="614794"/>
                  <a:pt x="45523" y="640080"/>
                  <a:pt x="37903" y="662940"/>
                </a:cubicBezTo>
                <a:lnTo>
                  <a:pt x="26473" y="697230"/>
                </a:lnTo>
                <a:lnTo>
                  <a:pt x="15043" y="731520"/>
                </a:lnTo>
                <a:cubicBezTo>
                  <a:pt x="-6887" y="928889"/>
                  <a:pt x="-3052" y="849195"/>
                  <a:pt x="15043" y="1165860"/>
                </a:cubicBezTo>
                <a:cubicBezTo>
                  <a:pt x="18227" y="1221588"/>
                  <a:pt x="31837" y="1250531"/>
                  <a:pt x="49333" y="1303020"/>
                </a:cubicBezTo>
                <a:lnTo>
                  <a:pt x="72193" y="1371600"/>
                </a:lnTo>
                <a:lnTo>
                  <a:pt x="117913" y="1508760"/>
                </a:lnTo>
                <a:lnTo>
                  <a:pt x="129343" y="1543050"/>
                </a:lnTo>
                <a:cubicBezTo>
                  <a:pt x="133153" y="1554480"/>
                  <a:pt x="134090" y="1567315"/>
                  <a:pt x="140773" y="1577340"/>
                </a:cubicBezTo>
                <a:cubicBezTo>
                  <a:pt x="156013" y="1600200"/>
                  <a:pt x="177805" y="1619856"/>
                  <a:pt x="186493" y="1645920"/>
                </a:cubicBezTo>
                <a:cubicBezTo>
                  <a:pt x="196557" y="1676113"/>
                  <a:pt x="214166" y="1738964"/>
                  <a:pt x="243643" y="1748790"/>
                </a:cubicBezTo>
                <a:cubicBezTo>
                  <a:pt x="329832" y="1777520"/>
                  <a:pt x="223593" y="1738765"/>
                  <a:pt x="312223" y="1783080"/>
                </a:cubicBezTo>
                <a:cubicBezTo>
                  <a:pt x="322999" y="1788468"/>
                  <a:pt x="335083" y="1790700"/>
                  <a:pt x="346513" y="1794510"/>
                </a:cubicBezTo>
                <a:lnTo>
                  <a:pt x="415093" y="1771650"/>
                </a:lnTo>
                <a:lnTo>
                  <a:pt x="449383" y="1760220"/>
                </a:lnTo>
                <a:cubicBezTo>
                  <a:pt x="541732" y="1775611"/>
                  <a:pt x="495977" y="1764321"/>
                  <a:pt x="586543" y="1794510"/>
                </a:cubicBezTo>
                <a:lnTo>
                  <a:pt x="620833" y="1805940"/>
                </a:lnTo>
                <a:cubicBezTo>
                  <a:pt x="663072" y="1869298"/>
                  <a:pt x="619526" y="1819184"/>
                  <a:pt x="677983" y="1851660"/>
                </a:cubicBezTo>
                <a:cubicBezTo>
                  <a:pt x="702000" y="1865003"/>
                  <a:pt x="720499" y="1888692"/>
                  <a:pt x="746563" y="1897380"/>
                </a:cubicBezTo>
                <a:lnTo>
                  <a:pt x="815143" y="1920240"/>
                </a:lnTo>
                <a:cubicBezTo>
                  <a:pt x="907378" y="1950985"/>
                  <a:pt x="837408" y="1930918"/>
                  <a:pt x="1032313" y="1943100"/>
                </a:cubicBezTo>
                <a:cubicBezTo>
                  <a:pt x="1097083" y="1939290"/>
                  <a:pt x="1162286" y="1940062"/>
                  <a:pt x="1226623" y="1931670"/>
                </a:cubicBezTo>
                <a:cubicBezTo>
                  <a:pt x="1250517" y="1928553"/>
                  <a:pt x="1295203" y="1908810"/>
                  <a:pt x="1295203" y="1908810"/>
                </a:cubicBezTo>
                <a:lnTo>
                  <a:pt x="1432363" y="1703070"/>
                </a:lnTo>
                <a:lnTo>
                  <a:pt x="1478083" y="1634490"/>
                </a:lnTo>
                <a:cubicBezTo>
                  <a:pt x="1485703" y="1623060"/>
                  <a:pt x="1496599" y="1613232"/>
                  <a:pt x="1500943" y="1600200"/>
                </a:cubicBezTo>
                <a:lnTo>
                  <a:pt x="1569523" y="1394460"/>
                </a:lnTo>
                <a:lnTo>
                  <a:pt x="1626673" y="1223010"/>
                </a:lnTo>
                <a:lnTo>
                  <a:pt x="1649533" y="1154430"/>
                </a:lnTo>
                <a:lnTo>
                  <a:pt x="1660963" y="1120140"/>
                </a:lnTo>
                <a:cubicBezTo>
                  <a:pt x="1668583" y="1040130"/>
                  <a:pt x="1672457" y="959674"/>
                  <a:pt x="1683823" y="880110"/>
                </a:cubicBezTo>
                <a:cubicBezTo>
                  <a:pt x="1687633" y="853440"/>
                  <a:pt x="1690824" y="826674"/>
                  <a:pt x="1695253" y="800100"/>
                </a:cubicBezTo>
                <a:cubicBezTo>
                  <a:pt x="1698447" y="780937"/>
                  <a:pt x="1703208" y="762064"/>
                  <a:pt x="1706683" y="742950"/>
                </a:cubicBezTo>
                <a:cubicBezTo>
                  <a:pt x="1710829" y="720148"/>
                  <a:pt x="1714303" y="697230"/>
                  <a:pt x="1718113" y="674370"/>
                </a:cubicBezTo>
                <a:cubicBezTo>
                  <a:pt x="1714303" y="636270"/>
                  <a:pt x="1712978" y="597839"/>
                  <a:pt x="1706683" y="560070"/>
                </a:cubicBezTo>
                <a:cubicBezTo>
                  <a:pt x="1697115" y="502661"/>
                  <a:pt x="1679081" y="454405"/>
                  <a:pt x="1660963" y="400050"/>
                </a:cubicBezTo>
                <a:lnTo>
                  <a:pt x="1615243" y="262890"/>
                </a:lnTo>
                <a:lnTo>
                  <a:pt x="1603813" y="228600"/>
                </a:lnTo>
                <a:cubicBezTo>
                  <a:pt x="1593749" y="198407"/>
                  <a:pt x="1576140" y="135556"/>
                  <a:pt x="1546663" y="125730"/>
                </a:cubicBezTo>
                <a:cubicBezTo>
                  <a:pt x="1535233" y="121920"/>
                  <a:pt x="1522905" y="120151"/>
                  <a:pt x="1512373" y="114300"/>
                </a:cubicBezTo>
                <a:cubicBezTo>
                  <a:pt x="1488356" y="100957"/>
                  <a:pt x="1469857" y="77268"/>
                  <a:pt x="1443793" y="68580"/>
                </a:cubicBezTo>
                <a:lnTo>
                  <a:pt x="1375213" y="45720"/>
                </a:lnTo>
                <a:cubicBezTo>
                  <a:pt x="1345834" y="35927"/>
                  <a:pt x="1326778" y="28601"/>
                  <a:pt x="1295203" y="22860"/>
                </a:cubicBezTo>
                <a:cubicBezTo>
                  <a:pt x="1243946" y="13540"/>
                  <a:pt x="1161409" y="5454"/>
                  <a:pt x="1112323" y="0"/>
                </a:cubicBezTo>
                <a:cubicBezTo>
                  <a:pt x="1081843" y="3810"/>
                  <a:pt x="1050918" y="4994"/>
                  <a:pt x="1020883" y="11430"/>
                </a:cubicBezTo>
                <a:cubicBezTo>
                  <a:pt x="997321" y="16479"/>
                  <a:pt x="975163" y="26670"/>
                  <a:pt x="952303" y="34290"/>
                </a:cubicBezTo>
                <a:lnTo>
                  <a:pt x="918013" y="45720"/>
                </a:lnTo>
                <a:lnTo>
                  <a:pt x="849433" y="68580"/>
                </a:lnTo>
                <a:cubicBezTo>
                  <a:pt x="838003" y="72390"/>
                  <a:pt x="826957" y="77647"/>
                  <a:pt x="815143" y="80010"/>
                </a:cubicBezTo>
                <a:cubicBezTo>
                  <a:pt x="796093" y="83820"/>
                  <a:pt x="776958" y="87226"/>
                  <a:pt x="757993" y="91440"/>
                </a:cubicBezTo>
                <a:cubicBezTo>
                  <a:pt x="706170" y="102956"/>
                  <a:pt x="700678" y="106735"/>
                  <a:pt x="643693" y="125730"/>
                </a:cubicBezTo>
                <a:lnTo>
                  <a:pt x="609403" y="137160"/>
                </a:lnTo>
                <a:cubicBezTo>
                  <a:pt x="583554" y="175933"/>
                  <a:pt x="596257" y="161736"/>
                  <a:pt x="575113" y="182880"/>
                </a:cubicBezTo>
                <a:lnTo>
                  <a:pt x="575113" y="182880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C1912F-7E56-744C-9E1F-036C1C512585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847224" y="4272881"/>
            <a:ext cx="1998596" cy="275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CE4F798-BE30-4640-88C1-3955DF1CB9AD}"/>
              </a:ext>
            </a:extLst>
          </p:cNvPr>
          <p:cNvSpPr txBox="1"/>
          <p:nvPr/>
        </p:nvSpPr>
        <p:spPr>
          <a:xfrm>
            <a:off x="9845820" y="4011271"/>
            <a:ext cx="123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(rosso) cellule </a:t>
            </a:r>
          </a:p>
          <a:p>
            <a:r>
              <a:rPr lang="en-US" sz="1400" dirty="0" err="1"/>
              <a:t>cancerogene</a:t>
            </a:r>
            <a:endParaRPr lang="en-US" sz="14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A0E37C-B968-3E4C-BF1F-8D91D5D87EF8}"/>
              </a:ext>
            </a:extLst>
          </p:cNvPr>
          <p:cNvCxnSpPr>
            <a:cxnSpLocks/>
          </p:cNvCxnSpPr>
          <p:nvPr/>
        </p:nvCxnSpPr>
        <p:spPr>
          <a:xfrm flipV="1">
            <a:off x="7952880" y="5000252"/>
            <a:ext cx="1892940" cy="4656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018A13B-F269-7346-B1D0-A1E6AD4AE8E4}"/>
              </a:ext>
            </a:extLst>
          </p:cNvPr>
          <p:cNvSpPr txBox="1"/>
          <p:nvPr/>
        </p:nvSpPr>
        <p:spPr>
          <a:xfrm>
            <a:off x="9845820" y="4891381"/>
            <a:ext cx="116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verde</a:t>
            </a:r>
            <a:r>
              <a:rPr lang="en-US" sz="1400" dirty="0"/>
              <a:t>) GFP+ </a:t>
            </a:r>
          </a:p>
          <a:p>
            <a:r>
              <a:rPr lang="en-US" sz="1400" dirty="0" err="1"/>
              <a:t>macrofagi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14DE22-C99B-3442-A281-034A2C4B7E39}"/>
              </a:ext>
            </a:extLst>
          </p:cNvPr>
          <p:cNvSpPr txBox="1"/>
          <p:nvPr/>
        </p:nvSpPr>
        <p:spPr>
          <a:xfrm>
            <a:off x="8629650" y="6450886"/>
            <a:ext cx="3451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22487C"/>
                </a:solidFill>
              </a:rPr>
              <a:t>www.cancerbiotechnology.com</a:t>
            </a:r>
            <a:endParaRPr lang="en-US" sz="2000" dirty="0">
              <a:solidFill>
                <a:srgbClr val="22487C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E204D6-837F-F24C-BB4E-8A222DA1B89C}"/>
              </a:ext>
            </a:extLst>
          </p:cNvPr>
          <p:cNvCxnSpPr>
            <a:cxnSpLocks/>
          </p:cNvCxnSpPr>
          <p:nvPr/>
        </p:nvCxnSpPr>
        <p:spPr>
          <a:xfrm>
            <a:off x="10108806" y="2170510"/>
            <a:ext cx="174523" cy="176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4F597E-60F8-2042-A346-C1C0EF3846B4}"/>
              </a:ext>
            </a:extLst>
          </p:cNvPr>
          <p:cNvSpPr txBox="1"/>
          <p:nvPr/>
        </p:nvSpPr>
        <p:spPr>
          <a:xfrm>
            <a:off x="2311510" y="2947123"/>
            <a:ext cx="232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Fegato</a:t>
            </a:r>
            <a:r>
              <a:rPr lang="en-GB" sz="1400" dirty="0"/>
              <a:t> (</a:t>
            </a:r>
            <a:r>
              <a:rPr lang="en-GB" sz="1400" dirty="0" err="1"/>
              <a:t>risonanza</a:t>
            </a:r>
            <a:r>
              <a:rPr lang="en-GB" sz="1400" dirty="0"/>
              <a:t> </a:t>
            </a:r>
            <a:r>
              <a:rPr lang="en-GB" sz="1400" dirty="0" err="1"/>
              <a:t>magnetica</a:t>
            </a:r>
            <a:r>
              <a:rPr lang="en-GB" sz="1400" dirty="0"/>
              <a:t>)</a:t>
            </a:r>
            <a:endParaRPr lang="aa-ET" sz="1400" dirty="0"/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0" grpId="0"/>
      <p:bldP spid="11" grpId="0"/>
      <p:bldP spid="19" grpId="0"/>
      <p:bldP spid="25" grpId="0"/>
      <p:bldP spid="28" grpId="0"/>
      <p:bldP spid="29" grpId="0"/>
      <p:bldP spid="30" grpId="0"/>
      <p:bldP spid="44" grpId="0" animBg="1"/>
      <p:bldP spid="47" grpId="0"/>
      <p:bldP spid="51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3CE38F-9A08-1840-92A3-0A6928C1E071}"/>
              </a:ext>
            </a:extLst>
          </p:cNvPr>
          <p:cNvSpPr txBox="1"/>
          <p:nvPr/>
        </p:nvSpPr>
        <p:spPr>
          <a:xfrm>
            <a:off x="2520096" y="266528"/>
            <a:ext cx="7451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Grazie</a:t>
            </a:r>
            <a:r>
              <a:rPr lang="en-US" sz="4400" dirty="0"/>
              <a:t> per </a:t>
            </a:r>
            <a:r>
              <a:rPr lang="en-US" sz="4400" dirty="0" err="1"/>
              <a:t>questa</a:t>
            </a:r>
            <a:r>
              <a:rPr lang="en-US" sz="4400" dirty="0"/>
              <a:t> </a:t>
            </a:r>
            <a:r>
              <a:rPr lang="en-US" sz="4400" dirty="0" err="1"/>
              <a:t>opportunità</a:t>
            </a:r>
            <a:r>
              <a:rPr lang="en-US" sz="4400" dirty="0"/>
              <a:t>!!</a:t>
            </a:r>
          </a:p>
        </p:txBody>
      </p:sp>
      <p:pic>
        <p:nvPicPr>
          <p:cNvPr id="1028" name="Picture 4" descr="Turismo, Milano batte ancora una volta Roma: è la città più visitata d'Italia">
            <a:extLst>
              <a:ext uri="{FF2B5EF4-FFF2-40B4-BE49-F238E27FC236}">
                <a16:creationId xmlns:a16="http://schemas.microsoft.com/office/drawing/2014/main" id="{B977F8D2-DC4D-E747-A508-71883DF2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70" y="1186669"/>
            <a:ext cx="8491658" cy="477655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0C5B7D-106D-054C-8230-DA2A01796955}"/>
              </a:ext>
            </a:extLst>
          </p:cNvPr>
          <p:cNvSpPr txBox="1"/>
          <p:nvPr/>
        </p:nvSpPr>
        <p:spPr>
          <a:xfrm>
            <a:off x="4531725" y="6113927"/>
            <a:ext cx="312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2487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www.cancerbiotechnology.com</a:t>
            </a:r>
            <a:endParaRPr lang="en-US" dirty="0">
              <a:solidFill>
                <a:srgbClr val="22487C"/>
              </a:solidFill>
            </a:endParaRPr>
          </a:p>
          <a:p>
            <a:pPr algn="ctr"/>
            <a:r>
              <a:rPr lang="en-US" dirty="0" err="1">
                <a:solidFill>
                  <a:srgbClr val="22487C"/>
                </a:solidFill>
              </a:rPr>
              <a:t>squadrito.mario@hsr.it</a:t>
            </a:r>
            <a:endParaRPr lang="en-US" dirty="0">
              <a:solidFill>
                <a:srgbClr val="224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73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10092</TotalTime>
  <Words>170</Words>
  <Application>Microsoft Macintosh PowerPoint</Application>
  <PresentationFormat>Widescreen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Mario Leonardo Squadrito</cp:lastModifiedBy>
  <cp:revision>39</cp:revision>
  <cp:lastPrinted>2020-01-10T17:26:51Z</cp:lastPrinted>
  <dcterms:created xsi:type="dcterms:W3CDTF">2019-01-16T10:58:29Z</dcterms:created>
  <dcterms:modified xsi:type="dcterms:W3CDTF">2021-06-08T19:02:21Z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