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330" r:id="rId5"/>
    <p:sldId id="273" r:id="rId6"/>
    <p:sldId id="335" r:id="rId7"/>
  </p:sldIdLst>
  <p:sldSz cx="12192000" cy="6858000"/>
  <p:notesSz cx="6669088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a Maria Cristina Bello" initials="PMCB" lastIdx="1" clrIdx="0">
    <p:extLst>
      <p:ext uri="{19B8F6BF-5375-455C-9EA6-DF929625EA0E}">
        <p15:presenceInfo xmlns:p15="http://schemas.microsoft.com/office/powerpoint/2012/main" userId="S-1-5-21-311958635-1773037021-720635935-77665" providerId="AD"/>
      </p:ext>
    </p:extLst>
  </p:cmAuthor>
  <p:cmAuthor id="2" name="Giusi Caldieri" initials="GC" lastIdx="4" clrIdx="1">
    <p:extLst>
      <p:ext uri="{19B8F6BF-5375-455C-9EA6-DF929625EA0E}">
        <p15:presenceInfo xmlns:p15="http://schemas.microsoft.com/office/powerpoint/2012/main" userId="S::giusi.caldieri@frrb.it::633a459b-4039-4677-b226-d8e93057b5a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87C"/>
    <a:srgbClr val="28FF3E"/>
    <a:srgbClr val="2850FF"/>
    <a:srgbClr val="3CF0FF"/>
    <a:srgbClr val="333085"/>
    <a:srgbClr val="A5A5A5"/>
    <a:srgbClr val="ED7D31"/>
    <a:srgbClr val="139CD7"/>
    <a:srgbClr val="F6C31A"/>
    <a:srgbClr val="CF2E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46"/>
    <p:restoredTop sz="94286"/>
  </p:normalViewPr>
  <p:slideViewPr>
    <p:cSldViewPr snapToGrid="0">
      <p:cViewPr varScale="1">
        <p:scale>
          <a:sx n="116" d="100"/>
          <a:sy n="116" d="100"/>
        </p:scale>
        <p:origin x="143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41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>
              <a:latin typeface="Calibri Light" panose="020F0302020204030204" pitchFamily="34" charset="0"/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A9F5A-0099-4815-BC8A-87D804F7A5A5}" type="datetimeFigureOut">
              <a:rPr lang="it-IT" smtClean="0">
                <a:latin typeface="Calibri Light" panose="020F0302020204030204" pitchFamily="34" charset="0"/>
              </a:rPr>
              <a:t>09/06/21</a:t>
            </a:fld>
            <a:endParaRPr lang="it-IT">
              <a:latin typeface="Calibri Light" panose="020F0302020204030204" pitchFamily="34" charset="0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>
              <a:latin typeface="Calibri Light" panose="020F0302020204030204" pitchFamily="34" charset="0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B909C-80C9-4F58-92A6-EEC3F155F870}" type="slidenum">
              <a:rPr lang="it-IT" smtClean="0">
                <a:latin typeface="Calibri Light" panose="020F0302020204030204" pitchFamily="34" charset="0"/>
              </a:rPr>
              <a:t>‹N›</a:t>
            </a:fld>
            <a:endParaRPr lang="it-IT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26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1A53B597-B864-47FE-A55F-E1DAF22CBDDC}" type="datetimeFigureOut">
              <a:rPr lang="en-GB" smtClean="0"/>
              <a:pPr/>
              <a:t>09/06/2021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 panose="020F0302020204030204" pitchFamily="34" charset="0"/>
              </a:defRPr>
            </a:lvl1pPr>
          </a:lstStyle>
          <a:p>
            <a:fld id="{30321078-289C-4F51-B3D9-6A089E609599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120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21078-289C-4F51-B3D9-6A089E60959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059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321078-289C-4F51-B3D9-6A089E609599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103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Calibri Light" panose="020F0302020204030204" pitchFamily="34" charset="0"/>
              </a:defRPr>
            </a:lvl1pPr>
          </a:lstStyle>
          <a:p>
            <a:fld id="{20AA1205-0254-464D-9386-9755AC035A16}" type="datetimeFigureOut">
              <a:rPr lang="en-GB" smtClean="0"/>
              <a:pPr/>
              <a:t>09/06/2021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82782A9C-BA5B-4AA9-BB82-192C7B9349F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55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493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97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latin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>
                <a:latin typeface="Century Gothic" panose="020B0502020202020204" pitchFamily="34" charset="0"/>
              </a:defRPr>
            </a:lvl1pPr>
          </a:lstStyle>
          <a:p>
            <a:r>
              <a:rPr lang="en-GB" err="1">
                <a:latin typeface="Calibri Light" panose="020F0302020204030204" pitchFamily="34" charset="0"/>
              </a:rPr>
              <a:t>Presentazione</a:t>
            </a:r>
            <a:r>
              <a:rPr lang="en-GB">
                <a:latin typeface="Calibri Light" panose="020F0302020204030204" pitchFamily="34" charset="0"/>
              </a:rPr>
              <a:t> Call </a:t>
            </a:r>
            <a:r>
              <a:rPr lang="en-GB" err="1">
                <a:latin typeface="Calibri Light" panose="020F0302020204030204" pitchFamily="34" charset="0"/>
              </a:rPr>
              <a:t>Europee</a:t>
            </a:r>
            <a:r>
              <a:rPr lang="en-GB">
                <a:latin typeface="Calibri Light" panose="020F0302020204030204" pitchFamily="34" charset="0"/>
              </a:rPr>
              <a:t> 2019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‹N›</a:t>
            </a:fld>
            <a:endParaRPr lang="en-GB"/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433" y="6057130"/>
            <a:ext cx="1316567" cy="59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803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6569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498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189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10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55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208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A1205-0254-464D-9386-9755AC035A16}" type="datetimeFigureOut">
              <a:rPr lang="en-GB" smtClean="0"/>
              <a:t>09/06/2021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82A9C-BA5B-4AA9-BB82-192C7B9349F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488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20AA1205-0254-464D-9386-9755AC035A16}" type="datetimeFigureOut">
              <a:rPr lang="en-GB" smtClean="0"/>
              <a:pPr/>
              <a:t>09/06/2021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82782A9C-BA5B-4AA9-BB82-192C7B9349F8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645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Image result for regione lombardia">
            <a:extLst>
              <a:ext uri="{FF2B5EF4-FFF2-40B4-BE49-F238E27FC236}">
                <a16:creationId xmlns:a16="http://schemas.microsoft.com/office/drawing/2014/main" id="{B329DD8A-1EAC-48CF-AF42-106A3D95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1496" y="517018"/>
            <a:ext cx="2532690" cy="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DEE14F4-CC7C-4579-B9C6-41AF6199B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32" y="4284849"/>
            <a:ext cx="3759105" cy="185135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0F30413-5D17-4017-BB35-35AFAB2EF2DB}"/>
              </a:ext>
            </a:extLst>
          </p:cNvPr>
          <p:cNvSpPr txBox="1"/>
          <p:nvPr/>
        </p:nvSpPr>
        <p:spPr>
          <a:xfrm>
            <a:off x="5160112" y="2140546"/>
            <a:ext cx="681951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PI: </a:t>
            </a:r>
            <a:r>
              <a:rPr lang="it-IT" sz="2200" b="1" cap="all" dirty="0">
                <a:latin typeface="Calibri" panose="020F0502020204030204" pitchFamily="34" charset="0"/>
                <a:cs typeface="Calibri" panose="020F0502020204030204" pitchFamily="34" charset="0"/>
              </a:rPr>
              <a:t>Claudia </a:t>
            </a:r>
            <a:r>
              <a:rPr lang="it-IT" sz="2200" b="1" cap="all" dirty="0" err="1">
                <a:latin typeface="Calibri" panose="020F0502020204030204" pitchFamily="34" charset="0"/>
                <a:cs typeface="Calibri" panose="020F0502020204030204" pitchFamily="34" charset="0"/>
              </a:rPr>
              <a:t>bearzi</a:t>
            </a:r>
            <a:endParaRPr lang="it-IT" sz="2200" b="1" cap="al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52D45BC-4D4B-4EDF-A5FF-95E5F60BB499}"/>
              </a:ext>
            </a:extLst>
          </p:cNvPr>
          <p:cNvSpPr txBox="1"/>
          <p:nvPr/>
        </p:nvSpPr>
        <p:spPr>
          <a:xfrm>
            <a:off x="5455004" y="3791133"/>
            <a:ext cx="606829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Progetto: 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CONNECTION</a:t>
            </a:r>
          </a:p>
          <a:p>
            <a:pPr algn="ctr"/>
            <a:r>
              <a:rPr lang="it-IT" sz="2200" dirty="0">
                <a:cs typeface="Calibri" panose="020F0502020204030204" pitchFamily="34" charset="0"/>
              </a:rPr>
              <a:t>«</a:t>
            </a:r>
            <a:r>
              <a:rPr lang="it-IT" sz="2200" dirty="0"/>
              <a:t>Il proteoglicano condroitin-solfato-4,</a:t>
            </a:r>
          </a:p>
          <a:p>
            <a:pPr algn="ctr"/>
            <a:r>
              <a:rPr lang="it-IT" sz="2200" dirty="0"/>
              <a:t>secreto da un legame sbilanciato tra SP1 e NF-</a:t>
            </a:r>
            <a:r>
              <a:rPr lang="it-IT" sz="2200" dirty="0" err="1"/>
              <a:t>kB</a:t>
            </a:r>
            <a:r>
              <a:rPr lang="it-IT" sz="2200" dirty="0"/>
              <a:t> sul gene CHST11, innesca la </a:t>
            </a:r>
            <a:r>
              <a:rPr lang="it-IT" sz="2200" dirty="0" err="1"/>
              <a:t>denervazione</a:t>
            </a:r>
            <a:r>
              <a:rPr lang="it-IT" sz="2200" dirty="0"/>
              <a:t> cardiaca </a:t>
            </a:r>
          </a:p>
          <a:p>
            <a:pPr algn="ctr"/>
            <a:r>
              <a:rPr lang="it-IT" sz="2200" dirty="0"/>
              <a:t>nella distrofia muscolare di Duchenne</a:t>
            </a:r>
            <a:r>
              <a:rPr lang="it-IT" sz="2200" dirty="0"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6ACEC57-8858-412F-9EB0-95A20694C80E}"/>
              </a:ext>
            </a:extLst>
          </p:cNvPr>
          <p:cNvSpPr txBox="1"/>
          <p:nvPr/>
        </p:nvSpPr>
        <p:spPr>
          <a:xfrm>
            <a:off x="4942589" y="2734902"/>
            <a:ext cx="70931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Host Institution: </a:t>
            </a:r>
            <a:r>
              <a:rPr lang="it-IT" sz="2200" b="1" dirty="0"/>
              <a:t>Fondazione IRCCS Ca’ Granda</a:t>
            </a:r>
          </a:p>
          <a:p>
            <a:pPr algn="ctr"/>
            <a:r>
              <a:rPr lang="it-IT" sz="2200" b="1" dirty="0"/>
              <a:t>Ospedale Maggiore Policlinico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F5BFB3A-59AC-45ED-B211-F94AB8405DAC}"/>
              </a:ext>
            </a:extLst>
          </p:cNvPr>
          <p:cNvSpPr txBox="1"/>
          <p:nvPr/>
        </p:nvSpPr>
        <p:spPr>
          <a:xfrm>
            <a:off x="9562714" y="6292619"/>
            <a:ext cx="2629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18 giugno 2021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F2BD982-40F4-4065-886E-92F0CFA80646}"/>
              </a:ext>
            </a:extLst>
          </p:cNvPr>
          <p:cNvSpPr txBox="1"/>
          <p:nvPr/>
        </p:nvSpPr>
        <p:spPr>
          <a:xfrm>
            <a:off x="5843908" y="722185"/>
            <a:ext cx="5622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Bando Giovani</a:t>
            </a:r>
          </a:p>
          <a:p>
            <a:pPr algn="ctr"/>
            <a:r>
              <a:rPr lang="it-IT" sz="2400" b="1" i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EARLY CAREER AWARD</a:t>
            </a:r>
          </a:p>
        </p:txBody>
      </p:sp>
    </p:spTree>
    <p:extLst>
      <p:ext uri="{BB962C8B-B14F-4D97-AF65-F5344CB8AC3E}">
        <p14:creationId xmlns:p14="http://schemas.microsoft.com/office/powerpoint/2010/main" val="988335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BC9428-DCFB-4D72-8049-8EC38D78134A}"/>
              </a:ext>
            </a:extLst>
          </p:cNvPr>
          <p:cNvSpPr txBox="1"/>
          <p:nvPr/>
        </p:nvSpPr>
        <p:spPr>
          <a:xfrm>
            <a:off x="457200" y="6728"/>
            <a:ext cx="1112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chemeClr val="accent5">
                    <a:lumMod val="50000"/>
                  </a:schemeClr>
                </a:solidFill>
              </a:rPr>
              <a:t>OBIETTIVI DEL PROGETTO E IMPATTO ATTESO</a:t>
            </a:r>
          </a:p>
        </p:txBody>
      </p: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D0CE6CED-4C84-4800-82BD-E458B1069F1D}"/>
              </a:ext>
            </a:extLst>
          </p:cNvPr>
          <p:cNvCxnSpPr/>
          <p:nvPr/>
        </p:nvCxnSpPr>
        <p:spPr>
          <a:xfrm>
            <a:off x="457200" y="494447"/>
            <a:ext cx="111633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D3AD21-C9E8-BF45-81B8-CA7CD41B147A}"/>
              </a:ext>
            </a:extLst>
          </p:cNvPr>
          <p:cNvSpPr txBox="1"/>
          <p:nvPr/>
        </p:nvSpPr>
        <p:spPr>
          <a:xfrm>
            <a:off x="377192" y="3188679"/>
            <a:ext cx="11349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u="sng" dirty="0"/>
              <a:t>OBIETTIVO</a:t>
            </a:r>
            <a:r>
              <a:rPr lang="it-IT" sz="2000" b="1" dirty="0"/>
              <a:t>. </a:t>
            </a:r>
            <a:r>
              <a:rPr lang="it-IT" sz="2000" dirty="0"/>
              <a:t>Studiare le cause che portano all’indebolimento del cuore nei pazienti DMD:</a:t>
            </a:r>
          </a:p>
          <a:p>
            <a:pPr marL="225425" indent="-225425" algn="just">
              <a:buAutoNum type="arabicPeriod"/>
            </a:pPr>
            <a:r>
              <a:rPr lang="it-IT" sz="2000" dirty="0"/>
              <a:t>Identificare il meccanismo molecolare che determina l’alterazione della composizione dell’ECM distrofica.</a:t>
            </a:r>
          </a:p>
          <a:p>
            <a:pPr marL="225425" indent="-225425" algn="just">
              <a:buAutoNum type="arabicPeriod"/>
            </a:pPr>
            <a:r>
              <a:rPr lang="it-IT" sz="2000" dirty="0"/>
              <a:t>Identificare il ruolo della matrice extracellulare nella regolazione dell’innervazione cardiaca (</a:t>
            </a:r>
            <a:r>
              <a:rPr lang="it-IT" sz="2000" i="1" dirty="0"/>
              <a:t>in vitro</a:t>
            </a:r>
            <a:r>
              <a:rPr lang="it-IT" sz="2000" dirty="0"/>
              <a:t>).</a:t>
            </a:r>
          </a:p>
          <a:p>
            <a:pPr marL="225425" indent="-225425" algn="just">
              <a:buAutoNum type="arabicPeriod"/>
            </a:pPr>
            <a:r>
              <a:rPr lang="it-IT" sz="2000" dirty="0"/>
              <a:t>Ripristinare la corretta innervazione cardiaca (</a:t>
            </a:r>
            <a:r>
              <a:rPr lang="it-IT" sz="2000" i="1" dirty="0"/>
              <a:t>in vivo</a:t>
            </a:r>
            <a:r>
              <a:rPr lang="it-IT" sz="2000" dirty="0"/>
              <a:t>).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709B05-724C-964B-80B8-70394E42A4B9}"/>
              </a:ext>
            </a:extLst>
          </p:cNvPr>
          <p:cNvSpPr txBox="1"/>
          <p:nvPr/>
        </p:nvSpPr>
        <p:spPr>
          <a:xfrm>
            <a:off x="363854" y="1981550"/>
            <a:ext cx="1116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/>
              <a:t>Ipotesi. </a:t>
            </a:r>
            <a:r>
              <a:rPr lang="it-IT" sz="2000" dirty="0"/>
              <a:t>La composizione della matrice extracellulare (ECM) cardiaca potrebbe influire sullo sviluppo dell’innervazione cardiaca causando la perdita del tono muscolare.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E0E6645-9A17-6448-8985-A6B6F569525D}"/>
              </a:ext>
            </a:extLst>
          </p:cNvPr>
          <p:cNvSpPr txBox="1"/>
          <p:nvPr/>
        </p:nvSpPr>
        <p:spPr>
          <a:xfrm>
            <a:off x="363854" y="741720"/>
            <a:ext cx="11349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/>
              <a:t>Distrofia muscolare di Duchenne (DMD)</a:t>
            </a:r>
            <a:r>
              <a:rPr lang="it-IT" sz="2000" dirty="0"/>
              <a:t>: patologia legata al cromosoma X caratterizzata da numerose mutazioni nel gene della </a:t>
            </a:r>
            <a:r>
              <a:rPr lang="it-IT" sz="2000" dirty="0" err="1"/>
              <a:t>distrofina</a:t>
            </a:r>
            <a:r>
              <a:rPr lang="it-IT" sz="2000" dirty="0"/>
              <a:t>, che portano a una degenerazione irreversibile dei muscoli scheletrici e cardiaci.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31F77A-26BD-9A45-83DD-CD59DE8E1B49}"/>
              </a:ext>
            </a:extLst>
          </p:cNvPr>
          <p:cNvSpPr txBox="1"/>
          <p:nvPr/>
        </p:nvSpPr>
        <p:spPr>
          <a:xfrm>
            <a:off x="363854" y="4839995"/>
            <a:ext cx="11243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b="1" u="sng" dirty="0"/>
              <a:t>IMPATTO ATTESO</a:t>
            </a:r>
            <a:r>
              <a:rPr lang="it-IT" sz="2000" b="1" dirty="0"/>
              <a:t>. </a:t>
            </a:r>
            <a:r>
              <a:rPr lang="it-IT" sz="2000" dirty="0"/>
              <a:t>Individuare il meccanismo molecolare responsabile della progressione della DMD per sviluppare nuove opzioni terapeutiche con lo scopo di aumentare l'aspettativa di vita dei pazienti affetti da DMD con insufficienza cardiaca.</a:t>
            </a:r>
          </a:p>
        </p:txBody>
      </p:sp>
      <p:cxnSp>
        <p:nvCxnSpPr>
          <p:cNvPr id="10" name="Connettore diritto 13">
            <a:extLst>
              <a:ext uri="{FF2B5EF4-FFF2-40B4-BE49-F238E27FC236}">
                <a16:creationId xmlns:a16="http://schemas.microsoft.com/office/drawing/2014/main" id="{6E25E4B6-1135-454C-9427-0657A540BA8F}"/>
              </a:ext>
            </a:extLst>
          </p:cNvPr>
          <p:cNvCxnSpPr>
            <a:cxnSpLocks/>
          </p:cNvCxnSpPr>
          <p:nvPr/>
        </p:nvCxnSpPr>
        <p:spPr>
          <a:xfrm>
            <a:off x="313699" y="494447"/>
            <a:ext cx="114867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99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magine 33">
            <a:extLst>
              <a:ext uri="{FF2B5EF4-FFF2-40B4-BE49-F238E27FC236}">
                <a16:creationId xmlns:a16="http://schemas.microsoft.com/office/drawing/2014/main" id="{2B1845E7-0D0A-3949-AE6C-121531A72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016" y="3395762"/>
            <a:ext cx="662722" cy="437582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F28EA20-CCB3-764B-B27D-9DA955F0A35C}"/>
              </a:ext>
            </a:extLst>
          </p:cNvPr>
          <p:cNvSpPr txBox="1"/>
          <p:nvPr/>
        </p:nvSpPr>
        <p:spPr>
          <a:xfrm>
            <a:off x="463873" y="23794"/>
            <a:ext cx="11163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chemeClr val="accent5">
                    <a:lumMod val="50000"/>
                  </a:schemeClr>
                </a:solidFill>
              </a:rPr>
              <a:t>APPROCCIO METODOLOGICO</a:t>
            </a:r>
          </a:p>
        </p:txBody>
      </p:sp>
      <p:cxnSp>
        <p:nvCxnSpPr>
          <p:cNvPr id="36" name="Connettore diritto 13">
            <a:extLst>
              <a:ext uri="{FF2B5EF4-FFF2-40B4-BE49-F238E27FC236}">
                <a16:creationId xmlns:a16="http://schemas.microsoft.com/office/drawing/2014/main" id="{C4D22982-EBD3-794A-A5B9-63E93AF0D6F2}"/>
              </a:ext>
            </a:extLst>
          </p:cNvPr>
          <p:cNvCxnSpPr>
            <a:cxnSpLocks/>
          </p:cNvCxnSpPr>
          <p:nvPr/>
        </p:nvCxnSpPr>
        <p:spPr>
          <a:xfrm>
            <a:off x="313699" y="494447"/>
            <a:ext cx="114867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C259CCAE-0E8E-B14D-B8BB-B688832CFA91}"/>
              </a:ext>
            </a:extLst>
          </p:cNvPr>
          <p:cNvSpPr/>
          <p:nvPr/>
        </p:nvSpPr>
        <p:spPr>
          <a:xfrm>
            <a:off x="241371" y="4680661"/>
            <a:ext cx="100203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/>
              <a:t>3.</a:t>
            </a:r>
            <a:r>
              <a:rPr lang="it-IT" sz="1400" dirty="0"/>
              <a:t> Tecnologia delle </a:t>
            </a:r>
            <a:r>
              <a:rPr lang="it-IT" sz="1400" b="1" dirty="0"/>
              <a:t>cellule CAR-T </a:t>
            </a:r>
            <a:r>
              <a:rPr lang="it-IT" sz="1400" dirty="0"/>
              <a:t>(cellule T del recettore dell'antigene chimerico): ripristinare la corretta innervazione cardiaca (</a:t>
            </a:r>
            <a:r>
              <a:rPr lang="it-IT" sz="1400" i="1" dirty="0"/>
              <a:t>in vivo</a:t>
            </a:r>
            <a:r>
              <a:rPr lang="it-IT" sz="1400" dirty="0"/>
              <a:t>).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4DBD7A00-9BFA-394E-B270-3FE528B0B477}"/>
              </a:ext>
            </a:extLst>
          </p:cNvPr>
          <p:cNvSpPr/>
          <p:nvPr/>
        </p:nvSpPr>
        <p:spPr>
          <a:xfrm>
            <a:off x="241371" y="2682740"/>
            <a:ext cx="103498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/>
              <a:t>2. </a:t>
            </a:r>
            <a:r>
              <a:rPr lang="it-IT" sz="1400" dirty="0"/>
              <a:t>Tecnologia della </a:t>
            </a:r>
            <a:r>
              <a:rPr lang="it-IT" sz="1400" b="1" dirty="0" err="1"/>
              <a:t>Bio</a:t>
            </a:r>
            <a:r>
              <a:rPr lang="it-IT" sz="1400" b="1" dirty="0"/>
              <a:t>-stampa 3D</a:t>
            </a:r>
            <a:r>
              <a:rPr lang="it-IT" sz="1400" dirty="0"/>
              <a:t>: identificare il ruolo della matrice extracellulare nella regolazione dell’innervazione cardiaca (</a:t>
            </a:r>
            <a:r>
              <a:rPr lang="it-IT" sz="1400" i="1" dirty="0"/>
              <a:t>in vitro</a:t>
            </a:r>
            <a:r>
              <a:rPr lang="it-IT" sz="1400" dirty="0"/>
              <a:t>).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DA230FBF-6BA6-4A43-A3AA-98D248D4F6A9}"/>
              </a:ext>
            </a:extLst>
          </p:cNvPr>
          <p:cNvSpPr txBox="1"/>
          <p:nvPr/>
        </p:nvSpPr>
        <p:spPr>
          <a:xfrm>
            <a:off x="241370" y="515844"/>
            <a:ext cx="1137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1. </a:t>
            </a:r>
            <a:r>
              <a:rPr lang="it-IT" sz="1400" dirty="0"/>
              <a:t>Tecnologie </a:t>
            </a:r>
            <a:r>
              <a:rPr lang="it-IT" sz="1400" b="1" dirty="0" err="1"/>
              <a:t>ChIP-Seq</a:t>
            </a:r>
            <a:r>
              <a:rPr lang="it-IT" sz="1400" dirty="0"/>
              <a:t>, </a:t>
            </a:r>
            <a:r>
              <a:rPr lang="it-IT" sz="1400" b="1" dirty="0"/>
              <a:t>RNA-</a:t>
            </a:r>
            <a:r>
              <a:rPr lang="it-IT" sz="1400" b="1" dirty="0" err="1"/>
              <a:t>Seq</a:t>
            </a:r>
            <a:r>
              <a:rPr lang="it-IT" sz="1400" dirty="0"/>
              <a:t>, </a:t>
            </a:r>
            <a:r>
              <a:rPr lang="en-US" sz="1400" b="1" dirty="0"/>
              <a:t>CRISPR-dCas9</a:t>
            </a:r>
            <a:r>
              <a:rPr lang="it-IT" sz="1400" dirty="0"/>
              <a:t>: identificare il meccanismo molecolare che determina l’alterazione della composizione dell’ECM distrofica.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96342F0-A735-C14F-93C4-D6E6C425BF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2" y="2990521"/>
            <a:ext cx="9682664" cy="1469976"/>
          </a:xfrm>
          <a:prstGeom prst="rect">
            <a:avLst/>
          </a:prstGeom>
        </p:spPr>
      </p:pic>
      <p:pic>
        <p:nvPicPr>
          <p:cNvPr id="67" name="Immagine 66" descr="giphy stampa (1).gif">
            <a:extLst>
              <a:ext uri="{FF2B5EF4-FFF2-40B4-BE49-F238E27FC236}">
                <a16:creationId xmlns:a16="http://schemas.microsoft.com/office/drawing/2014/main" id="{794AA9E3-74ED-B04E-A614-E2DCB543FAD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52257" y="4155593"/>
            <a:ext cx="895041" cy="499473"/>
          </a:xfrm>
          <a:prstGeom prst="rect">
            <a:avLst/>
          </a:prstGeom>
          <a:ln>
            <a:noFill/>
          </a:ln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EDE133C8-5E18-144D-9D63-4A1C3031DE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014" b="12916"/>
          <a:stretch/>
        </p:blipFill>
        <p:spPr>
          <a:xfrm>
            <a:off x="8885736" y="4150065"/>
            <a:ext cx="844627" cy="493750"/>
          </a:xfrm>
          <a:prstGeom prst="rect">
            <a:avLst/>
          </a:prstGeom>
          <a:ln>
            <a:noFill/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4EFE2AB-8EF7-8940-9D0E-BB5558197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6" y="4984649"/>
            <a:ext cx="10112322" cy="154466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02F6F67-C445-AA43-A872-966C6F926D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2" y="834638"/>
            <a:ext cx="9605545" cy="182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467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11670CBB96F6CA4DB65262900CFE132B" ma:contentTypeVersion="13" ma:contentTypeDescription="Creare un nuovo documento." ma:contentTypeScope="" ma:versionID="917572877d3805ceaaabbbdb69698949">
  <xsd:schema xmlns:xsd="http://www.w3.org/2001/XMLSchema" xmlns:xs="http://www.w3.org/2001/XMLSchema" xmlns:p="http://schemas.microsoft.com/office/2006/metadata/properties" xmlns:ns2="a132fbb7-b71c-4ed5-9e28-4b1e37ad032c" xmlns:ns3="4aedc69c-69ec-40fc-8bf0-0d01cc85ad03" targetNamespace="http://schemas.microsoft.com/office/2006/metadata/properties" ma:root="true" ma:fieldsID="33559bfc87a2cc80fd5115d2d8c2fb19" ns2:_="" ns3:_="">
    <xsd:import namespace="a132fbb7-b71c-4ed5-9e28-4b1e37ad032c"/>
    <xsd:import namespace="4aedc69c-69ec-40fc-8bf0-0d01cc85ad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2fbb7-b71c-4ed5-9e28-4b1e37ad03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edc69c-69ec-40fc-8bf0-0d01cc85ad0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74B2DA-0BE7-4219-B536-957CF1FBBC3C}">
  <ds:schemaRefs>
    <ds:schemaRef ds:uri="4aedc69c-69ec-40fc-8bf0-0d01cc85ad03"/>
    <ds:schemaRef ds:uri="a132fbb7-b71c-4ed5-9e28-4b1e37ad032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7C8D062-BB45-42BB-99E3-98AC2302F7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8D8E6A-B7F5-4E8F-B5D0-1D6E823ED11D}"/>
</file>

<file path=docProps/app.xml><?xml version="1.0" encoding="utf-8"?>
<Properties xmlns="http://schemas.openxmlformats.org/officeDocument/2006/extended-properties" xmlns:vt="http://schemas.openxmlformats.org/officeDocument/2006/docPropsVTypes">
  <TotalTime>3877</TotalTime>
  <Words>269</Words>
  <Application>Microsoft Macintosh PowerPoint</Application>
  <PresentationFormat>Widescreen</PresentationFormat>
  <Paragraphs>24</Paragraphs>
  <Slides>3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Century Gothic</vt:lpstr>
      <vt:lpstr>Tema di Office</vt:lpstr>
      <vt:lpstr>Presentazione standard di PowerPoint</vt:lpstr>
      <vt:lpstr>Presentazione standard di PowerPoint</vt:lpstr>
      <vt:lpstr>Presentazione standard di PowerPoint</vt:lpstr>
    </vt:vector>
  </TitlesOfParts>
  <Company>Regione Lombardia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Paola Maria Cristina Bello</dc:creator>
  <cp:lastModifiedBy>Claudia Bearzi</cp:lastModifiedBy>
  <cp:revision>133</cp:revision>
  <cp:lastPrinted>2020-01-10T17:26:51Z</cp:lastPrinted>
  <dcterms:created xsi:type="dcterms:W3CDTF">2019-01-16T10:58:29Z</dcterms:created>
  <dcterms:modified xsi:type="dcterms:W3CDTF">2021-06-09T12:14:58Z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0x01010011670CBB96F6CA4DB65262900CFE132B</vt:lpwstr>
  </property>
</Properties>
</file>