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0" r:id="rId5"/>
    <p:sldId id="273" r:id="rId6"/>
    <p:sldId id="331" r:id="rId7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ia Cristina Bello" initials="PMCB" lastIdx="1" clrIdx="0">
    <p:extLst>
      <p:ext uri="{19B8F6BF-5375-455C-9EA6-DF929625EA0E}">
        <p15:presenceInfo xmlns="" xmlns:p15="http://schemas.microsoft.com/office/powerpoint/2012/main" userId="S-1-5-21-311958635-1773037021-720635935-77665" providerId="AD"/>
      </p:ext>
    </p:extLst>
  </p:cmAuthor>
  <p:cmAuthor id="2" name="Giusi Caldieri" initials="GC" lastIdx="4" clrIdx="1">
    <p:extLst>
      <p:ext uri="{19B8F6BF-5375-455C-9EA6-DF929625EA0E}">
        <p15:presenceInfo xmlns="" xmlns:p15="http://schemas.microsoft.com/office/powerpoint/2012/main" userId="S::giusi.caldieri@frrb.it::633a459b-4039-4677-b226-d8e93057b5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085"/>
    <a:srgbClr val="CC3300"/>
    <a:srgbClr val="22487C"/>
    <a:srgbClr val="A5A5A5"/>
    <a:srgbClr val="ED7D31"/>
    <a:srgbClr val="139CD7"/>
    <a:srgbClr val="F6C31A"/>
    <a:srgbClr val="CF2E4F"/>
    <a:srgbClr val="5DBFDD"/>
    <a:srgbClr val="42AC8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9F5A-0099-4815-BC8A-87D804F7A5A5}" type="datetimeFigureOut">
              <a:rPr lang="it-IT" smtClean="0">
                <a:latin typeface="Calibri Light" panose="020F0302020204030204" pitchFamily="34" charset="0"/>
              </a:rPr>
              <a:pPr/>
              <a:t>07/06/2021</a:t>
            </a:fld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909C-80C9-4F58-92A6-EEC3F155F870}" type="slidenum">
              <a:rPr lang="it-IT" smtClean="0">
                <a:latin typeface="Calibri Light" panose="020F0302020204030204" pitchFamily="34" charset="0"/>
              </a:rPr>
              <a:pPr/>
              <a:t>‹N›</a:t>
            </a:fld>
            <a:endParaRPr lang="it-IT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7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A53B597-B864-47FE-A55F-E1DAF22CBDDC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0321078-289C-4F51-B3D9-6A089E60959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901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815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574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3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err="1">
                <a:latin typeface="Calibri Light" panose="020F0302020204030204" pitchFamily="34" charset="0"/>
              </a:rPr>
              <a:t>Presentazione</a:t>
            </a:r>
            <a:r>
              <a:rPr lang="en-GB">
                <a:latin typeface="Calibri Light" panose="020F0302020204030204" pitchFamily="34" charset="0"/>
              </a:rPr>
              <a:t> Call </a:t>
            </a:r>
            <a:r>
              <a:rPr lang="en-GB" err="1">
                <a:latin typeface="Calibri Light" panose="020F0302020204030204" pitchFamily="34" charset="0"/>
              </a:rPr>
              <a:t>Europee</a:t>
            </a:r>
            <a:r>
              <a:rPr lang="en-GB">
                <a:latin typeface="Calibri Light" panose="020F0302020204030204" pitchFamily="34" charset="0"/>
              </a:rPr>
              <a:t> 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33" y="6057130"/>
            <a:ext cx="1316567" cy="598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68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265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39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611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2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87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376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D8E67F2-F753-4E06-8229-4970A6725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EE1BDFD-564B-44A4-841A-50D6A8E75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60">
            <a:extLst>
              <a:ext uri="{FF2B5EF4-FFF2-40B4-BE49-F238E27FC236}">
                <a16:creationId xmlns="" xmlns:a16="http://schemas.microsoft.com/office/drawing/2014/main" id="{007B8288-68CC-4847-8419-CF535B6B7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regione lombardia">
            <a:extLst>
              <a:ext uri="{FF2B5EF4-FFF2-40B4-BE49-F238E27FC236}">
                <a16:creationId xmlns="" xmlns:a16="http://schemas.microsoft.com/office/drawing/2014/main" id="{B329DD8A-1EAC-48CF-AF42-106A3D95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17018"/>
            <a:ext cx="2532690" cy="75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68">
            <a:extLst>
              <a:ext uri="{FF2B5EF4-FFF2-40B4-BE49-F238E27FC236}">
                <a16:creationId xmlns="" xmlns:a16="http://schemas.microsoft.com/office/drawing/2014/main" id="{32BA8EA8-C1B6-4309-B674-F9F399B962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DDEE14F4-CC7C-4579-B9C6-41AF6199B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84849"/>
            <a:ext cx="3759105" cy="18513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0F30413-5D17-4017-BB35-35AFAB2EF2DB}"/>
              </a:ext>
            </a:extLst>
          </p:cNvPr>
          <p:cNvSpPr txBox="1"/>
          <p:nvPr/>
        </p:nvSpPr>
        <p:spPr>
          <a:xfrm>
            <a:off x="5247794" y="2278332"/>
            <a:ext cx="68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it-IT" sz="2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Giulia Bertolini</a:t>
            </a:r>
            <a:endParaRPr lang="it-IT" sz="2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252D45BC-4D4B-4EDF-A5FF-95E5F60BB499}"/>
              </a:ext>
            </a:extLst>
          </p:cNvPr>
          <p:cNvSpPr txBox="1"/>
          <p:nvPr/>
        </p:nvSpPr>
        <p:spPr>
          <a:xfrm>
            <a:off x="5455004" y="4118395"/>
            <a:ext cx="6068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Progetto</a:t>
            </a:r>
            <a:r>
              <a:rPr 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b="1" dirty="0" smtClean="0"/>
              <a:t>CTC Mining</a:t>
            </a:r>
            <a:endParaRPr lang="it-IT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GB" sz="2400" i="1" dirty="0" smtClean="0"/>
              <a:t>Interrogating circulating lung tumor cells to guide personalized therapies and identify novel targets to hit metastasis initiating cells</a:t>
            </a:r>
            <a:r>
              <a:rPr 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06ACEC57-8858-412F-9EB0-95A20694C80E}"/>
              </a:ext>
            </a:extLst>
          </p:cNvPr>
          <p:cNvSpPr txBox="1"/>
          <p:nvPr/>
        </p:nvSpPr>
        <p:spPr>
          <a:xfrm>
            <a:off x="4942589" y="3198364"/>
            <a:ext cx="7093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Host Institution: </a:t>
            </a:r>
            <a:r>
              <a:rPr lang="it-IT" sz="2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fondazione IRCCS istituto nazionale dei tumori</a:t>
            </a:r>
            <a:endParaRPr lang="it-IT" sz="2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EF5BFB3A-59AC-45ED-B211-F94AB8405DAC}"/>
              </a:ext>
            </a:extLst>
          </p:cNvPr>
          <p:cNvSpPr txBox="1"/>
          <p:nvPr/>
        </p:nvSpPr>
        <p:spPr>
          <a:xfrm>
            <a:off x="9562714" y="6292619"/>
            <a:ext cx="26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18 giugno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F2BD982-40F4-4065-886E-92F0CFA80646}"/>
              </a:ext>
            </a:extLst>
          </p:cNvPr>
          <p:cNvSpPr txBox="1"/>
          <p:nvPr/>
        </p:nvSpPr>
        <p:spPr>
          <a:xfrm>
            <a:off x="6207162" y="722185"/>
            <a:ext cx="562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 Giovani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AWARD</a:t>
            </a:r>
          </a:p>
        </p:txBody>
      </p:sp>
    </p:spTree>
    <p:extLst>
      <p:ext uri="{BB962C8B-B14F-4D97-AF65-F5344CB8AC3E}">
        <p14:creationId xmlns="" xmlns:p14="http://schemas.microsoft.com/office/powerpoint/2010/main" val="9883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228347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OBIETTIVI DEL PROGETTO E IMPATTO ATTESO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=""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775864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696000" y="4689741"/>
            <a:ext cx="108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CC3300"/>
                </a:solidFill>
              </a:rPr>
              <a:t>Monitorare e studiare le cellule responsabili delle metastasi nel sangue dei pazienti con tumore al polmone potrà fornire un nuovo strumento per </a:t>
            </a:r>
            <a:r>
              <a:rPr lang="it-IT" b="1" dirty="0" smtClean="0">
                <a:solidFill>
                  <a:srgbClr val="CC3300"/>
                </a:solidFill>
              </a:rPr>
              <a:t>predire la risposta alla terapia</a:t>
            </a:r>
            <a:r>
              <a:rPr lang="it-IT" dirty="0" smtClean="0">
                <a:solidFill>
                  <a:srgbClr val="CC3300"/>
                </a:solidFill>
              </a:rPr>
              <a:t>, scegliere </a:t>
            </a:r>
            <a:r>
              <a:rPr lang="it-IT" b="1" dirty="0" smtClean="0">
                <a:solidFill>
                  <a:srgbClr val="CC3300"/>
                </a:solidFill>
              </a:rPr>
              <a:t>il trattamento di combinazione più efficace </a:t>
            </a:r>
            <a:r>
              <a:rPr lang="it-IT" dirty="0" smtClean="0">
                <a:solidFill>
                  <a:srgbClr val="CC3300"/>
                </a:solidFill>
              </a:rPr>
              <a:t>e identificare </a:t>
            </a:r>
            <a:r>
              <a:rPr lang="it-IT" b="1" dirty="0" smtClean="0">
                <a:solidFill>
                  <a:srgbClr val="CC3300"/>
                </a:solidFill>
              </a:rPr>
              <a:t>nuovi possibili bersagli terapeutici </a:t>
            </a:r>
            <a:r>
              <a:rPr lang="it-IT" dirty="0" smtClean="0">
                <a:solidFill>
                  <a:srgbClr val="CC3300"/>
                </a:solidFill>
              </a:rPr>
              <a:t>antimetastatici per poter garantire una </a:t>
            </a:r>
            <a:r>
              <a:rPr lang="it-IT" b="1" dirty="0" smtClean="0">
                <a:solidFill>
                  <a:srgbClr val="CC3300"/>
                </a:solidFill>
              </a:rPr>
              <a:t>terapia personalizzata </a:t>
            </a:r>
            <a:r>
              <a:rPr lang="it-IT" dirty="0" smtClean="0">
                <a:solidFill>
                  <a:srgbClr val="CC3300"/>
                </a:solidFill>
              </a:rPr>
              <a:t>ai pazienti con benefici a lungo termine.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87290" y="1013554"/>
            <a:ext cx="60372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i="1" dirty="0" smtClean="0">
                <a:solidFill>
                  <a:srgbClr val="22487C"/>
                </a:solidFill>
              </a:rPr>
              <a:t>Obiettivi:</a:t>
            </a:r>
          </a:p>
          <a:p>
            <a:pPr algn="just"/>
            <a:r>
              <a:rPr lang="it-IT" dirty="0" smtClean="0">
                <a:solidFill>
                  <a:srgbClr val="22487C"/>
                </a:solidFill>
              </a:rPr>
              <a:t>Monitorare e caratterizzare le Cellule Tumorali Circolanti (CTC) responsabili dello sviluppo delle metastasi in pazienti con tumore polmonare trattati con chemioterapia, allo scopo di:</a:t>
            </a: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2487C"/>
                </a:solidFill>
              </a:rPr>
              <a:t> Identificare i pazienti che rispondono al trattamento, anticipando gli </a:t>
            </a:r>
            <a:r>
              <a:rPr lang="it-IT" dirty="0" err="1" smtClean="0">
                <a:solidFill>
                  <a:srgbClr val="22487C"/>
                </a:solidFill>
              </a:rPr>
              <a:t>end-point</a:t>
            </a:r>
            <a:r>
              <a:rPr lang="it-IT" dirty="0" smtClean="0">
                <a:solidFill>
                  <a:srgbClr val="22487C"/>
                </a:solidFill>
              </a:rPr>
              <a:t> clinici</a:t>
            </a: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2487C"/>
                </a:solidFill>
              </a:rPr>
              <a:t> Prevedere l'efficacia a lungo termine del trattamento e guidare strategie di combinazione ottimali</a:t>
            </a: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2487C"/>
                </a:solidFill>
              </a:rPr>
              <a:t> Identificare nuovi bersagli per prevenire/controllare la malattia metastatica.</a:t>
            </a:r>
          </a:p>
        </p:txBody>
      </p:sp>
      <p:pic>
        <p:nvPicPr>
          <p:cNvPr id="1026" name="Picture 2" descr="C:\Users\bertolinigiulia\Downloads\Tumor Cell Metastasis.png"/>
          <p:cNvPicPr>
            <a:picLocks noChangeAspect="1" noChangeArrowheads="1"/>
          </p:cNvPicPr>
          <p:nvPr/>
        </p:nvPicPr>
        <p:blipFill>
          <a:blip r:embed="rId2" cstate="print"/>
          <a:srcRect l="2789" t="3415" r="2590" b="5521"/>
          <a:stretch>
            <a:fillRect/>
          </a:stretch>
        </p:blipFill>
        <p:spPr bwMode="auto">
          <a:xfrm>
            <a:off x="6301647" y="980500"/>
            <a:ext cx="5376231" cy="3621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799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52075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APPROCCIO METODOLOGICO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=""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599592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7711807" y="797793"/>
            <a:ext cx="431861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Le Cellule tumorali circolanti (CTC), responsabile delle sviluppo delle metastasi, saranno identificate e monitorate nei prelievi di sangue di pazienti con tumore polmonare (biopsia liquida) durante il trattamento con chemioterapia. </a:t>
            </a:r>
          </a:p>
          <a:p>
            <a:pPr algn="just"/>
            <a:endParaRPr lang="it-IT" sz="500" dirty="0" smtClean="0"/>
          </a:p>
          <a:p>
            <a:pPr marL="342900" indent="-342900" algn="just">
              <a:buAutoNum type="arabicParenR"/>
            </a:pPr>
            <a:r>
              <a:rPr lang="it-IT" sz="1600" dirty="0" smtClean="0">
                <a:solidFill>
                  <a:schemeClr val="accent5">
                    <a:lumMod val="75000"/>
                  </a:schemeClr>
                </a:solidFill>
              </a:rPr>
              <a:t>Le CTC metastatiche saranno caratterizzate per l’espressione di specifici marcatori, contate ed isolate a singola cellula mediante piattaforma </a:t>
            </a:r>
            <a:r>
              <a:rPr lang="it-IT" sz="1600" dirty="0" err="1" smtClean="0">
                <a:solidFill>
                  <a:schemeClr val="accent5">
                    <a:lumMod val="75000"/>
                  </a:schemeClr>
                </a:solidFill>
              </a:rPr>
              <a:t>DEPArray</a:t>
            </a:r>
            <a:endParaRPr lang="it-IT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AutoNum type="arabicParenR"/>
            </a:pPr>
            <a:endParaRPr lang="it-IT" sz="5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AutoNum type="arabicParenR"/>
            </a:pPr>
            <a:r>
              <a:rPr lang="it-IT" sz="1600" dirty="0" smtClean="0">
                <a:solidFill>
                  <a:srgbClr val="C00000"/>
                </a:solidFill>
              </a:rPr>
              <a:t>Il DNA delle singole CTC metastatiche sarà analizzato tramite tecnologia “</a:t>
            </a:r>
            <a:r>
              <a:rPr lang="it-IT" sz="1600" dirty="0" err="1" smtClean="0">
                <a:solidFill>
                  <a:srgbClr val="C00000"/>
                </a:solidFill>
              </a:rPr>
              <a:t>next</a:t>
            </a:r>
            <a:r>
              <a:rPr lang="it-IT" sz="1600" dirty="0" smtClean="0">
                <a:solidFill>
                  <a:srgbClr val="C00000"/>
                </a:solidFill>
              </a:rPr>
              <a:t> generation </a:t>
            </a:r>
            <a:r>
              <a:rPr lang="it-IT" sz="1600" dirty="0" err="1" smtClean="0">
                <a:solidFill>
                  <a:srgbClr val="C00000"/>
                </a:solidFill>
              </a:rPr>
              <a:t>sequencing-NGS</a:t>
            </a:r>
            <a:r>
              <a:rPr lang="it-IT" sz="1600" dirty="0" smtClean="0">
                <a:solidFill>
                  <a:srgbClr val="C00000"/>
                </a:solidFill>
              </a:rPr>
              <a:t>” per definire il loro profilo mutazionale</a:t>
            </a:r>
          </a:p>
          <a:p>
            <a:pPr marL="342900" indent="-342900" algn="just">
              <a:buAutoNum type="arabicParenR"/>
            </a:pPr>
            <a:endParaRPr lang="it-IT" sz="500" dirty="0" smtClean="0">
              <a:solidFill>
                <a:srgbClr val="C00000"/>
              </a:solidFill>
            </a:endParaRPr>
          </a:p>
          <a:p>
            <a:pPr marL="342900" indent="-342900" algn="just">
              <a:buAutoNum type="arabicParenR"/>
            </a:pPr>
            <a:r>
              <a:rPr lang="it-IT" sz="1600" dirty="0" smtClean="0"/>
              <a:t> L’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analisi del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trascrittoma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attraverso tecniche di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RNAseq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permetterà di identificare nuovi possibili target specifici delle CTC  metastatiche.</a:t>
            </a:r>
          </a:p>
          <a:p>
            <a:pPr marL="342900" indent="-342900" algn="just">
              <a:buAutoNum type="arabicParenR"/>
            </a:pPr>
            <a:endParaRPr lang="it-IT" sz="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AutoNum type="arabicParenR"/>
            </a:pPr>
            <a:r>
              <a:rPr lang="it-IT" sz="1600" dirty="0" smtClean="0">
                <a:solidFill>
                  <a:srgbClr val="333085"/>
                </a:solidFill>
              </a:rPr>
              <a:t>L’efficacia anti metastatica dei nuovi target identificati sarà studiato in modelli </a:t>
            </a:r>
            <a:r>
              <a:rPr lang="it-IT" sz="1600" dirty="0" err="1" smtClean="0">
                <a:solidFill>
                  <a:srgbClr val="333085"/>
                </a:solidFill>
              </a:rPr>
              <a:t>pre-clinici</a:t>
            </a:r>
            <a:r>
              <a:rPr lang="it-IT" sz="1600" dirty="0" smtClean="0">
                <a:solidFill>
                  <a:srgbClr val="333085"/>
                </a:solidFill>
              </a:rPr>
              <a:t> </a:t>
            </a:r>
            <a:r>
              <a:rPr lang="it-IT" sz="1600" i="1" dirty="0" smtClean="0">
                <a:solidFill>
                  <a:srgbClr val="333085"/>
                </a:solidFill>
              </a:rPr>
              <a:t>in vitro </a:t>
            </a:r>
            <a:r>
              <a:rPr lang="it-IT" sz="1600" dirty="0" smtClean="0">
                <a:solidFill>
                  <a:srgbClr val="333085"/>
                </a:solidFill>
              </a:rPr>
              <a:t>and </a:t>
            </a:r>
            <a:r>
              <a:rPr lang="it-IT" sz="1600" i="1" dirty="0" smtClean="0">
                <a:solidFill>
                  <a:srgbClr val="333085"/>
                </a:solidFill>
              </a:rPr>
              <a:t>in vivo </a:t>
            </a:r>
            <a:r>
              <a:rPr lang="it-IT" sz="1600" dirty="0" smtClean="0">
                <a:solidFill>
                  <a:srgbClr val="333085"/>
                </a:solidFill>
              </a:rPr>
              <a:t>in laboratorio.</a:t>
            </a:r>
            <a:endParaRPr lang="en-GB" sz="1600" dirty="0">
              <a:solidFill>
                <a:srgbClr val="333085"/>
              </a:solidFill>
            </a:endParaRPr>
          </a:p>
        </p:txBody>
      </p:sp>
      <p:pic>
        <p:nvPicPr>
          <p:cNvPr id="2051" name="Picture 3" descr="C:\Users\bertolinigiulia\Downloads\Untitled (1).png"/>
          <p:cNvPicPr>
            <a:picLocks noChangeAspect="1" noChangeArrowheads="1"/>
          </p:cNvPicPr>
          <p:nvPr/>
        </p:nvPicPr>
        <p:blipFill>
          <a:blip r:embed="rId2" cstate="print"/>
          <a:srcRect r="10763"/>
          <a:stretch>
            <a:fillRect/>
          </a:stretch>
        </p:blipFill>
        <p:spPr bwMode="auto">
          <a:xfrm>
            <a:off x="14677" y="688549"/>
            <a:ext cx="7740000" cy="6071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2468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70CBB96F6CA4DB65262900CFE132B" ma:contentTypeVersion="12" ma:contentTypeDescription="Creare un nuovo documento." ma:contentTypeScope="" ma:versionID="a9547301068c4a51d8fc07a68f867cb9">
  <xsd:schema xmlns:xsd="http://www.w3.org/2001/XMLSchema" xmlns:xs="http://www.w3.org/2001/XMLSchema" xmlns:p="http://schemas.microsoft.com/office/2006/metadata/properties" xmlns:ns2="a132fbb7-b71c-4ed5-9e28-4b1e37ad032c" xmlns:ns3="4aedc69c-69ec-40fc-8bf0-0d01cc85ad03" targetNamespace="http://schemas.microsoft.com/office/2006/metadata/properties" ma:root="true" ma:fieldsID="af0832fd3f40ea4a5536899dde1c5cb1" ns2:_="" ns3:_="">
    <xsd:import namespace="a132fbb7-b71c-4ed5-9e28-4b1e37ad032c"/>
    <xsd:import namespace="4aedc69c-69ec-40fc-8bf0-0d01cc85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bb7-b71c-4ed5-9e28-4b1e37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69c-69ec-40fc-8bf0-0d01cc85a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C8D062-BB45-42BB-99E3-98AC2302F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A6357-BB23-4D8D-9A49-FA213122AFA1}">
  <ds:schemaRefs>
    <ds:schemaRef ds:uri="4aedc69c-69ec-40fc-8bf0-0d01cc85ad03"/>
    <ds:schemaRef ds:uri="a132fbb7-b71c-4ed5-9e28-4b1e37ad0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74B2DA-0BE7-4219-B536-957CF1FBBC3C}">
  <ds:schemaRefs>
    <ds:schemaRef ds:uri="4aedc69c-69ec-40fc-8bf0-0d01cc85ad03"/>
    <ds:schemaRef ds:uri="a132fbb7-b71c-4ed5-9e28-4b1e37ad03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292</Words>
  <Application>Microsoft Office PowerPoint</Application>
  <PresentationFormat>Personalizzato</PresentationFormat>
  <Paragraphs>24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Company>Regione Lombardia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Maria Cristina Bello</dc:creator>
  <cp:lastModifiedBy>bertolinigiulia</cp:lastModifiedBy>
  <cp:revision>49</cp:revision>
  <cp:lastPrinted>2020-01-10T17:26:51Z</cp:lastPrinted>
  <dcterms:created xsi:type="dcterms:W3CDTF">2019-01-16T10:58:29Z</dcterms:created>
  <dcterms:modified xsi:type="dcterms:W3CDTF">2021-06-07T18:27:14Z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0x01010011670CBB96F6CA4DB65262900CFE132B</vt:lpwstr>
  </property>
</Properties>
</file>