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30" r:id="rId5"/>
    <p:sldId id="333" r:id="rId6"/>
    <p:sldId id="331" r:id="rId7"/>
  </p:sldIdLst>
  <p:sldSz cx="12192000" cy="6858000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Maria Cristina Bello" initials="PMCB" lastIdx="1" clrIdx="0">
    <p:extLst>
      <p:ext uri="{19B8F6BF-5375-455C-9EA6-DF929625EA0E}">
        <p15:presenceInfo xmlns:p15="http://schemas.microsoft.com/office/powerpoint/2012/main" userId="S-1-5-21-311958635-1773037021-720635935-77665" providerId="AD"/>
      </p:ext>
    </p:extLst>
  </p:cmAuthor>
  <p:cmAuthor id="2" name="Giusi Caldieri" initials="GC" lastIdx="4" clrIdx="1">
    <p:extLst>
      <p:ext uri="{19B8F6BF-5375-455C-9EA6-DF929625EA0E}">
        <p15:presenceInfo xmlns:p15="http://schemas.microsoft.com/office/powerpoint/2012/main" userId="S::giusi.caldieri@frrb.it::633a459b-4039-4677-b226-d8e93057b5a7" providerId="AD"/>
      </p:ext>
    </p:extLst>
  </p:cmAuthor>
  <p:cmAuthor id="3" name="dario" initials="d" lastIdx="1" clrIdx="2">
    <p:extLst>
      <p:ext uri="{19B8F6BF-5375-455C-9EA6-DF929625EA0E}">
        <p15:presenceInfo xmlns:p15="http://schemas.microsoft.com/office/powerpoint/2012/main" userId="f11f6843a1f914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EDEDE"/>
    <a:srgbClr val="333085"/>
    <a:srgbClr val="A5A5A5"/>
    <a:srgbClr val="ED7D31"/>
    <a:srgbClr val="22487C"/>
    <a:srgbClr val="139CD7"/>
    <a:srgbClr val="F6C31A"/>
    <a:srgbClr val="CF2E4F"/>
    <a:srgbClr val="5DB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A9F5A-0099-4815-BC8A-87D804F7A5A5}" type="datetimeFigureOut">
              <a:rPr lang="it-IT" smtClean="0">
                <a:latin typeface="Calibri Light" panose="020F0302020204030204" pitchFamily="34" charset="0"/>
              </a:rPr>
              <a:t>08/06/2021</a:t>
            </a:fld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B909C-80C9-4F58-92A6-EEC3F155F870}" type="slidenum">
              <a:rPr lang="it-IT" smtClean="0">
                <a:latin typeface="Calibri Light" panose="020F0302020204030204" pitchFamily="34" charset="0"/>
              </a:rPr>
              <a:t>‹N›</a:t>
            </a:fld>
            <a:endParaRPr lang="it-IT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2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1A53B597-B864-47FE-A55F-E1DAF22CBDDC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30321078-289C-4F51-B3D9-6A089E60959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</a:defRPr>
            </a:lvl1pPr>
          </a:lstStyle>
          <a:p>
            <a:fld id="{20AA1205-0254-464D-9386-9755AC035A16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5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9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7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Century Gothic" panose="020B0502020202020204" pitchFamily="34" charset="0"/>
              </a:defRPr>
            </a:lvl1pPr>
          </a:lstStyle>
          <a:p>
            <a:r>
              <a:rPr lang="en-GB" err="1">
                <a:latin typeface="Calibri Light" panose="020F0302020204030204" pitchFamily="34" charset="0"/>
              </a:rPr>
              <a:t>Presentazione</a:t>
            </a:r>
            <a:r>
              <a:rPr lang="en-GB">
                <a:latin typeface="Calibri Light" panose="020F0302020204030204" pitchFamily="34" charset="0"/>
              </a:rPr>
              <a:t> Call </a:t>
            </a:r>
            <a:r>
              <a:rPr lang="en-GB" err="1">
                <a:latin typeface="Calibri Light" panose="020F0302020204030204" pitchFamily="34" charset="0"/>
              </a:rPr>
              <a:t>Europee</a:t>
            </a:r>
            <a:r>
              <a:rPr lang="en-GB">
                <a:latin typeface="Calibri Light" panose="020F0302020204030204" pitchFamily="34" charset="0"/>
              </a:rPr>
              <a:t> 2019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33" y="6057130"/>
            <a:ext cx="1316567" cy="5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6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49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8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55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0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8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20AA1205-0254-464D-9386-9755AC035A16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64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Image result for regione lombardia">
            <a:extLst>
              <a:ext uri="{FF2B5EF4-FFF2-40B4-BE49-F238E27FC236}">
                <a16:creationId xmlns:a16="http://schemas.microsoft.com/office/drawing/2014/main" id="{B329DD8A-1EAC-48CF-AF42-106A3D95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496" y="517018"/>
            <a:ext cx="2532690" cy="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DEE14F4-CC7C-4579-B9C6-41AF6199B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4284849"/>
            <a:ext cx="3759105" cy="18513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F30413-5D17-4017-BB35-35AFAB2EF2DB}"/>
              </a:ext>
            </a:extLst>
          </p:cNvPr>
          <p:cNvSpPr txBox="1"/>
          <p:nvPr/>
        </p:nvSpPr>
        <p:spPr>
          <a:xfrm>
            <a:off x="5247794" y="2278332"/>
            <a:ext cx="6819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PI: </a:t>
            </a:r>
            <a:r>
              <a:rPr lang="it-IT" sz="2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DARIO BRUNETTI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52D45BC-4D4B-4EDF-A5FF-95E5F60BB499}"/>
              </a:ext>
            </a:extLst>
          </p:cNvPr>
          <p:cNvSpPr txBox="1"/>
          <p:nvPr/>
        </p:nvSpPr>
        <p:spPr>
          <a:xfrm>
            <a:off x="5455004" y="4118395"/>
            <a:ext cx="60682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Progetto: 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PANTHER</a:t>
            </a:r>
          </a:p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GB" sz="2200" b="1" dirty="0">
                <a:effectLst/>
                <a:ea typeface="Calibri" panose="020F0502020204030204" pitchFamily="34" charset="0"/>
              </a:rPr>
              <a:t>P</a:t>
            </a:r>
            <a:r>
              <a:rPr lang="en-GB" sz="2200" dirty="0">
                <a:effectLst/>
                <a:ea typeface="Calibri" panose="020F0502020204030204" pitchFamily="34" charset="0"/>
              </a:rPr>
              <a:t>recision Medicine </a:t>
            </a:r>
            <a:r>
              <a:rPr lang="en-GB" sz="2200" b="1" dirty="0">
                <a:effectLst/>
                <a:ea typeface="Calibri" panose="020F0502020204030204" pitchFamily="34" charset="0"/>
              </a:rPr>
              <a:t>A</a:t>
            </a:r>
            <a:r>
              <a:rPr lang="en-GB" sz="2200" dirty="0">
                <a:effectLst/>
                <a:ea typeface="Calibri" panose="020F0502020204030204" pitchFamily="34" charset="0"/>
              </a:rPr>
              <a:t>pplied to Leigh Syndrome at different stages: development of a </a:t>
            </a:r>
            <a:r>
              <a:rPr lang="en-GB" sz="2200" b="1" dirty="0">
                <a:effectLst/>
                <a:ea typeface="Calibri" panose="020F0502020204030204" pitchFamily="34" charset="0"/>
              </a:rPr>
              <a:t>N</a:t>
            </a:r>
            <a:r>
              <a:rPr lang="en-GB" sz="2200" dirty="0">
                <a:effectLst/>
                <a:ea typeface="Calibri" panose="020F0502020204030204" pitchFamily="34" charset="0"/>
              </a:rPr>
              <a:t>eonatal metabolic supplementation and a </a:t>
            </a:r>
            <a:r>
              <a:rPr lang="en-GB" sz="2200" dirty="0" err="1">
                <a:effectLst/>
                <a:ea typeface="Calibri" panose="020F0502020204030204" pitchFamily="34" charset="0"/>
              </a:rPr>
              <a:t>fetal</a:t>
            </a:r>
            <a:r>
              <a:rPr lang="en-GB" sz="2200" dirty="0">
                <a:effectLst/>
                <a:ea typeface="Calibri" panose="020F0502020204030204" pitchFamily="34" charset="0"/>
              </a:rPr>
              <a:t> gene </a:t>
            </a:r>
            <a:r>
              <a:rPr lang="en-GB" sz="2200" b="1" dirty="0" err="1">
                <a:effectLst/>
                <a:ea typeface="Calibri" panose="020F0502020204030204" pitchFamily="34" charset="0"/>
              </a:rPr>
              <a:t>THER</a:t>
            </a:r>
            <a:r>
              <a:rPr lang="en-GB" sz="2200" dirty="0" err="1">
                <a:effectLst/>
                <a:ea typeface="Calibri" panose="020F0502020204030204" pitchFamily="34" charset="0"/>
              </a:rPr>
              <a:t>apy</a:t>
            </a:r>
            <a:r>
              <a:rPr lang="en-GB" sz="2200" dirty="0">
                <a:effectLst/>
                <a:ea typeface="Calibri" panose="020F0502020204030204" pitchFamily="34" charset="0"/>
              </a:rPr>
              <a:t> approach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6ACEC57-8858-412F-9EB0-95A20694C80E}"/>
              </a:ext>
            </a:extLst>
          </p:cNvPr>
          <p:cNvSpPr txBox="1"/>
          <p:nvPr/>
        </p:nvSpPr>
        <p:spPr>
          <a:xfrm>
            <a:off x="4942589" y="3206526"/>
            <a:ext cx="7093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Host Institution: </a:t>
            </a:r>
            <a:r>
              <a:rPr lang="it-IT" sz="2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Fondazione </a:t>
            </a:r>
            <a:r>
              <a:rPr lang="it-IT" sz="22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Irccs</a:t>
            </a:r>
            <a:r>
              <a:rPr lang="it-IT" sz="2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 Istituto neurologico "C. BESTA "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5BFB3A-59AC-45ED-B211-F94AB8405DAC}"/>
              </a:ext>
            </a:extLst>
          </p:cNvPr>
          <p:cNvSpPr txBox="1"/>
          <p:nvPr/>
        </p:nvSpPr>
        <p:spPr>
          <a:xfrm>
            <a:off x="9562714" y="6292619"/>
            <a:ext cx="262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18 giugno 2021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2BD982-40F4-4065-886E-92F0CFA80646}"/>
              </a:ext>
            </a:extLst>
          </p:cNvPr>
          <p:cNvSpPr txBox="1"/>
          <p:nvPr/>
        </p:nvSpPr>
        <p:spPr>
          <a:xfrm>
            <a:off x="6207162" y="722185"/>
            <a:ext cx="5622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Bando Giovani</a:t>
            </a:r>
          </a:p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CAREER AWARD</a:t>
            </a:r>
          </a:p>
        </p:txBody>
      </p:sp>
    </p:spTree>
    <p:extLst>
      <p:ext uri="{BB962C8B-B14F-4D97-AF65-F5344CB8AC3E}">
        <p14:creationId xmlns:p14="http://schemas.microsoft.com/office/powerpoint/2010/main" val="98833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ettangolo 359">
            <a:extLst>
              <a:ext uri="{FF2B5EF4-FFF2-40B4-BE49-F238E27FC236}">
                <a16:creationId xmlns:a16="http://schemas.microsoft.com/office/drawing/2014/main" id="{8662A206-60A0-48B9-931D-3E14188E66C4}"/>
              </a:ext>
            </a:extLst>
          </p:cNvPr>
          <p:cNvSpPr/>
          <p:nvPr/>
        </p:nvSpPr>
        <p:spPr>
          <a:xfrm>
            <a:off x="451016" y="4480774"/>
            <a:ext cx="11163301" cy="846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" name="Rettangolo 334">
            <a:extLst>
              <a:ext uri="{FF2B5EF4-FFF2-40B4-BE49-F238E27FC236}">
                <a16:creationId xmlns:a16="http://schemas.microsoft.com/office/drawing/2014/main" id="{44286298-1A49-471A-912D-A1F821E8B8BA}"/>
              </a:ext>
            </a:extLst>
          </p:cNvPr>
          <p:cNvSpPr/>
          <p:nvPr/>
        </p:nvSpPr>
        <p:spPr>
          <a:xfrm>
            <a:off x="457201" y="735333"/>
            <a:ext cx="11163300" cy="846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" name="Rettangolo 333">
            <a:extLst>
              <a:ext uri="{FF2B5EF4-FFF2-40B4-BE49-F238E27FC236}">
                <a16:creationId xmlns:a16="http://schemas.microsoft.com/office/drawing/2014/main" id="{6CC47DB3-4E4F-4F54-9D9B-5A9A3C8FE422}"/>
              </a:ext>
            </a:extLst>
          </p:cNvPr>
          <p:cNvSpPr/>
          <p:nvPr/>
        </p:nvSpPr>
        <p:spPr>
          <a:xfrm>
            <a:off x="445706" y="3486118"/>
            <a:ext cx="11173923" cy="9468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" name="Rettangolo 332">
            <a:extLst>
              <a:ext uri="{FF2B5EF4-FFF2-40B4-BE49-F238E27FC236}">
                <a16:creationId xmlns:a16="http://schemas.microsoft.com/office/drawing/2014/main" id="{00F025C6-CC9D-426D-B886-9A59938F21C1}"/>
              </a:ext>
            </a:extLst>
          </p:cNvPr>
          <p:cNvSpPr/>
          <p:nvPr/>
        </p:nvSpPr>
        <p:spPr>
          <a:xfrm>
            <a:off x="456328" y="2534758"/>
            <a:ext cx="11163301" cy="846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BC9428-DCFB-4D72-8049-8EC38D78134A}"/>
              </a:ext>
            </a:extLst>
          </p:cNvPr>
          <p:cNvSpPr txBox="1"/>
          <p:nvPr/>
        </p:nvSpPr>
        <p:spPr>
          <a:xfrm>
            <a:off x="457200" y="167058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OBIETTIVI DEL PROGETTO E IMPATTO ATTESO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0CE6CED-4C84-4800-82BD-E458B1069F1D}"/>
              </a:ext>
            </a:extLst>
          </p:cNvPr>
          <p:cNvCxnSpPr/>
          <p:nvPr/>
        </p:nvCxnSpPr>
        <p:spPr>
          <a:xfrm>
            <a:off x="457200" y="652109"/>
            <a:ext cx="1116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F424A8-9C46-449E-822E-6FC488689033}"/>
              </a:ext>
            </a:extLst>
          </p:cNvPr>
          <p:cNvSpPr txBox="1"/>
          <p:nvPr/>
        </p:nvSpPr>
        <p:spPr>
          <a:xfrm>
            <a:off x="402871" y="736259"/>
            <a:ext cx="112809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0" i="0" u="none" strike="noStrike" baseline="0" dirty="0">
                <a:solidFill>
                  <a:srgbClr val="000000"/>
                </a:solidFill>
              </a:rPr>
              <a:t>La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</a:rPr>
              <a:t>Sindrome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 di Leigh (LS) è una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</a:rPr>
              <a:t>malattia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</a:rPr>
              <a:t>genetica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neurometabolica</a:t>
            </a:r>
            <a:r>
              <a:rPr lang="en-US" dirty="0">
                <a:solidFill>
                  <a:srgbClr val="000000"/>
                </a:solidFill>
              </a:rPr>
              <a:t> rara con </a:t>
            </a:r>
            <a:r>
              <a:rPr lang="en-US" dirty="0" err="1">
                <a:solidFill>
                  <a:srgbClr val="000000"/>
                </a:solidFill>
              </a:rPr>
              <a:t>esordio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primi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mesi</a:t>
            </a:r>
            <a:r>
              <a:rPr lang="en-US" dirty="0">
                <a:solidFill>
                  <a:srgbClr val="000000"/>
                </a:solidFill>
              </a:rPr>
              <a:t> di vita </a:t>
            </a:r>
            <a:r>
              <a:rPr lang="en-US" dirty="0" err="1">
                <a:solidFill>
                  <a:srgbClr val="000000"/>
                </a:solidFill>
              </a:rPr>
              <a:t>che</a:t>
            </a:r>
            <a:r>
              <a:rPr lang="en-US" dirty="0">
                <a:solidFill>
                  <a:srgbClr val="000000"/>
                </a:solidFill>
              </a:rPr>
              <a:t> causa </a:t>
            </a:r>
            <a:r>
              <a:rPr lang="en-US" dirty="0" err="1">
                <a:solidFill>
                  <a:srgbClr val="000000"/>
                </a:solidFill>
              </a:rPr>
              <a:t>gravi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disabilità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intellettive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debolezza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muscolare</a:t>
            </a:r>
            <a:r>
              <a:rPr lang="en-US" dirty="0">
                <a:solidFill>
                  <a:srgbClr val="000000"/>
                </a:solidFill>
              </a:rPr>
              <a:t> e la </a:t>
            </a:r>
            <a:r>
              <a:rPr lang="en-US" dirty="0" err="1">
                <a:solidFill>
                  <a:srgbClr val="000000"/>
                </a:solidFill>
              </a:rPr>
              <a:t>morte</a:t>
            </a:r>
            <a:r>
              <a:rPr lang="en-US" dirty="0">
                <a:solidFill>
                  <a:srgbClr val="000000"/>
                </a:solidFill>
              </a:rPr>
              <a:t> del </a:t>
            </a:r>
            <a:r>
              <a:rPr lang="en-US" dirty="0" err="1">
                <a:solidFill>
                  <a:srgbClr val="000000"/>
                </a:solidFill>
              </a:rPr>
              <a:t>paziente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primi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tre</a:t>
            </a:r>
            <a:r>
              <a:rPr lang="en-US" dirty="0">
                <a:solidFill>
                  <a:srgbClr val="000000"/>
                </a:solidFill>
              </a:rPr>
              <a:t> anni di vita.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F2EAB0-8E5B-490B-80BB-883635169B0E}"/>
              </a:ext>
            </a:extLst>
          </p:cNvPr>
          <p:cNvSpPr txBox="1"/>
          <p:nvPr/>
        </p:nvSpPr>
        <p:spPr>
          <a:xfrm>
            <a:off x="432767" y="3531704"/>
            <a:ext cx="7681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Uno </a:t>
            </a:r>
            <a:r>
              <a:rPr lang="en-GB" sz="1600" dirty="0" err="1"/>
              <a:t>dei</a:t>
            </a:r>
            <a:r>
              <a:rPr lang="en-GB" sz="1600" dirty="0"/>
              <a:t> </a:t>
            </a:r>
            <a:r>
              <a:rPr lang="en-GB" sz="1600" dirty="0" err="1"/>
              <a:t>principali</a:t>
            </a:r>
            <a:r>
              <a:rPr lang="en-GB" sz="1600" dirty="0"/>
              <a:t> </a:t>
            </a:r>
            <a:r>
              <a:rPr lang="en-GB" sz="1600" dirty="0" err="1"/>
              <a:t>ostacoli</a:t>
            </a:r>
            <a:r>
              <a:rPr lang="en-GB" sz="1600" dirty="0"/>
              <a:t> </a:t>
            </a:r>
            <a:r>
              <a:rPr lang="en-GB" sz="1600" dirty="0" err="1"/>
              <a:t>allo</a:t>
            </a:r>
            <a:r>
              <a:rPr lang="en-GB" sz="1600" dirty="0"/>
              <a:t> </a:t>
            </a:r>
            <a:r>
              <a:rPr lang="en-GB" sz="1600" dirty="0" err="1"/>
              <a:t>sviluppo</a:t>
            </a:r>
            <a:r>
              <a:rPr lang="en-GB" sz="1600" dirty="0"/>
              <a:t> </a:t>
            </a:r>
            <a:r>
              <a:rPr lang="en-GB" sz="1600" dirty="0" err="1"/>
              <a:t>della</a:t>
            </a:r>
            <a:r>
              <a:rPr lang="en-GB" sz="1600" dirty="0"/>
              <a:t> </a:t>
            </a:r>
            <a:r>
              <a:rPr lang="en-GB" sz="1600" dirty="0" err="1"/>
              <a:t>terapia</a:t>
            </a:r>
            <a:r>
              <a:rPr lang="en-GB" sz="1600" dirty="0"/>
              <a:t> è </a:t>
            </a:r>
            <a:r>
              <a:rPr lang="en-GB" sz="1600" dirty="0" err="1"/>
              <a:t>stata</a:t>
            </a:r>
            <a:r>
              <a:rPr lang="en-GB" sz="1600" dirty="0"/>
              <a:t> la </a:t>
            </a:r>
            <a:r>
              <a:rPr lang="en-GB" sz="1600" dirty="0" err="1"/>
              <a:t>mancanza</a:t>
            </a:r>
            <a:r>
              <a:rPr lang="en-GB" sz="1600" dirty="0"/>
              <a:t> di </a:t>
            </a:r>
            <a:r>
              <a:rPr lang="en-GB" sz="1600" dirty="0" err="1"/>
              <a:t>modelli</a:t>
            </a:r>
            <a:r>
              <a:rPr lang="en-GB" sz="1600" dirty="0"/>
              <a:t> </a:t>
            </a:r>
            <a:r>
              <a:rPr lang="en-GB" sz="1600" dirty="0" err="1"/>
              <a:t>preclinici</a:t>
            </a:r>
            <a:r>
              <a:rPr lang="en-GB" sz="1600" dirty="0"/>
              <a:t>  </a:t>
            </a:r>
            <a:r>
              <a:rPr lang="en-GB" sz="1600" dirty="0" err="1"/>
              <a:t>adeguati</a:t>
            </a:r>
            <a:r>
              <a:rPr lang="en-GB" sz="1600" dirty="0"/>
              <a:t> </a:t>
            </a:r>
            <a:r>
              <a:rPr lang="en-GB" sz="1600" dirty="0" err="1"/>
              <a:t>che</a:t>
            </a:r>
            <a:r>
              <a:rPr lang="en-GB" sz="1600" dirty="0"/>
              <a:t> </a:t>
            </a:r>
            <a:r>
              <a:rPr lang="en-GB" sz="1600" dirty="0" err="1"/>
              <a:t>ricapitolassero</a:t>
            </a:r>
            <a:r>
              <a:rPr lang="en-GB" sz="1600" dirty="0"/>
              <a:t> il </a:t>
            </a:r>
            <a:r>
              <a:rPr lang="en-GB" sz="1600" dirty="0" err="1"/>
              <a:t>decorso</a:t>
            </a:r>
            <a:r>
              <a:rPr lang="en-GB" sz="1600" dirty="0"/>
              <a:t> </a:t>
            </a:r>
            <a:r>
              <a:rPr lang="en-GB" sz="1600" dirty="0" err="1"/>
              <a:t>della</a:t>
            </a:r>
            <a:r>
              <a:rPr lang="en-GB" sz="1600" dirty="0"/>
              <a:t> </a:t>
            </a:r>
            <a:r>
              <a:rPr lang="en-GB" sz="1600" dirty="0" err="1"/>
              <a:t>malattia</a:t>
            </a:r>
            <a:r>
              <a:rPr lang="en-GB" sz="1600" dirty="0"/>
              <a:t> </a:t>
            </a:r>
            <a:r>
              <a:rPr lang="en-GB" sz="1600" dirty="0" err="1"/>
              <a:t>umana</a:t>
            </a:r>
            <a:r>
              <a:rPr lang="en-GB" sz="1600" dirty="0"/>
              <a:t>.</a:t>
            </a:r>
          </a:p>
        </p:txBody>
      </p:sp>
      <p:grpSp>
        <p:nvGrpSpPr>
          <p:cNvPr id="332" name="Gruppo 331">
            <a:extLst>
              <a:ext uri="{FF2B5EF4-FFF2-40B4-BE49-F238E27FC236}">
                <a16:creationId xmlns:a16="http://schemas.microsoft.com/office/drawing/2014/main" id="{24C4D837-18A2-4143-8F6D-E06D4CB5F2B1}"/>
              </a:ext>
            </a:extLst>
          </p:cNvPr>
          <p:cNvGrpSpPr/>
          <p:nvPr/>
        </p:nvGrpSpPr>
        <p:grpSpPr>
          <a:xfrm>
            <a:off x="402871" y="1619049"/>
            <a:ext cx="11216758" cy="846552"/>
            <a:chOff x="339571" y="1830834"/>
            <a:chExt cx="11216758" cy="846552"/>
          </a:xfrm>
        </p:grpSpPr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6FF15B59-5EEB-4138-AE01-93496509FF06}"/>
                </a:ext>
              </a:extLst>
            </p:cNvPr>
            <p:cNvSpPr/>
            <p:nvPr/>
          </p:nvSpPr>
          <p:spPr>
            <a:xfrm>
              <a:off x="393028" y="1830834"/>
              <a:ext cx="11163301" cy="8465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1C9A4869-1344-4832-B6FF-ACAE0E21114F}"/>
                </a:ext>
              </a:extLst>
            </p:cNvPr>
            <p:cNvSpPr txBox="1"/>
            <p:nvPr/>
          </p:nvSpPr>
          <p:spPr>
            <a:xfrm>
              <a:off x="339571" y="1854461"/>
              <a:ext cx="75526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>
                  <a:solidFill>
                    <a:srgbClr val="000000"/>
                  </a:solidFill>
                </a:rPr>
                <a:t>Una </a:t>
              </a:r>
              <a:r>
                <a:rPr lang="en-US" sz="1600" dirty="0" err="1">
                  <a:solidFill>
                    <a:srgbClr val="000000"/>
                  </a:solidFill>
                </a:rPr>
                <a:t>delle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</a:rPr>
                <a:t>principali</a:t>
              </a:r>
              <a:r>
                <a:rPr lang="en-US" sz="1600" dirty="0">
                  <a:solidFill>
                    <a:srgbClr val="000000"/>
                  </a:solidFill>
                </a:rPr>
                <a:t> cause </a:t>
              </a:r>
              <a:r>
                <a:rPr lang="en-US" sz="1600" dirty="0" err="1">
                  <a:solidFill>
                    <a:srgbClr val="000000"/>
                  </a:solidFill>
                </a:rPr>
                <a:t>della</a:t>
              </a:r>
              <a:r>
                <a:rPr lang="en-US" sz="1600" dirty="0">
                  <a:solidFill>
                    <a:srgbClr val="000000"/>
                  </a:solidFill>
                </a:rPr>
                <a:t> LS è </a:t>
              </a:r>
              <a:r>
                <a:rPr lang="en-US" sz="1600" dirty="0" err="1">
                  <a:solidFill>
                    <a:srgbClr val="000000"/>
                  </a:solidFill>
                </a:rPr>
                <a:t>rappresentata</a:t>
              </a:r>
              <a:r>
                <a:rPr lang="en-US" sz="1600" dirty="0">
                  <a:solidFill>
                    <a:srgbClr val="000000"/>
                  </a:solidFill>
                </a:rPr>
                <a:t> da </a:t>
              </a:r>
              <a:r>
                <a:rPr lang="en-US" sz="1600" dirty="0" err="1">
                  <a:solidFill>
                    <a:srgbClr val="000000"/>
                  </a:solidFill>
                </a:rPr>
                <a:t>mutazioni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</a:rPr>
                <a:t>nel</a:t>
              </a:r>
              <a:r>
                <a:rPr lang="en-US" sz="1600" dirty="0">
                  <a:solidFill>
                    <a:srgbClr val="000000"/>
                  </a:solidFill>
                </a:rPr>
                <a:t> gene Surf1, </a:t>
              </a:r>
              <a:r>
                <a:rPr lang="en-US" sz="1600" dirty="0" err="1">
                  <a:solidFill>
                    <a:srgbClr val="000000"/>
                  </a:solidFill>
                </a:rPr>
                <a:t>coinvolto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</a:rPr>
                <a:t>nel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</a:rPr>
                <a:t>corretto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</a:rPr>
                <a:t>funzionamento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</a:rPr>
                <a:t>dei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</a:rPr>
                <a:t>mitocondri</a:t>
              </a:r>
              <a:r>
                <a:rPr lang="en-US" sz="1600" dirty="0">
                  <a:solidFill>
                    <a:srgbClr val="000000"/>
                  </a:solidFill>
                </a:rPr>
                <a:t>, le </a:t>
              </a:r>
              <a:r>
                <a:rPr lang="en-US" sz="1600" dirty="0" err="1">
                  <a:solidFill>
                    <a:srgbClr val="000000"/>
                  </a:solidFill>
                </a:rPr>
                <a:t>centrali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</a:rPr>
                <a:t>energetiche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</a:rPr>
                <a:t>della</a:t>
              </a:r>
              <a:r>
                <a:rPr lang="en-US" sz="1600" dirty="0">
                  <a:solidFill>
                    <a:srgbClr val="000000"/>
                  </a:solidFill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</a:rPr>
                <a:t>cellula</a:t>
              </a:r>
              <a:r>
                <a:rPr lang="en-US" sz="1600" dirty="0">
                  <a:solidFill>
                    <a:srgbClr val="000000"/>
                  </a:solidFill>
                </a:rPr>
                <a:t>.</a:t>
              </a:r>
            </a:p>
          </p:txBody>
        </p:sp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9ECB0871-19A7-47CC-8B9F-74E02A188757}"/>
                </a:ext>
              </a:extLst>
            </p:cNvPr>
            <p:cNvGrpSpPr/>
            <p:nvPr/>
          </p:nvGrpSpPr>
          <p:grpSpPr>
            <a:xfrm>
              <a:off x="10478900" y="1930551"/>
              <a:ext cx="703911" cy="728309"/>
              <a:chOff x="8231834" y="4321634"/>
              <a:chExt cx="468162" cy="617555"/>
            </a:xfrm>
          </p:grpSpPr>
          <p:pic>
            <p:nvPicPr>
              <p:cNvPr id="23" name="Immagine 22">
                <a:extLst>
                  <a:ext uri="{FF2B5EF4-FFF2-40B4-BE49-F238E27FC236}">
                    <a16:creationId xmlns:a16="http://schemas.microsoft.com/office/drawing/2014/main" id="{3025B546-1BA6-4C4C-97AD-874E70E285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635" t="1" b="-6249"/>
              <a:stretch/>
            </p:blipFill>
            <p:spPr>
              <a:xfrm>
                <a:off x="8231834" y="4321634"/>
                <a:ext cx="266213" cy="415603"/>
              </a:xfrm>
              <a:prstGeom prst="rect">
                <a:avLst/>
              </a:prstGeom>
            </p:spPr>
          </p:pic>
          <p:pic>
            <p:nvPicPr>
              <p:cNvPr id="24" name="Immagine 23">
                <a:extLst>
                  <a:ext uri="{FF2B5EF4-FFF2-40B4-BE49-F238E27FC236}">
                    <a16:creationId xmlns:a16="http://schemas.microsoft.com/office/drawing/2014/main" id="{3EF15DE8-A2D1-41B0-B140-CD48477CCF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635" t="1" b="-6249"/>
              <a:stretch/>
            </p:blipFill>
            <p:spPr>
              <a:xfrm>
                <a:off x="8332809" y="4422611"/>
                <a:ext cx="266212" cy="415603"/>
              </a:xfrm>
              <a:prstGeom prst="rect">
                <a:avLst/>
              </a:prstGeom>
            </p:spPr>
          </p:pic>
          <p:pic>
            <p:nvPicPr>
              <p:cNvPr id="25" name="Immagine 24">
                <a:extLst>
                  <a:ext uri="{FF2B5EF4-FFF2-40B4-BE49-F238E27FC236}">
                    <a16:creationId xmlns:a16="http://schemas.microsoft.com/office/drawing/2014/main" id="{6251294B-A80F-4A05-91E0-A4197AFEF7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635" t="1" b="-6249"/>
              <a:stretch/>
            </p:blipFill>
            <p:spPr>
              <a:xfrm>
                <a:off x="8433784" y="4523586"/>
                <a:ext cx="266212" cy="415603"/>
              </a:xfrm>
              <a:prstGeom prst="rect">
                <a:avLst/>
              </a:prstGeom>
            </p:spPr>
          </p:pic>
        </p:grpSp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3B6BFE92-0A6D-4286-8F2E-FF80BC521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32506" flipV="1">
              <a:off x="9303280" y="1727611"/>
              <a:ext cx="468500" cy="1031137"/>
            </a:xfrm>
            <a:prstGeom prst="rect">
              <a:avLst/>
            </a:prstGeom>
            <a:noFill/>
          </p:spPr>
        </p:pic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852FCEE-C43B-41D2-A3D9-2E1A83D51A91}"/>
              </a:ext>
            </a:extLst>
          </p:cNvPr>
          <p:cNvSpPr txBox="1"/>
          <p:nvPr/>
        </p:nvSpPr>
        <p:spPr>
          <a:xfrm>
            <a:off x="445706" y="2615995"/>
            <a:ext cx="74283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I </a:t>
            </a:r>
            <a:r>
              <a:rPr lang="en-GB" sz="1600" dirty="0" err="1"/>
              <a:t>meccanismi</a:t>
            </a:r>
            <a:r>
              <a:rPr lang="en-GB" sz="1600" dirty="0"/>
              <a:t> </a:t>
            </a:r>
            <a:r>
              <a:rPr lang="en-GB" sz="1600" dirty="0" err="1"/>
              <a:t>fisiopatologici</a:t>
            </a:r>
            <a:r>
              <a:rPr lang="en-GB" sz="1600" dirty="0"/>
              <a:t> </a:t>
            </a:r>
            <a:r>
              <a:rPr lang="en-GB" sz="1600" dirty="0" err="1"/>
              <a:t>alla</a:t>
            </a:r>
            <a:r>
              <a:rPr lang="en-GB" sz="1600" dirty="0"/>
              <a:t> base di </a:t>
            </a:r>
            <a:r>
              <a:rPr lang="en-GB" sz="1600" dirty="0" err="1"/>
              <a:t>questa</a:t>
            </a:r>
            <a:r>
              <a:rPr lang="en-GB" sz="1600" dirty="0"/>
              <a:t> </a:t>
            </a:r>
            <a:r>
              <a:rPr lang="en-GB" sz="1600" dirty="0" err="1"/>
              <a:t>malattia</a:t>
            </a:r>
            <a:r>
              <a:rPr lang="en-GB" sz="1600" dirty="0"/>
              <a:t> </a:t>
            </a:r>
            <a:r>
              <a:rPr lang="en-GB" sz="1600" dirty="0" err="1"/>
              <a:t>sono</a:t>
            </a:r>
            <a:r>
              <a:rPr lang="en-GB" sz="1600" dirty="0"/>
              <a:t> </a:t>
            </a:r>
            <a:r>
              <a:rPr lang="en-GB" sz="1600" dirty="0" err="1"/>
              <a:t>ancora</a:t>
            </a:r>
            <a:r>
              <a:rPr lang="en-GB" sz="1600" dirty="0"/>
              <a:t> poco </a:t>
            </a:r>
            <a:r>
              <a:rPr lang="en-GB" sz="1600" dirty="0" err="1"/>
              <a:t>conosciuti</a:t>
            </a:r>
            <a:r>
              <a:rPr lang="en-GB" sz="1600" dirty="0"/>
              <a:t> e non </a:t>
            </a:r>
            <a:r>
              <a:rPr lang="en-GB" sz="1600" dirty="0" err="1"/>
              <a:t>esistono</a:t>
            </a:r>
            <a:r>
              <a:rPr lang="en-GB" sz="1600" dirty="0"/>
              <a:t> </a:t>
            </a:r>
            <a:r>
              <a:rPr lang="en-GB" sz="1600" dirty="0" err="1"/>
              <a:t>terapie</a:t>
            </a:r>
            <a:r>
              <a:rPr lang="en-GB" sz="1600" dirty="0"/>
              <a:t> </a:t>
            </a:r>
            <a:r>
              <a:rPr lang="en-GB" sz="1600" dirty="0" err="1"/>
              <a:t>efficaci</a:t>
            </a:r>
            <a:r>
              <a:rPr lang="en-GB" sz="1600" dirty="0"/>
              <a:t>.</a:t>
            </a:r>
          </a:p>
        </p:txBody>
      </p:sp>
      <p:grpSp>
        <p:nvGrpSpPr>
          <p:cNvPr id="43" name="Group 81">
            <a:extLst>
              <a:ext uri="{FF2B5EF4-FFF2-40B4-BE49-F238E27FC236}">
                <a16:creationId xmlns:a16="http://schemas.microsoft.com/office/drawing/2014/main" id="{BC74E53E-DBF0-446D-99CB-FA5D1EFFFE32}"/>
              </a:ext>
            </a:extLst>
          </p:cNvPr>
          <p:cNvGrpSpPr>
            <a:grpSpLocks/>
          </p:cNvGrpSpPr>
          <p:nvPr/>
        </p:nvGrpSpPr>
        <p:grpSpPr bwMode="auto">
          <a:xfrm rot="18602536">
            <a:off x="8839606" y="2849141"/>
            <a:ext cx="531573" cy="158918"/>
            <a:chOff x="864" y="2592"/>
            <a:chExt cx="1632" cy="645"/>
          </a:xfrm>
        </p:grpSpPr>
        <p:sp>
          <p:nvSpPr>
            <p:cNvPr id="44" name="Freeform 55">
              <a:extLst>
                <a:ext uri="{FF2B5EF4-FFF2-40B4-BE49-F238E27FC236}">
                  <a16:creationId xmlns:a16="http://schemas.microsoft.com/office/drawing/2014/main" id="{49786AC6-5BDC-40C8-B64A-D96632782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592"/>
              <a:ext cx="1632" cy="645"/>
            </a:xfrm>
            <a:custGeom>
              <a:avLst/>
              <a:gdLst>
                <a:gd name="T0" fmla="*/ 5447 w 1092"/>
                <a:gd name="T1" fmla="*/ 1209 h 440"/>
                <a:gd name="T2" fmla="*/ 4611 w 1092"/>
                <a:gd name="T3" fmla="*/ 2033 h 440"/>
                <a:gd name="T4" fmla="*/ 837 w 1092"/>
                <a:gd name="T5" fmla="*/ 2033 h 440"/>
                <a:gd name="T6" fmla="*/ 0 w 1092"/>
                <a:gd name="T7" fmla="*/ 1209 h 440"/>
                <a:gd name="T8" fmla="*/ 0 w 1092"/>
                <a:gd name="T9" fmla="*/ 822 h 440"/>
                <a:gd name="T10" fmla="*/ 837 w 1092"/>
                <a:gd name="T11" fmla="*/ 0 h 440"/>
                <a:gd name="T12" fmla="*/ 4611 w 1092"/>
                <a:gd name="T13" fmla="*/ 0 h 440"/>
                <a:gd name="T14" fmla="*/ 5447 w 1092"/>
                <a:gd name="T15" fmla="*/ 822 h 440"/>
                <a:gd name="T16" fmla="*/ 5447 w 1092"/>
                <a:gd name="T17" fmla="*/ 1209 h 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2" h="440">
                  <a:moveTo>
                    <a:pt x="1092" y="262"/>
                  </a:moveTo>
                  <a:cubicBezTo>
                    <a:pt x="1092" y="360"/>
                    <a:pt x="1017" y="440"/>
                    <a:pt x="924" y="440"/>
                  </a:cubicBezTo>
                  <a:cubicBezTo>
                    <a:pt x="168" y="440"/>
                    <a:pt x="168" y="440"/>
                    <a:pt x="168" y="440"/>
                  </a:cubicBezTo>
                  <a:cubicBezTo>
                    <a:pt x="75" y="440"/>
                    <a:pt x="0" y="360"/>
                    <a:pt x="0" y="262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80"/>
                    <a:pt x="75" y="0"/>
                    <a:pt x="168" y="0"/>
                  </a:cubicBezTo>
                  <a:cubicBezTo>
                    <a:pt x="924" y="0"/>
                    <a:pt x="924" y="0"/>
                    <a:pt x="924" y="0"/>
                  </a:cubicBezTo>
                  <a:cubicBezTo>
                    <a:pt x="1017" y="0"/>
                    <a:pt x="1092" y="80"/>
                    <a:pt x="1092" y="178"/>
                  </a:cubicBezTo>
                  <a:lnTo>
                    <a:pt x="1092" y="26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56">
              <a:extLst>
                <a:ext uri="{FF2B5EF4-FFF2-40B4-BE49-F238E27FC236}">
                  <a16:creationId xmlns:a16="http://schemas.microsoft.com/office/drawing/2014/main" id="{B146227A-4867-47BA-B6D2-B7AF91E71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2592"/>
              <a:ext cx="807" cy="645"/>
            </a:xfrm>
            <a:custGeom>
              <a:avLst/>
              <a:gdLst>
                <a:gd name="T0" fmla="*/ 0 w 540"/>
                <a:gd name="T1" fmla="*/ 2033 h 440"/>
                <a:gd name="T2" fmla="*/ 1856 w 540"/>
                <a:gd name="T3" fmla="*/ 2033 h 440"/>
                <a:gd name="T4" fmla="*/ 2693 w 540"/>
                <a:gd name="T5" fmla="*/ 1209 h 440"/>
                <a:gd name="T6" fmla="*/ 2693 w 540"/>
                <a:gd name="T7" fmla="*/ 822 h 440"/>
                <a:gd name="T8" fmla="*/ 1856 w 540"/>
                <a:gd name="T9" fmla="*/ 0 h 440"/>
                <a:gd name="T10" fmla="*/ 0 w 540"/>
                <a:gd name="T11" fmla="*/ 0 h 440"/>
                <a:gd name="T12" fmla="*/ 241 w 540"/>
                <a:gd name="T13" fmla="*/ 1000 h 440"/>
                <a:gd name="T14" fmla="*/ 0 w 540"/>
                <a:gd name="T15" fmla="*/ 2033 h 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0" h="440">
                  <a:moveTo>
                    <a:pt x="0" y="440"/>
                  </a:moveTo>
                  <a:cubicBezTo>
                    <a:pt x="372" y="440"/>
                    <a:pt x="372" y="440"/>
                    <a:pt x="372" y="440"/>
                  </a:cubicBezTo>
                  <a:cubicBezTo>
                    <a:pt x="465" y="440"/>
                    <a:pt x="540" y="360"/>
                    <a:pt x="540" y="262"/>
                  </a:cubicBezTo>
                  <a:cubicBezTo>
                    <a:pt x="540" y="178"/>
                    <a:pt x="540" y="178"/>
                    <a:pt x="540" y="178"/>
                  </a:cubicBezTo>
                  <a:cubicBezTo>
                    <a:pt x="540" y="80"/>
                    <a:pt x="465" y="0"/>
                    <a:pt x="3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8" y="28"/>
                    <a:pt x="48" y="216"/>
                  </a:cubicBezTo>
                  <a:cubicBezTo>
                    <a:pt x="48" y="404"/>
                    <a:pt x="0" y="440"/>
                    <a:pt x="0" y="440"/>
                  </a:cubicBezTo>
                  <a:close/>
                </a:path>
              </a:pathLst>
            </a:custGeom>
            <a:solidFill>
              <a:srgbClr val="D6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57">
              <a:extLst>
                <a:ext uri="{FF2B5EF4-FFF2-40B4-BE49-F238E27FC236}">
                  <a16:creationId xmlns:a16="http://schemas.microsoft.com/office/drawing/2014/main" id="{FB4E670B-C9A4-4C2B-AB69-D76E1C5BC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592"/>
              <a:ext cx="870" cy="645"/>
            </a:xfrm>
            <a:custGeom>
              <a:avLst/>
              <a:gdLst>
                <a:gd name="T0" fmla="*/ 2755 w 582"/>
                <a:gd name="T1" fmla="*/ 2033 h 440"/>
                <a:gd name="T2" fmla="*/ 836 w 582"/>
                <a:gd name="T3" fmla="*/ 2033 h 440"/>
                <a:gd name="T4" fmla="*/ 0 w 582"/>
                <a:gd name="T5" fmla="*/ 1209 h 440"/>
                <a:gd name="T6" fmla="*/ 0 w 582"/>
                <a:gd name="T7" fmla="*/ 825 h 440"/>
                <a:gd name="T8" fmla="*/ 836 w 582"/>
                <a:gd name="T9" fmla="*/ 0 h 440"/>
                <a:gd name="T10" fmla="*/ 460 w 582"/>
                <a:gd name="T11" fmla="*/ 1016 h 440"/>
                <a:gd name="T12" fmla="*/ 2595 w 582"/>
                <a:gd name="T13" fmla="*/ 1756 h 440"/>
                <a:gd name="T14" fmla="*/ 2907 w 582"/>
                <a:gd name="T15" fmla="*/ 1761 h 440"/>
                <a:gd name="T16" fmla="*/ 2755 w 582"/>
                <a:gd name="T17" fmla="*/ 2033 h 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2" h="440">
                  <a:moveTo>
                    <a:pt x="552" y="440"/>
                  </a:moveTo>
                  <a:cubicBezTo>
                    <a:pt x="167" y="440"/>
                    <a:pt x="167" y="440"/>
                    <a:pt x="167" y="440"/>
                  </a:cubicBezTo>
                  <a:cubicBezTo>
                    <a:pt x="75" y="440"/>
                    <a:pt x="0" y="361"/>
                    <a:pt x="0" y="26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5" y="0"/>
                    <a:pt x="167" y="0"/>
                  </a:cubicBezTo>
                  <a:cubicBezTo>
                    <a:pt x="167" y="0"/>
                    <a:pt x="88" y="4"/>
                    <a:pt x="92" y="220"/>
                  </a:cubicBezTo>
                  <a:cubicBezTo>
                    <a:pt x="94" y="365"/>
                    <a:pt x="212" y="380"/>
                    <a:pt x="520" y="380"/>
                  </a:cubicBezTo>
                  <a:cubicBezTo>
                    <a:pt x="541" y="380"/>
                    <a:pt x="562" y="381"/>
                    <a:pt x="582" y="381"/>
                  </a:cubicBezTo>
                  <a:cubicBezTo>
                    <a:pt x="582" y="381"/>
                    <a:pt x="564" y="436"/>
                    <a:pt x="552" y="44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58">
              <a:extLst>
                <a:ext uri="{FF2B5EF4-FFF2-40B4-BE49-F238E27FC236}">
                  <a16:creationId xmlns:a16="http://schemas.microsoft.com/office/drawing/2014/main" id="{7720EB31-77CA-4EBB-85AC-032A52225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3061"/>
              <a:ext cx="794" cy="176"/>
            </a:xfrm>
            <a:custGeom>
              <a:avLst/>
              <a:gdLst>
                <a:gd name="T0" fmla="*/ 0 w 531"/>
                <a:gd name="T1" fmla="*/ 554 h 120"/>
                <a:gd name="T2" fmla="*/ 1859 w 531"/>
                <a:gd name="T3" fmla="*/ 554 h 120"/>
                <a:gd name="T4" fmla="*/ 2654 w 531"/>
                <a:gd name="T5" fmla="*/ 0 h 120"/>
                <a:gd name="T6" fmla="*/ 150 w 531"/>
                <a:gd name="T7" fmla="*/ 282 h 120"/>
                <a:gd name="T8" fmla="*/ 0 w 531"/>
                <a:gd name="T9" fmla="*/ 554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1" h="120">
                  <a:moveTo>
                    <a:pt x="0" y="120"/>
                  </a:moveTo>
                  <a:cubicBezTo>
                    <a:pt x="372" y="120"/>
                    <a:pt x="372" y="120"/>
                    <a:pt x="372" y="120"/>
                  </a:cubicBezTo>
                  <a:cubicBezTo>
                    <a:pt x="446" y="120"/>
                    <a:pt x="508" y="70"/>
                    <a:pt x="531" y="0"/>
                  </a:cubicBezTo>
                  <a:cubicBezTo>
                    <a:pt x="459" y="78"/>
                    <a:pt x="300" y="63"/>
                    <a:pt x="30" y="61"/>
                  </a:cubicBezTo>
                  <a:cubicBezTo>
                    <a:pt x="30" y="61"/>
                    <a:pt x="18" y="104"/>
                    <a:pt x="0" y="120"/>
                  </a:cubicBezTo>
                  <a:close/>
                </a:path>
              </a:pathLst>
            </a:custGeom>
            <a:solidFill>
              <a:srgbClr val="CC1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Oval 59">
              <a:extLst>
                <a:ext uri="{FF2B5EF4-FFF2-40B4-BE49-F238E27FC236}">
                  <a16:creationId xmlns:a16="http://schemas.microsoft.com/office/drawing/2014/main" id="{893AAA5A-2A14-44BA-981C-3A4F1D9E9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" y="2695"/>
              <a:ext cx="203" cy="460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49" name="Freeform 60">
              <a:extLst>
                <a:ext uri="{FF2B5EF4-FFF2-40B4-BE49-F238E27FC236}">
                  <a16:creationId xmlns:a16="http://schemas.microsoft.com/office/drawing/2014/main" id="{61729157-623E-40D0-A10D-D5617FD27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2697"/>
              <a:ext cx="657" cy="413"/>
            </a:xfrm>
            <a:custGeom>
              <a:avLst/>
              <a:gdLst>
                <a:gd name="T0" fmla="*/ 0 w 439"/>
                <a:gd name="T1" fmla="*/ 93 h 281"/>
                <a:gd name="T2" fmla="*/ 100 w 439"/>
                <a:gd name="T3" fmla="*/ 620 h 281"/>
                <a:gd name="T4" fmla="*/ 190 w 439"/>
                <a:gd name="T5" fmla="*/ 1063 h 281"/>
                <a:gd name="T6" fmla="*/ 2160 w 439"/>
                <a:gd name="T7" fmla="*/ 1102 h 281"/>
                <a:gd name="T8" fmla="*/ 2182 w 439"/>
                <a:gd name="T9" fmla="*/ 539 h 281"/>
                <a:gd name="T10" fmla="*/ 2112 w 439"/>
                <a:gd name="T11" fmla="*/ 82 h 281"/>
                <a:gd name="T12" fmla="*/ 28 w 439"/>
                <a:gd name="T13" fmla="*/ 82 h 2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9" h="281">
                  <a:moveTo>
                    <a:pt x="0" y="20"/>
                  </a:moveTo>
                  <a:cubicBezTo>
                    <a:pt x="13" y="57"/>
                    <a:pt x="17" y="93"/>
                    <a:pt x="20" y="133"/>
                  </a:cubicBezTo>
                  <a:cubicBezTo>
                    <a:pt x="23" y="162"/>
                    <a:pt x="14" y="206"/>
                    <a:pt x="38" y="228"/>
                  </a:cubicBezTo>
                  <a:cubicBezTo>
                    <a:pt x="56" y="244"/>
                    <a:pt x="419" y="281"/>
                    <a:pt x="430" y="236"/>
                  </a:cubicBezTo>
                  <a:cubicBezTo>
                    <a:pt x="438" y="209"/>
                    <a:pt x="439" y="146"/>
                    <a:pt x="435" y="116"/>
                  </a:cubicBezTo>
                  <a:cubicBezTo>
                    <a:pt x="432" y="95"/>
                    <a:pt x="439" y="33"/>
                    <a:pt x="421" y="18"/>
                  </a:cubicBezTo>
                  <a:cubicBezTo>
                    <a:pt x="408" y="6"/>
                    <a:pt x="25" y="0"/>
                    <a:pt x="6" y="18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61">
              <a:extLst>
                <a:ext uri="{FF2B5EF4-FFF2-40B4-BE49-F238E27FC236}">
                  <a16:creationId xmlns:a16="http://schemas.microsoft.com/office/drawing/2014/main" id="{F92D2CAC-8452-4009-95D7-65808FCCB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5" y="2708"/>
              <a:ext cx="725" cy="431"/>
            </a:xfrm>
            <a:custGeom>
              <a:avLst/>
              <a:gdLst>
                <a:gd name="T0" fmla="*/ 28 w 485"/>
                <a:gd name="T1" fmla="*/ 38 h 294"/>
                <a:gd name="T2" fmla="*/ 82 w 485"/>
                <a:gd name="T3" fmla="*/ 859 h 294"/>
                <a:gd name="T4" fmla="*/ 184 w 485"/>
                <a:gd name="T5" fmla="*/ 1117 h 294"/>
                <a:gd name="T6" fmla="*/ 2317 w 485"/>
                <a:gd name="T7" fmla="*/ 940 h 294"/>
                <a:gd name="T8" fmla="*/ 2290 w 485"/>
                <a:gd name="T9" fmla="*/ 264 h 294"/>
                <a:gd name="T10" fmla="*/ 1803 w 485"/>
                <a:gd name="T11" fmla="*/ 32 h 294"/>
                <a:gd name="T12" fmla="*/ 28 w 485"/>
                <a:gd name="T13" fmla="*/ 38 h 2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5" h="294">
                  <a:moveTo>
                    <a:pt x="6" y="8"/>
                  </a:moveTo>
                  <a:cubicBezTo>
                    <a:pt x="21" y="41"/>
                    <a:pt x="19" y="169"/>
                    <a:pt x="17" y="186"/>
                  </a:cubicBezTo>
                  <a:cubicBezTo>
                    <a:pt x="14" y="207"/>
                    <a:pt x="0" y="240"/>
                    <a:pt x="37" y="242"/>
                  </a:cubicBezTo>
                  <a:cubicBezTo>
                    <a:pt x="74" y="244"/>
                    <a:pt x="404" y="294"/>
                    <a:pt x="464" y="203"/>
                  </a:cubicBezTo>
                  <a:cubicBezTo>
                    <a:pt x="485" y="171"/>
                    <a:pt x="478" y="89"/>
                    <a:pt x="459" y="57"/>
                  </a:cubicBezTo>
                  <a:cubicBezTo>
                    <a:pt x="437" y="22"/>
                    <a:pt x="401" y="11"/>
                    <a:pt x="361" y="7"/>
                  </a:cubicBezTo>
                  <a:cubicBezTo>
                    <a:pt x="300" y="0"/>
                    <a:pt x="15" y="3"/>
                    <a:pt x="6" y="8"/>
                  </a:cubicBezTo>
                </a:path>
              </a:pathLst>
            </a:custGeom>
            <a:solidFill>
              <a:srgbClr val="E2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62">
              <a:extLst>
                <a:ext uri="{FF2B5EF4-FFF2-40B4-BE49-F238E27FC236}">
                  <a16:creationId xmlns:a16="http://schemas.microsoft.com/office/drawing/2014/main" id="{7E137150-5806-457F-A202-22B51A6CB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" y="2646"/>
              <a:ext cx="54" cy="494"/>
            </a:xfrm>
            <a:custGeom>
              <a:avLst/>
              <a:gdLst>
                <a:gd name="T0" fmla="*/ 53 w 36"/>
                <a:gd name="T1" fmla="*/ 0 h 337"/>
                <a:gd name="T2" fmla="*/ 149 w 36"/>
                <a:gd name="T3" fmla="*/ 315 h 337"/>
                <a:gd name="T4" fmla="*/ 161 w 36"/>
                <a:gd name="T5" fmla="*/ 743 h 337"/>
                <a:gd name="T6" fmla="*/ 108 w 36"/>
                <a:gd name="T7" fmla="*/ 1171 h 337"/>
                <a:gd name="T8" fmla="*/ 0 w 36"/>
                <a:gd name="T9" fmla="*/ 1555 h 337"/>
                <a:gd name="T10" fmla="*/ 140 w 36"/>
                <a:gd name="T11" fmla="*/ 1237 h 337"/>
                <a:gd name="T12" fmla="*/ 180 w 36"/>
                <a:gd name="T13" fmla="*/ 831 h 337"/>
                <a:gd name="T14" fmla="*/ 161 w 36"/>
                <a:gd name="T15" fmla="*/ 453 h 337"/>
                <a:gd name="T16" fmla="*/ 113 w 36"/>
                <a:gd name="T17" fmla="*/ 227 h 337"/>
                <a:gd name="T18" fmla="*/ 72 w 36"/>
                <a:gd name="T19" fmla="*/ 73 h 3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337">
                  <a:moveTo>
                    <a:pt x="10" y="0"/>
                  </a:moveTo>
                  <a:cubicBezTo>
                    <a:pt x="23" y="13"/>
                    <a:pt x="28" y="49"/>
                    <a:pt x="29" y="68"/>
                  </a:cubicBezTo>
                  <a:cubicBezTo>
                    <a:pt x="32" y="98"/>
                    <a:pt x="34" y="131"/>
                    <a:pt x="31" y="161"/>
                  </a:cubicBezTo>
                  <a:cubicBezTo>
                    <a:pt x="28" y="192"/>
                    <a:pt x="27" y="224"/>
                    <a:pt x="21" y="254"/>
                  </a:cubicBezTo>
                  <a:cubicBezTo>
                    <a:pt x="16" y="280"/>
                    <a:pt x="10" y="312"/>
                    <a:pt x="0" y="337"/>
                  </a:cubicBezTo>
                  <a:cubicBezTo>
                    <a:pt x="16" y="321"/>
                    <a:pt x="22" y="289"/>
                    <a:pt x="27" y="268"/>
                  </a:cubicBezTo>
                  <a:cubicBezTo>
                    <a:pt x="34" y="239"/>
                    <a:pt x="34" y="209"/>
                    <a:pt x="35" y="180"/>
                  </a:cubicBezTo>
                  <a:cubicBezTo>
                    <a:pt x="36" y="153"/>
                    <a:pt x="35" y="125"/>
                    <a:pt x="31" y="98"/>
                  </a:cubicBezTo>
                  <a:cubicBezTo>
                    <a:pt x="29" y="82"/>
                    <a:pt x="26" y="65"/>
                    <a:pt x="22" y="49"/>
                  </a:cubicBezTo>
                  <a:cubicBezTo>
                    <a:pt x="20" y="38"/>
                    <a:pt x="14" y="26"/>
                    <a:pt x="14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63">
              <a:extLst>
                <a:ext uri="{FF2B5EF4-FFF2-40B4-BE49-F238E27FC236}">
                  <a16:creationId xmlns:a16="http://schemas.microsoft.com/office/drawing/2014/main" id="{0CC42630-C02C-44E6-8599-8C873116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" y="2635"/>
              <a:ext cx="629" cy="45"/>
            </a:xfrm>
            <a:custGeom>
              <a:avLst/>
              <a:gdLst>
                <a:gd name="T0" fmla="*/ 19 w 421"/>
                <a:gd name="T1" fmla="*/ 41 h 31"/>
                <a:gd name="T2" fmla="*/ 1829 w 421"/>
                <a:gd name="T3" fmla="*/ 19 h 31"/>
                <a:gd name="T4" fmla="*/ 2098 w 421"/>
                <a:gd name="T5" fmla="*/ 136 h 31"/>
                <a:gd name="T6" fmla="*/ 1803 w 421"/>
                <a:gd name="T7" fmla="*/ 0 h 31"/>
                <a:gd name="T8" fmla="*/ 0 w 42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1" h="31">
                  <a:moveTo>
                    <a:pt x="4" y="9"/>
                  </a:moveTo>
                  <a:cubicBezTo>
                    <a:pt x="187" y="7"/>
                    <a:pt x="367" y="4"/>
                    <a:pt x="367" y="4"/>
                  </a:cubicBezTo>
                  <a:cubicBezTo>
                    <a:pt x="367" y="4"/>
                    <a:pt x="407" y="11"/>
                    <a:pt x="421" y="31"/>
                  </a:cubicBezTo>
                  <a:cubicBezTo>
                    <a:pt x="421" y="31"/>
                    <a:pt x="392" y="0"/>
                    <a:pt x="36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A6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64">
              <a:extLst>
                <a:ext uri="{FF2B5EF4-FFF2-40B4-BE49-F238E27FC236}">
                  <a16:creationId xmlns:a16="http://schemas.microsoft.com/office/drawing/2014/main" id="{6C4E7AAB-9C12-448C-BADA-313A05C0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2635"/>
              <a:ext cx="680" cy="75"/>
            </a:xfrm>
            <a:custGeom>
              <a:avLst/>
              <a:gdLst>
                <a:gd name="T0" fmla="*/ 2249 w 455"/>
                <a:gd name="T1" fmla="*/ 0 h 51"/>
                <a:gd name="T2" fmla="*/ 392 w 455"/>
                <a:gd name="T3" fmla="*/ 0 h 51"/>
                <a:gd name="T4" fmla="*/ 0 w 455"/>
                <a:gd name="T5" fmla="*/ 238 h 51"/>
                <a:gd name="T6" fmla="*/ 411 w 455"/>
                <a:gd name="T7" fmla="*/ 60 h 51"/>
                <a:gd name="T8" fmla="*/ 2269 w 455"/>
                <a:gd name="T9" fmla="*/ 4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5" h="51">
                  <a:moveTo>
                    <a:pt x="451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17" y="8"/>
                    <a:pt x="0" y="51"/>
                  </a:cubicBezTo>
                  <a:cubicBezTo>
                    <a:pt x="0" y="51"/>
                    <a:pt x="34" y="13"/>
                    <a:pt x="82" y="13"/>
                  </a:cubicBezTo>
                  <a:cubicBezTo>
                    <a:pt x="105" y="13"/>
                    <a:pt x="281" y="11"/>
                    <a:pt x="45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65">
              <a:extLst>
                <a:ext uri="{FF2B5EF4-FFF2-40B4-BE49-F238E27FC236}">
                  <a16:creationId xmlns:a16="http://schemas.microsoft.com/office/drawing/2014/main" id="{39614C2D-E440-4FB6-B6FF-41759046F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2828"/>
              <a:ext cx="565" cy="51"/>
            </a:xfrm>
            <a:custGeom>
              <a:avLst/>
              <a:gdLst>
                <a:gd name="T0" fmla="*/ 0 w 378"/>
                <a:gd name="T1" fmla="*/ 13 h 35"/>
                <a:gd name="T2" fmla="*/ 1 w 378"/>
                <a:gd name="T3" fmla="*/ 157 h 35"/>
                <a:gd name="T4" fmla="*/ 1888 w 378"/>
                <a:gd name="T5" fmla="*/ 80 h 35"/>
                <a:gd name="T6" fmla="*/ 0 w 378"/>
                <a:gd name="T7" fmla="*/ 13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8" h="35">
                  <a:moveTo>
                    <a:pt x="0" y="3"/>
                  </a:moveTo>
                  <a:cubicBezTo>
                    <a:pt x="0" y="3"/>
                    <a:pt x="1" y="28"/>
                    <a:pt x="1" y="35"/>
                  </a:cubicBezTo>
                  <a:cubicBezTo>
                    <a:pt x="378" y="18"/>
                    <a:pt x="378" y="18"/>
                    <a:pt x="378" y="18"/>
                  </a:cubicBezTo>
                  <a:cubicBezTo>
                    <a:pt x="378" y="18"/>
                    <a:pt x="45" y="0"/>
                    <a:pt x="0" y="3"/>
                  </a:cubicBezTo>
                  <a:close/>
                </a:path>
              </a:pathLst>
            </a:custGeom>
            <a:solidFill>
              <a:srgbClr val="E74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66">
              <a:extLst>
                <a:ext uri="{FF2B5EF4-FFF2-40B4-BE49-F238E27FC236}">
                  <a16:creationId xmlns:a16="http://schemas.microsoft.com/office/drawing/2014/main" id="{F3C25426-CD40-4BDD-89A4-A88F0A823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2843"/>
              <a:ext cx="467" cy="17"/>
            </a:xfrm>
            <a:custGeom>
              <a:avLst/>
              <a:gdLst>
                <a:gd name="T0" fmla="*/ 0 w 493"/>
                <a:gd name="T1" fmla="*/ 0 h 20"/>
                <a:gd name="T2" fmla="*/ 1 w 493"/>
                <a:gd name="T3" fmla="*/ 10 h 20"/>
                <a:gd name="T4" fmla="*/ 397 w 493"/>
                <a:gd name="T5" fmla="*/ 8 h 20"/>
                <a:gd name="T6" fmla="*/ 0 w 493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3" h="20">
                  <a:moveTo>
                    <a:pt x="0" y="0"/>
                  </a:moveTo>
                  <a:lnTo>
                    <a:pt x="1" y="20"/>
                  </a:lnTo>
                  <a:lnTo>
                    <a:pt x="49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67">
              <a:extLst>
                <a:ext uri="{FF2B5EF4-FFF2-40B4-BE49-F238E27FC236}">
                  <a16:creationId xmlns:a16="http://schemas.microsoft.com/office/drawing/2014/main" id="{D6D5CC38-4302-49FC-B149-0A32A17CC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2724"/>
              <a:ext cx="1069" cy="24"/>
            </a:xfrm>
            <a:custGeom>
              <a:avLst/>
              <a:gdLst>
                <a:gd name="T0" fmla="*/ 0 w 715"/>
                <a:gd name="T1" fmla="*/ 0 h 16"/>
                <a:gd name="T2" fmla="*/ 3572 w 715"/>
                <a:gd name="T3" fmla="*/ 0 h 16"/>
                <a:gd name="T4" fmla="*/ 0 w 715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15" h="16">
                  <a:moveTo>
                    <a:pt x="0" y="0"/>
                  </a:moveTo>
                  <a:cubicBezTo>
                    <a:pt x="715" y="0"/>
                    <a:pt x="715" y="0"/>
                    <a:pt x="715" y="0"/>
                  </a:cubicBezTo>
                  <a:cubicBezTo>
                    <a:pt x="715" y="0"/>
                    <a:pt x="123" y="1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68">
              <a:extLst>
                <a:ext uri="{FF2B5EF4-FFF2-40B4-BE49-F238E27FC236}">
                  <a16:creationId xmlns:a16="http://schemas.microsoft.com/office/drawing/2014/main" id="{C1957BDC-02BB-4533-9F0C-4FB79889A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009"/>
              <a:ext cx="560" cy="29"/>
            </a:xfrm>
            <a:custGeom>
              <a:avLst/>
              <a:gdLst>
                <a:gd name="T0" fmla="*/ 1862 w 375"/>
                <a:gd name="T1" fmla="*/ 88 h 20"/>
                <a:gd name="T2" fmla="*/ 0 w 375"/>
                <a:gd name="T3" fmla="*/ 0 h 20"/>
                <a:gd name="T4" fmla="*/ 1864 w 375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" h="20">
                  <a:moveTo>
                    <a:pt x="374" y="20"/>
                  </a:moveTo>
                  <a:cubicBezTo>
                    <a:pt x="261" y="20"/>
                    <a:pt x="132" y="16"/>
                    <a:pt x="0" y="0"/>
                  </a:cubicBezTo>
                  <a:cubicBezTo>
                    <a:pt x="375" y="0"/>
                    <a:pt x="375" y="0"/>
                    <a:pt x="3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69">
              <a:extLst>
                <a:ext uri="{FF2B5EF4-FFF2-40B4-BE49-F238E27FC236}">
                  <a16:creationId xmlns:a16="http://schemas.microsoft.com/office/drawing/2014/main" id="{90D4A0E0-5F13-4A2B-A7E6-0F3ACECFC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" y="3009"/>
              <a:ext cx="547" cy="29"/>
            </a:xfrm>
            <a:custGeom>
              <a:avLst/>
              <a:gdLst>
                <a:gd name="T0" fmla="*/ 1 w 366"/>
                <a:gd name="T1" fmla="*/ 0 h 20"/>
                <a:gd name="T2" fmla="*/ 1828 w 366"/>
                <a:gd name="T3" fmla="*/ 0 h 20"/>
                <a:gd name="T4" fmla="*/ 0 w 366"/>
                <a:gd name="T5" fmla="*/ 88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6" h="20">
                  <a:moveTo>
                    <a:pt x="1" y="0"/>
                  </a:move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213" y="19"/>
                    <a:pt x="0" y="20"/>
                  </a:cubicBezTo>
                </a:path>
              </a:pathLst>
            </a:custGeom>
            <a:solidFill>
              <a:srgbClr val="E74D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70">
              <a:extLst>
                <a:ext uri="{FF2B5EF4-FFF2-40B4-BE49-F238E27FC236}">
                  <a16:creationId xmlns:a16="http://schemas.microsoft.com/office/drawing/2014/main" id="{D26CD5DD-86A1-41C9-9A7C-046978B62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592"/>
              <a:ext cx="728" cy="645"/>
            </a:xfrm>
            <a:custGeom>
              <a:avLst/>
              <a:gdLst>
                <a:gd name="T0" fmla="*/ 2431 w 487"/>
                <a:gd name="T1" fmla="*/ 2033 h 440"/>
                <a:gd name="T2" fmla="*/ 839 w 487"/>
                <a:gd name="T3" fmla="*/ 2033 h 440"/>
                <a:gd name="T4" fmla="*/ 0 w 487"/>
                <a:gd name="T5" fmla="*/ 1209 h 440"/>
                <a:gd name="T6" fmla="*/ 0 w 487"/>
                <a:gd name="T7" fmla="*/ 825 h 440"/>
                <a:gd name="T8" fmla="*/ 839 w 487"/>
                <a:gd name="T9" fmla="*/ 0 h 440"/>
                <a:gd name="T10" fmla="*/ 223 w 487"/>
                <a:gd name="T11" fmla="*/ 1023 h 440"/>
                <a:gd name="T12" fmla="*/ 958 w 487"/>
                <a:gd name="T13" fmla="*/ 1860 h 440"/>
                <a:gd name="T14" fmla="*/ 2431 w 487"/>
                <a:gd name="T15" fmla="*/ 2033 h 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7" h="440">
                  <a:moveTo>
                    <a:pt x="487" y="440"/>
                  </a:moveTo>
                  <a:cubicBezTo>
                    <a:pt x="168" y="440"/>
                    <a:pt x="168" y="440"/>
                    <a:pt x="168" y="440"/>
                  </a:cubicBezTo>
                  <a:cubicBezTo>
                    <a:pt x="75" y="440"/>
                    <a:pt x="0" y="361"/>
                    <a:pt x="0" y="26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5" y="0"/>
                    <a:pt x="168" y="0"/>
                  </a:cubicBezTo>
                  <a:cubicBezTo>
                    <a:pt x="168" y="0"/>
                    <a:pt x="38" y="12"/>
                    <a:pt x="45" y="222"/>
                  </a:cubicBezTo>
                  <a:cubicBezTo>
                    <a:pt x="50" y="366"/>
                    <a:pt x="90" y="403"/>
                    <a:pt x="192" y="403"/>
                  </a:cubicBezTo>
                  <a:cubicBezTo>
                    <a:pt x="293" y="403"/>
                    <a:pt x="487" y="440"/>
                    <a:pt x="487" y="44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71">
              <a:extLst>
                <a:ext uri="{FF2B5EF4-FFF2-40B4-BE49-F238E27FC236}">
                  <a16:creationId xmlns:a16="http://schemas.microsoft.com/office/drawing/2014/main" id="{B5F16EFD-9F40-4CFB-89D4-3DE906B04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2781"/>
              <a:ext cx="99" cy="301"/>
            </a:xfrm>
            <a:custGeom>
              <a:avLst/>
              <a:gdLst>
                <a:gd name="T0" fmla="*/ 336 w 66"/>
                <a:gd name="T1" fmla="*/ 468 h 205"/>
                <a:gd name="T2" fmla="*/ 180 w 66"/>
                <a:gd name="T3" fmla="*/ 953 h 205"/>
                <a:gd name="T4" fmla="*/ 0 w 66"/>
                <a:gd name="T5" fmla="*/ 468 h 205"/>
                <a:gd name="T6" fmla="*/ 161 w 66"/>
                <a:gd name="T7" fmla="*/ 0 h 205"/>
                <a:gd name="T8" fmla="*/ 336 w 66"/>
                <a:gd name="T9" fmla="*/ 468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205">
                  <a:moveTo>
                    <a:pt x="66" y="101"/>
                  </a:moveTo>
                  <a:cubicBezTo>
                    <a:pt x="66" y="141"/>
                    <a:pt x="54" y="205"/>
                    <a:pt x="35" y="205"/>
                  </a:cubicBezTo>
                  <a:cubicBezTo>
                    <a:pt x="17" y="205"/>
                    <a:pt x="0" y="141"/>
                    <a:pt x="0" y="101"/>
                  </a:cubicBezTo>
                  <a:cubicBezTo>
                    <a:pt x="0" y="61"/>
                    <a:pt x="13" y="0"/>
                    <a:pt x="31" y="0"/>
                  </a:cubicBezTo>
                  <a:cubicBezTo>
                    <a:pt x="49" y="0"/>
                    <a:pt x="66" y="61"/>
                    <a:pt x="66" y="10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Oval 72">
              <a:extLst>
                <a:ext uri="{FF2B5EF4-FFF2-40B4-BE49-F238E27FC236}">
                  <a16:creationId xmlns:a16="http://schemas.microsoft.com/office/drawing/2014/main" id="{B654BB3B-5A15-4AED-AA16-CC0157C49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" y="2718"/>
              <a:ext cx="25" cy="2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2" name="Oval 73">
              <a:extLst>
                <a:ext uri="{FF2B5EF4-FFF2-40B4-BE49-F238E27FC236}">
                  <a16:creationId xmlns:a16="http://schemas.microsoft.com/office/drawing/2014/main" id="{73BF57DA-204E-4F51-A21A-4DB02F096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765"/>
              <a:ext cx="17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3" name="Oval 74">
              <a:extLst>
                <a:ext uri="{FF2B5EF4-FFF2-40B4-BE49-F238E27FC236}">
                  <a16:creationId xmlns:a16="http://schemas.microsoft.com/office/drawing/2014/main" id="{3B2981B9-4DB1-49D1-93CB-1B60ED626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2840"/>
              <a:ext cx="26" cy="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4" name="Freeform 75">
              <a:extLst>
                <a:ext uri="{FF2B5EF4-FFF2-40B4-BE49-F238E27FC236}">
                  <a16:creationId xmlns:a16="http://schemas.microsoft.com/office/drawing/2014/main" id="{1424784E-0EF5-4786-8346-AE99F29F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" y="2746"/>
              <a:ext cx="63" cy="232"/>
            </a:xfrm>
            <a:custGeom>
              <a:avLst/>
              <a:gdLst>
                <a:gd name="T0" fmla="*/ 93 w 42"/>
                <a:gd name="T1" fmla="*/ 162 h 158"/>
                <a:gd name="T2" fmla="*/ 122 w 42"/>
                <a:gd name="T3" fmla="*/ 736 h 158"/>
                <a:gd name="T4" fmla="*/ 170 w 42"/>
                <a:gd name="T5" fmla="*/ 266 h 158"/>
                <a:gd name="T6" fmla="*/ 0 w 42"/>
                <a:gd name="T7" fmla="*/ 0 h 1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58">
                  <a:moveTo>
                    <a:pt x="18" y="35"/>
                  </a:moveTo>
                  <a:cubicBezTo>
                    <a:pt x="35" y="78"/>
                    <a:pt x="19" y="116"/>
                    <a:pt x="24" y="158"/>
                  </a:cubicBezTo>
                  <a:cubicBezTo>
                    <a:pt x="40" y="131"/>
                    <a:pt x="42" y="87"/>
                    <a:pt x="33" y="57"/>
                  </a:cubicBezTo>
                  <a:cubicBezTo>
                    <a:pt x="27" y="35"/>
                    <a:pt x="5" y="18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Oval 76">
              <a:extLst>
                <a:ext uri="{FF2B5EF4-FFF2-40B4-BE49-F238E27FC236}">
                  <a16:creationId xmlns:a16="http://schemas.microsoft.com/office/drawing/2014/main" id="{D0B90013-3E8E-465E-A196-AA8389C94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" y="2727"/>
              <a:ext cx="54" cy="6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6" name="Oval 77">
              <a:extLst>
                <a:ext uri="{FF2B5EF4-FFF2-40B4-BE49-F238E27FC236}">
                  <a16:creationId xmlns:a16="http://schemas.microsoft.com/office/drawing/2014/main" id="{C12DBD37-2951-4D37-AD73-28C82E542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2819"/>
              <a:ext cx="27" cy="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67" name="Freeform 78">
              <a:extLst>
                <a:ext uri="{FF2B5EF4-FFF2-40B4-BE49-F238E27FC236}">
                  <a16:creationId xmlns:a16="http://schemas.microsoft.com/office/drawing/2014/main" id="{CA52FC9D-C400-45FC-B40B-896FF1904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592"/>
              <a:ext cx="1632" cy="645"/>
            </a:xfrm>
            <a:custGeom>
              <a:avLst/>
              <a:gdLst>
                <a:gd name="T0" fmla="*/ 5447 w 1092"/>
                <a:gd name="T1" fmla="*/ 1209 h 440"/>
                <a:gd name="T2" fmla="*/ 4611 w 1092"/>
                <a:gd name="T3" fmla="*/ 2033 h 440"/>
                <a:gd name="T4" fmla="*/ 837 w 1092"/>
                <a:gd name="T5" fmla="*/ 2033 h 440"/>
                <a:gd name="T6" fmla="*/ 0 w 1092"/>
                <a:gd name="T7" fmla="*/ 1209 h 440"/>
                <a:gd name="T8" fmla="*/ 0 w 1092"/>
                <a:gd name="T9" fmla="*/ 825 h 440"/>
                <a:gd name="T10" fmla="*/ 837 w 1092"/>
                <a:gd name="T11" fmla="*/ 0 h 440"/>
                <a:gd name="T12" fmla="*/ 4611 w 1092"/>
                <a:gd name="T13" fmla="*/ 0 h 440"/>
                <a:gd name="T14" fmla="*/ 5447 w 1092"/>
                <a:gd name="T15" fmla="*/ 825 h 440"/>
                <a:gd name="T16" fmla="*/ 5447 w 1092"/>
                <a:gd name="T17" fmla="*/ 1209 h 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2" h="440">
                  <a:moveTo>
                    <a:pt x="1092" y="262"/>
                  </a:moveTo>
                  <a:cubicBezTo>
                    <a:pt x="1092" y="361"/>
                    <a:pt x="1017" y="440"/>
                    <a:pt x="924" y="440"/>
                  </a:cubicBezTo>
                  <a:cubicBezTo>
                    <a:pt x="168" y="440"/>
                    <a:pt x="168" y="440"/>
                    <a:pt x="168" y="440"/>
                  </a:cubicBezTo>
                  <a:cubicBezTo>
                    <a:pt x="75" y="440"/>
                    <a:pt x="0" y="361"/>
                    <a:pt x="0" y="26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5" y="0"/>
                    <a:pt x="168" y="0"/>
                  </a:cubicBezTo>
                  <a:cubicBezTo>
                    <a:pt x="924" y="0"/>
                    <a:pt x="924" y="0"/>
                    <a:pt x="924" y="0"/>
                  </a:cubicBezTo>
                  <a:cubicBezTo>
                    <a:pt x="1017" y="0"/>
                    <a:pt x="1092" y="80"/>
                    <a:pt x="1092" y="179"/>
                  </a:cubicBezTo>
                  <a:lnTo>
                    <a:pt x="1092" y="262"/>
                  </a:lnTo>
                  <a:close/>
                </a:path>
              </a:pathLst>
            </a:custGeom>
            <a:noFill/>
            <a:ln w="9525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79">
              <a:extLst>
                <a:ext uri="{FF2B5EF4-FFF2-40B4-BE49-F238E27FC236}">
                  <a16:creationId xmlns:a16="http://schemas.microsoft.com/office/drawing/2014/main" id="{37851EE0-84D0-4B99-8CEC-DBFBD4FBD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2599"/>
              <a:ext cx="51" cy="125"/>
            </a:xfrm>
            <a:custGeom>
              <a:avLst/>
              <a:gdLst>
                <a:gd name="T0" fmla="*/ 0 w 34"/>
                <a:gd name="T1" fmla="*/ 0 h 85"/>
                <a:gd name="T2" fmla="*/ 174 w 34"/>
                <a:gd name="T3" fmla="*/ 399 h 8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" h="85">
                  <a:moveTo>
                    <a:pt x="0" y="0"/>
                  </a:moveTo>
                  <a:cubicBezTo>
                    <a:pt x="0" y="0"/>
                    <a:pt x="29" y="38"/>
                    <a:pt x="34" y="85"/>
                  </a:cubicBezTo>
                </a:path>
              </a:pathLst>
            </a:custGeom>
            <a:noFill/>
            <a:ln w="4763" cap="rnd">
              <a:solidFill>
                <a:srgbClr val="FCFC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80">
              <a:extLst>
                <a:ext uri="{FF2B5EF4-FFF2-40B4-BE49-F238E27FC236}">
                  <a16:creationId xmlns:a16="http://schemas.microsoft.com/office/drawing/2014/main" id="{C586A7FE-A221-47DE-ABC6-442C4B6A9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3019"/>
              <a:ext cx="57" cy="205"/>
            </a:xfrm>
            <a:custGeom>
              <a:avLst/>
              <a:gdLst>
                <a:gd name="T0" fmla="*/ 194 w 38"/>
                <a:gd name="T1" fmla="*/ 0 h 140"/>
                <a:gd name="T2" fmla="*/ 0 w 38"/>
                <a:gd name="T3" fmla="*/ 643 h 1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140">
                  <a:moveTo>
                    <a:pt x="38" y="0"/>
                  </a:moveTo>
                  <a:cubicBezTo>
                    <a:pt x="38" y="0"/>
                    <a:pt x="31" y="94"/>
                    <a:pt x="0" y="140"/>
                  </a:cubicBezTo>
                </a:path>
              </a:pathLst>
            </a:custGeom>
            <a:noFill/>
            <a:ln w="4763" cap="rnd">
              <a:solidFill>
                <a:srgbClr val="FCFCF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0" name="Group 3">
            <a:extLst>
              <a:ext uri="{FF2B5EF4-FFF2-40B4-BE49-F238E27FC236}">
                <a16:creationId xmlns:a16="http://schemas.microsoft.com/office/drawing/2014/main" id="{5753C3AB-9B35-46DA-B8E2-2B6F94531318}"/>
              </a:ext>
            </a:extLst>
          </p:cNvPr>
          <p:cNvGrpSpPr>
            <a:grpSpLocks/>
          </p:cNvGrpSpPr>
          <p:nvPr/>
        </p:nvGrpSpPr>
        <p:grpSpPr bwMode="auto">
          <a:xfrm>
            <a:off x="9458171" y="2582014"/>
            <a:ext cx="287763" cy="633922"/>
            <a:chOff x="1284" y="1280"/>
            <a:chExt cx="972" cy="2053"/>
          </a:xfrm>
        </p:grpSpPr>
        <p:sp>
          <p:nvSpPr>
            <p:cNvPr id="71" name="Freeform 4">
              <a:extLst>
                <a:ext uri="{FF2B5EF4-FFF2-40B4-BE49-F238E27FC236}">
                  <a16:creationId xmlns:a16="http://schemas.microsoft.com/office/drawing/2014/main" id="{CF110F08-7513-46B4-9EDB-2D2902490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1499"/>
              <a:ext cx="947" cy="1834"/>
            </a:xfrm>
            <a:custGeom>
              <a:avLst/>
              <a:gdLst>
                <a:gd name="T0" fmla="*/ 14740 w 379"/>
                <a:gd name="T1" fmla="*/ 31194 h 688"/>
                <a:gd name="T2" fmla="*/ 12511 w 379"/>
                <a:gd name="T3" fmla="*/ 34081 h 688"/>
                <a:gd name="T4" fmla="*/ 2216 w 379"/>
                <a:gd name="T5" fmla="*/ 34081 h 688"/>
                <a:gd name="T6" fmla="*/ 0 w 379"/>
                <a:gd name="T7" fmla="*/ 31194 h 688"/>
                <a:gd name="T8" fmla="*/ 0 w 379"/>
                <a:gd name="T9" fmla="*/ 10759 h 688"/>
                <a:gd name="T10" fmla="*/ 3778 w 379"/>
                <a:gd name="T11" fmla="*/ 0 h 688"/>
                <a:gd name="T12" fmla="*/ 11232 w 379"/>
                <a:gd name="T13" fmla="*/ 56 h 688"/>
                <a:gd name="T14" fmla="*/ 14740 w 379"/>
                <a:gd name="T15" fmla="*/ 10759 h 688"/>
                <a:gd name="T16" fmla="*/ 14740 w 379"/>
                <a:gd name="T17" fmla="*/ 31194 h 6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9" h="688">
                  <a:moveTo>
                    <a:pt x="378" y="618"/>
                  </a:moveTo>
                  <a:cubicBezTo>
                    <a:pt x="378" y="650"/>
                    <a:pt x="353" y="675"/>
                    <a:pt x="321" y="675"/>
                  </a:cubicBezTo>
                  <a:cubicBezTo>
                    <a:pt x="321" y="675"/>
                    <a:pt x="164" y="688"/>
                    <a:pt x="57" y="675"/>
                  </a:cubicBezTo>
                  <a:cubicBezTo>
                    <a:pt x="17" y="671"/>
                    <a:pt x="0" y="650"/>
                    <a:pt x="0" y="618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36"/>
                    <a:pt x="107" y="143"/>
                    <a:pt x="97" y="0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78" y="159"/>
                    <a:pt x="379" y="127"/>
                    <a:pt x="378" y="213"/>
                  </a:cubicBezTo>
                  <a:lnTo>
                    <a:pt x="378" y="618"/>
                  </a:lnTo>
                  <a:close/>
                </a:path>
              </a:pathLst>
            </a:custGeom>
            <a:solidFill>
              <a:srgbClr val="B745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3973578B-DC43-4993-AF12-E7D434C92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" y="1936"/>
              <a:ext cx="222" cy="1219"/>
            </a:xfrm>
            <a:custGeom>
              <a:avLst/>
              <a:gdLst>
                <a:gd name="T0" fmla="*/ 1581 w 89"/>
                <a:gd name="T1" fmla="*/ 0 h 457"/>
                <a:gd name="T2" fmla="*/ 387 w 89"/>
                <a:gd name="T3" fmla="*/ 6682 h 457"/>
                <a:gd name="T4" fmla="*/ 541 w 89"/>
                <a:gd name="T5" fmla="*/ 15788 h 457"/>
                <a:gd name="T6" fmla="*/ 466 w 89"/>
                <a:gd name="T7" fmla="*/ 19736 h 457"/>
                <a:gd name="T8" fmla="*/ 853 w 89"/>
                <a:gd name="T9" fmla="*/ 23038 h 457"/>
                <a:gd name="T10" fmla="*/ 2252 w 89"/>
                <a:gd name="T11" fmla="*/ 22924 h 457"/>
                <a:gd name="T12" fmla="*/ 3447 w 89"/>
                <a:gd name="T13" fmla="*/ 21011 h 457"/>
                <a:gd name="T14" fmla="*/ 2948 w 89"/>
                <a:gd name="T15" fmla="*/ 16549 h 457"/>
                <a:gd name="T16" fmla="*/ 2669 w 89"/>
                <a:gd name="T17" fmla="*/ 11747 h 457"/>
                <a:gd name="T18" fmla="*/ 2482 w 89"/>
                <a:gd name="T19" fmla="*/ 7079 h 457"/>
                <a:gd name="T20" fmla="*/ 1736 w 89"/>
                <a:gd name="T21" fmla="*/ 2825 h 457"/>
                <a:gd name="T22" fmla="*/ 1581 w 89"/>
                <a:gd name="T23" fmla="*/ 0 h 457"/>
                <a:gd name="T24" fmla="*/ 1507 w 89"/>
                <a:gd name="T25" fmla="*/ 149 h 4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457">
                  <a:moveTo>
                    <a:pt x="41" y="0"/>
                  </a:moveTo>
                  <a:cubicBezTo>
                    <a:pt x="1" y="1"/>
                    <a:pt x="10" y="107"/>
                    <a:pt x="10" y="132"/>
                  </a:cubicBezTo>
                  <a:cubicBezTo>
                    <a:pt x="10" y="193"/>
                    <a:pt x="20" y="252"/>
                    <a:pt x="14" y="312"/>
                  </a:cubicBezTo>
                  <a:cubicBezTo>
                    <a:pt x="12" y="338"/>
                    <a:pt x="15" y="364"/>
                    <a:pt x="12" y="390"/>
                  </a:cubicBezTo>
                  <a:cubicBezTo>
                    <a:pt x="11" y="407"/>
                    <a:pt x="0" y="450"/>
                    <a:pt x="22" y="455"/>
                  </a:cubicBezTo>
                  <a:cubicBezTo>
                    <a:pt x="32" y="457"/>
                    <a:pt x="48" y="454"/>
                    <a:pt x="58" y="453"/>
                  </a:cubicBezTo>
                  <a:cubicBezTo>
                    <a:pt x="83" y="452"/>
                    <a:pt x="89" y="441"/>
                    <a:pt x="89" y="415"/>
                  </a:cubicBezTo>
                  <a:cubicBezTo>
                    <a:pt x="89" y="386"/>
                    <a:pt x="80" y="356"/>
                    <a:pt x="76" y="327"/>
                  </a:cubicBezTo>
                  <a:cubicBezTo>
                    <a:pt x="72" y="296"/>
                    <a:pt x="69" y="263"/>
                    <a:pt x="69" y="232"/>
                  </a:cubicBezTo>
                  <a:cubicBezTo>
                    <a:pt x="68" y="202"/>
                    <a:pt x="69" y="170"/>
                    <a:pt x="64" y="140"/>
                  </a:cubicBezTo>
                  <a:cubicBezTo>
                    <a:pt x="60" y="111"/>
                    <a:pt x="52" y="84"/>
                    <a:pt x="45" y="56"/>
                  </a:cubicBezTo>
                  <a:cubicBezTo>
                    <a:pt x="42" y="42"/>
                    <a:pt x="47" y="10"/>
                    <a:pt x="41" y="0"/>
                  </a:cubicBezTo>
                  <a:cubicBezTo>
                    <a:pt x="38" y="0"/>
                    <a:pt x="40" y="1"/>
                    <a:pt x="39" y="3"/>
                  </a:cubicBezTo>
                </a:path>
              </a:pathLst>
            </a:custGeom>
            <a:solidFill>
              <a:srgbClr val="993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CF2382B9-6189-44FF-96FA-7543D075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1789"/>
              <a:ext cx="350" cy="366"/>
            </a:xfrm>
            <a:custGeom>
              <a:avLst/>
              <a:gdLst>
                <a:gd name="T0" fmla="*/ 2938 w 140"/>
                <a:gd name="T1" fmla="*/ 1528 h 137"/>
                <a:gd name="T2" fmla="*/ 1688 w 140"/>
                <a:gd name="T3" fmla="*/ 2498 h 137"/>
                <a:gd name="T4" fmla="*/ 675 w 140"/>
                <a:gd name="T5" fmla="*/ 3967 h 137"/>
                <a:gd name="T6" fmla="*/ 50 w 140"/>
                <a:gd name="T7" fmla="*/ 5909 h 137"/>
                <a:gd name="T8" fmla="*/ 1488 w 140"/>
                <a:gd name="T9" fmla="*/ 6767 h 137"/>
                <a:gd name="T10" fmla="*/ 3908 w 140"/>
                <a:gd name="T11" fmla="*/ 6673 h 137"/>
                <a:gd name="T12" fmla="*/ 5238 w 140"/>
                <a:gd name="T13" fmla="*/ 5661 h 137"/>
                <a:gd name="T14" fmla="*/ 5363 w 140"/>
                <a:gd name="T15" fmla="*/ 3868 h 137"/>
                <a:gd name="T16" fmla="*/ 2970 w 140"/>
                <a:gd name="T17" fmla="*/ 1528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137">
                  <a:moveTo>
                    <a:pt x="75" y="30"/>
                  </a:moveTo>
                  <a:cubicBezTo>
                    <a:pt x="65" y="38"/>
                    <a:pt x="53" y="43"/>
                    <a:pt x="43" y="49"/>
                  </a:cubicBezTo>
                  <a:cubicBezTo>
                    <a:pt x="30" y="57"/>
                    <a:pt x="25" y="66"/>
                    <a:pt x="17" y="78"/>
                  </a:cubicBezTo>
                  <a:cubicBezTo>
                    <a:pt x="9" y="89"/>
                    <a:pt x="0" y="101"/>
                    <a:pt x="1" y="116"/>
                  </a:cubicBezTo>
                  <a:cubicBezTo>
                    <a:pt x="3" y="131"/>
                    <a:pt x="26" y="131"/>
                    <a:pt x="38" y="133"/>
                  </a:cubicBezTo>
                  <a:cubicBezTo>
                    <a:pt x="58" y="135"/>
                    <a:pt x="81" y="137"/>
                    <a:pt x="100" y="131"/>
                  </a:cubicBezTo>
                  <a:cubicBezTo>
                    <a:pt x="112" y="127"/>
                    <a:pt x="127" y="122"/>
                    <a:pt x="134" y="111"/>
                  </a:cubicBezTo>
                  <a:cubicBezTo>
                    <a:pt x="140" y="101"/>
                    <a:pt x="139" y="87"/>
                    <a:pt x="137" y="76"/>
                  </a:cubicBezTo>
                  <a:cubicBezTo>
                    <a:pt x="133" y="57"/>
                    <a:pt x="98" y="0"/>
                    <a:pt x="76" y="30"/>
                  </a:cubicBezTo>
                </a:path>
              </a:pathLst>
            </a:custGeom>
            <a:solidFill>
              <a:srgbClr val="B55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91B33439-2619-4A56-AB46-9D036CA9B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1592"/>
              <a:ext cx="300" cy="496"/>
            </a:xfrm>
            <a:custGeom>
              <a:avLst/>
              <a:gdLst>
                <a:gd name="T0" fmla="*/ 3833 w 120"/>
                <a:gd name="T1" fmla="*/ 149 h 186"/>
                <a:gd name="T2" fmla="*/ 2395 w 120"/>
                <a:gd name="T3" fmla="*/ 4915 h 186"/>
                <a:gd name="T4" fmla="*/ 0 w 120"/>
                <a:gd name="T5" fmla="*/ 9408 h 186"/>
                <a:gd name="T6" fmla="*/ 2395 w 120"/>
                <a:gd name="T7" fmla="*/ 5555 h 186"/>
                <a:gd name="T8" fmla="*/ 4688 w 120"/>
                <a:gd name="T9" fmla="*/ 0 h 186"/>
                <a:gd name="T10" fmla="*/ 3833 w 120"/>
                <a:gd name="T11" fmla="*/ 149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86">
                  <a:moveTo>
                    <a:pt x="98" y="3"/>
                  </a:moveTo>
                  <a:cubicBezTo>
                    <a:pt x="98" y="3"/>
                    <a:pt x="107" y="53"/>
                    <a:pt x="61" y="97"/>
                  </a:cubicBezTo>
                  <a:cubicBezTo>
                    <a:pt x="15" y="141"/>
                    <a:pt x="0" y="171"/>
                    <a:pt x="0" y="186"/>
                  </a:cubicBezTo>
                  <a:cubicBezTo>
                    <a:pt x="0" y="186"/>
                    <a:pt x="16" y="138"/>
                    <a:pt x="61" y="110"/>
                  </a:cubicBezTo>
                  <a:cubicBezTo>
                    <a:pt x="97" y="88"/>
                    <a:pt x="120" y="31"/>
                    <a:pt x="120" y="0"/>
                  </a:cubicBezTo>
                  <a:lnTo>
                    <a:pt x="98" y="3"/>
                  </a:lnTo>
                  <a:close/>
                </a:path>
              </a:pathLst>
            </a:custGeom>
            <a:solidFill>
              <a:srgbClr val="6D23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50EF9EAF-340E-4E59-A535-C7A5608E9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552"/>
              <a:ext cx="323" cy="645"/>
            </a:xfrm>
            <a:custGeom>
              <a:avLst/>
              <a:gdLst>
                <a:gd name="T0" fmla="*/ 1335 w 129"/>
                <a:gd name="T1" fmla="*/ 605 h 242"/>
                <a:gd name="T2" fmla="*/ 1930 w 129"/>
                <a:gd name="T3" fmla="*/ 3729 h 242"/>
                <a:gd name="T4" fmla="*/ 3611 w 129"/>
                <a:gd name="T5" fmla="*/ 6514 h 242"/>
                <a:gd name="T6" fmla="*/ 4707 w 129"/>
                <a:gd name="T7" fmla="*/ 9185 h 242"/>
                <a:gd name="T8" fmla="*/ 4364 w 129"/>
                <a:gd name="T9" fmla="*/ 11607 h 242"/>
                <a:gd name="T10" fmla="*/ 1805 w 129"/>
                <a:gd name="T11" fmla="*/ 11301 h 242"/>
                <a:gd name="T12" fmla="*/ 1775 w 129"/>
                <a:gd name="T13" fmla="*/ 8518 h 242"/>
                <a:gd name="T14" fmla="*/ 834 w 129"/>
                <a:gd name="T15" fmla="*/ 5912 h 242"/>
                <a:gd name="T16" fmla="*/ 50 w 129"/>
                <a:gd name="T17" fmla="*/ 1911 h 242"/>
                <a:gd name="T18" fmla="*/ 313 w 129"/>
                <a:gd name="T19" fmla="*/ 512 h 242"/>
                <a:gd name="T20" fmla="*/ 1335 w 129"/>
                <a:gd name="T21" fmla="*/ 205 h 242"/>
                <a:gd name="T22" fmla="*/ 1460 w 129"/>
                <a:gd name="T23" fmla="*/ 248 h 242"/>
                <a:gd name="T24" fmla="*/ 1380 w 129"/>
                <a:gd name="T25" fmla="*/ 704 h 2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9" h="242">
                  <a:moveTo>
                    <a:pt x="34" y="12"/>
                  </a:moveTo>
                  <a:cubicBezTo>
                    <a:pt x="36" y="12"/>
                    <a:pt x="45" y="65"/>
                    <a:pt x="49" y="74"/>
                  </a:cubicBezTo>
                  <a:cubicBezTo>
                    <a:pt x="59" y="97"/>
                    <a:pt x="72" y="113"/>
                    <a:pt x="92" y="129"/>
                  </a:cubicBezTo>
                  <a:cubicBezTo>
                    <a:pt x="109" y="142"/>
                    <a:pt x="117" y="161"/>
                    <a:pt x="120" y="182"/>
                  </a:cubicBezTo>
                  <a:cubicBezTo>
                    <a:pt x="121" y="198"/>
                    <a:pt x="129" y="226"/>
                    <a:pt x="111" y="230"/>
                  </a:cubicBezTo>
                  <a:cubicBezTo>
                    <a:pt x="95" y="234"/>
                    <a:pt x="52" y="242"/>
                    <a:pt x="46" y="224"/>
                  </a:cubicBezTo>
                  <a:cubicBezTo>
                    <a:pt x="39" y="207"/>
                    <a:pt x="49" y="186"/>
                    <a:pt x="45" y="169"/>
                  </a:cubicBezTo>
                  <a:cubicBezTo>
                    <a:pt x="40" y="150"/>
                    <a:pt x="31" y="134"/>
                    <a:pt x="21" y="117"/>
                  </a:cubicBezTo>
                  <a:cubicBezTo>
                    <a:pt x="8" y="93"/>
                    <a:pt x="0" y="66"/>
                    <a:pt x="1" y="38"/>
                  </a:cubicBezTo>
                  <a:cubicBezTo>
                    <a:pt x="2" y="30"/>
                    <a:pt x="2" y="17"/>
                    <a:pt x="8" y="10"/>
                  </a:cubicBezTo>
                  <a:cubicBezTo>
                    <a:pt x="12" y="6"/>
                    <a:pt x="28" y="0"/>
                    <a:pt x="34" y="4"/>
                  </a:cubicBezTo>
                  <a:cubicBezTo>
                    <a:pt x="35" y="5"/>
                    <a:pt x="36" y="5"/>
                    <a:pt x="37" y="5"/>
                  </a:cubicBezTo>
                  <a:cubicBezTo>
                    <a:pt x="37" y="8"/>
                    <a:pt x="37" y="11"/>
                    <a:pt x="35" y="14"/>
                  </a:cubicBezTo>
                </a:path>
              </a:pathLst>
            </a:custGeom>
            <a:solidFill>
              <a:srgbClr val="8728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3830F8B2-C4A5-4A82-BDFF-5FDC4007F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1488"/>
              <a:ext cx="435" cy="189"/>
            </a:xfrm>
            <a:custGeom>
              <a:avLst/>
              <a:gdLst>
                <a:gd name="T0" fmla="*/ 0 w 174"/>
                <a:gd name="T1" fmla="*/ 453 h 71"/>
                <a:gd name="T2" fmla="*/ 0 w 174"/>
                <a:gd name="T3" fmla="*/ 2601 h 71"/>
                <a:gd name="T4" fmla="*/ 6563 w 174"/>
                <a:gd name="T5" fmla="*/ 2508 h 71"/>
                <a:gd name="T6" fmla="*/ 6800 w 174"/>
                <a:gd name="T7" fmla="*/ 0 h 71"/>
                <a:gd name="T8" fmla="*/ 0 w 174"/>
                <a:gd name="T9" fmla="*/ 45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71">
                  <a:moveTo>
                    <a:pt x="0" y="9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4" y="71"/>
                    <a:pt x="168" y="50"/>
                  </a:cubicBezTo>
                  <a:cubicBezTo>
                    <a:pt x="174" y="0"/>
                    <a:pt x="174" y="0"/>
                    <a:pt x="174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6D23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912057B4-F601-414C-8292-622901756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1549"/>
              <a:ext cx="120" cy="179"/>
            </a:xfrm>
            <a:custGeom>
              <a:avLst/>
              <a:gdLst>
                <a:gd name="T0" fmla="*/ 283 w 48"/>
                <a:gd name="T1" fmla="*/ 0 h 67"/>
                <a:gd name="T2" fmla="*/ 208 w 48"/>
                <a:gd name="T3" fmla="*/ 2706 h 67"/>
                <a:gd name="T4" fmla="*/ 438 w 48"/>
                <a:gd name="T5" fmla="*/ 3318 h 67"/>
                <a:gd name="T6" fmla="*/ 1175 w 48"/>
                <a:gd name="T7" fmla="*/ 3318 h 67"/>
                <a:gd name="T8" fmla="*/ 1250 w 48"/>
                <a:gd name="T9" fmla="*/ 0 h 67"/>
                <a:gd name="T10" fmla="*/ 283 w 48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67">
                  <a:moveTo>
                    <a:pt x="7" y="0"/>
                  </a:moveTo>
                  <a:cubicBezTo>
                    <a:pt x="7" y="11"/>
                    <a:pt x="9" y="34"/>
                    <a:pt x="5" y="53"/>
                  </a:cubicBezTo>
                  <a:cubicBezTo>
                    <a:pt x="3" y="63"/>
                    <a:pt x="0" y="62"/>
                    <a:pt x="11" y="65"/>
                  </a:cubicBezTo>
                  <a:cubicBezTo>
                    <a:pt x="17" y="67"/>
                    <a:pt x="24" y="67"/>
                    <a:pt x="30" y="65"/>
                  </a:cubicBezTo>
                  <a:cubicBezTo>
                    <a:pt x="48" y="60"/>
                    <a:pt x="44" y="11"/>
                    <a:pt x="32" y="0"/>
                  </a:cubicBezTo>
                  <a:cubicBezTo>
                    <a:pt x="21" y="1"/>
                    <a:pt x="18" y="0"/>
                    <a:pt x="7" y="0"/>
                  </a:cubicBezTo>
                </a:path>
              </a:pathLst>
            </a:custGeom>
            <a:solidFill>
              <a:srgbClr val="DD9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20026C40-0A33-46E5-B321-BAC94B869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1280"/>
              <a:ext cx="615" cy="283"/>
            </a:xfrm>
            <a:custGeom>
              <a:avLst/>
              <a:gdLst>
                <a:gd name="T0" fmla="*/ 9613 w 246"/>
                <a:gd name="T1" fmla="*/ 4264 h 106"/>
                <a:gd name="T2" fmla="*/ 8750 w 246"/>
                <a:gd name="T3" fmla="*/ 5332 h 106"/>
                <a:gd name="T4" fmla="*/ 863 w 246"/>
                <a:gd name="T5" fmla="*/ 5332 h 106"/>
                <a:gd name="T6" fmla="*/ 0 w 246"/>
                <a:gd name="T7" fmla="*/ 4264 h 106"/>
                <a:gd name="T8" fmla="*/ 0 w 246"/>
                <a:gd name="T9" fmla="*/ 1767 h 106"/>
                <a:gd name="T10" fmla="*/ 863 w 246"/>
                <a:gd name="T11" fmla="*/ 705 h 106"/>
                <a:gd name="T12" fmla="*/ 8750 w 246"/>
                <a:gd name="T13" fmla="*/ 705 h 106"/>
                <a:gd name="T14" fmla="*/ 9613 w 246"/>
                <a:gd name="T15" fmla="*/ 1767 h 106"/>
                <a:gd name="T16" fmla="*/ 9613 w 246"/>
                <a:gd name="T17" fmla="*/ 4264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6" h="106">
                  <a:moveTo>
                    <a:pt x="246" y="84"/>
                  </a:moveTo>
                  <a:cubicBezTo>
                    <a:pt x="246" y="96"/>
                    <a:pt x="236" y="105"/>
                    <a:pt x="224" y="105"/>
                  </a:cubicBezTo>
                  <a:cubicBezTo>
                    <a:pt x="224" y="105"/>
                    <a:pt x="92" y="90"/>
                    <a:pt x="22" y="105"/>
                  </a:cubicBezTo>
                  <a:cubicBezTo>
                    <a:pt x="7" y="106"/>
                    <a:pt x="0" y="96"/>
                    <a:pt x="0" y="8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3"/>
                    <a:pt x="3" y="17"/>
                    <a:pt x="22" y="14"/>
                  </a:cubicBezTo>
                  <a:cubicBezTo>
                    <a:pt x="135" y="0"/>
                    <a:pt x="224" y="14"/>
                    <a:pt x="224" y="14"/>
                  </a:cubicBezTo>
                  <a:cubicBezTo>
                    <a:pt x="236" y="14"/>
                    <a:pt x="246" y="23"/>
                    <a:pt x="246" y="35"/>
                  </a:cubicBezTo>
                  <a:lnTo>
                    <a:pt x="246" y="84"/>
                  </a:lnTo>
                  <a:close/>
                </a:path>
              </a:pathLst>
            </a:custGeom>
            <a:solidFill>
              <a:srgbClr val="92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27140E74-EE29-4D7E-BCF6-0D254B757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1555"/>
              <a:ext cx="145" cy="226"/>
            </a:xfrm>
            <a:custGeom>
              <a:avLst/>
              <a:gdLst>
                <a:gd name="T0" fmla="*/ 158 w 58"/>
                <a:gd name="T1" fmla="*/ 56 h 85"/>
                <a:gd name="T2" fmla="*/ 1845 w 58"/>
                <a:gd name="T3" fmla="*/ 303 h 85"/>
                <a:gd name="T4" fmla="*/ 1958 w 58"/>
                <a:gd name="T5" fmla="*/ 1845 h 85"/>
                <a:gd name="T6" fmla="*/ 2270 w 58"/>
                <a:gd name="T7" fmla="*/ 3345 h 85"/>
                <a:gd name="T8" fmla="*/ 158 w 58"/>
                <a:gd name="T9" fmla="*/ 3345 h 85"/>
                <a:gd name="T10" fmla="*/ 50 w 58"/>
                <a:gd name="T11" fmla="*/ 1393 h 85"/>
                <a:gd name="T12" fmla="*/ 238 w 58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85">
                  <a:moveTo>
                    <a:pt x="4" y="1"/>
                  </a:moveTo>
                  <a:cubicBezTo>
                    <a:pt x="21" y="1"/>
                    <a:pt x="32" y="1"/>
                    <a:pt x="47" y="6"/>
                  </a:cubicBezTo>
                  <a:cubicBezTo>
                    <a:pt x="48" y="17"/>
                    <a:pt x="49" y="27"/>
                    <a:pt x="50" y="37"/>
                  </a:cubicBezTo>
                  <a:cubicBezTo>
                    <a:pt x="52" y="47"/>
                    <a:pt x="57" y="57"/>
                    <a:pt x="58" y="67"/>
                  </a:cubicBezTo>
                  <a:cubicBezTo>
                    <a:pt x="43" y="70"/>
                    <a:pt x="10" y="85"/>
                    <a:pt x="4" y="67"/>
                  </a:cubicBezTo>
                  <a:cubicBezTo>
                    <a:pt x="0" y="56"/>
                    <a:pt x="1" y="40"/>
                    <a:pt x="1" y="28"/>
                  </a:cubicBezTo>
                  <a:cubicBezTo>
                    <a:pt x="0" y="19"/>
                    <a:pt x="0" y="7"/>
                    <a:pt x="6" y="0"/>
                  </a:cubicBezTo>
                </a:path>
              </a:pathLst>
            </a:custGeom>
            <a:solidFill>
              <a:srgbClr val="DD9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D47B45B0-8796-49AA-AF70-DFCC49F94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" y="1941"/>
              <a:ext cx="245" cy="230"/>
            </a:xfrm>
            <a:custGeom>
              <a:avLst/>
              <a:gdLst>
                <a:gd name="T0" fmla="*/ 50 w 98"/>
                <a:gd name="T1" fmla="*/ 4306 h 86"/>
                <a:gd name="T2" fmla="*/ 3563 w 98"/>
                <a:gd name="T3" fmla="*/ 4306 h 86"/>
                <a:gd name="T4" fmla="*/ 3645 w 98"/>
                <a:gd name="T5" fmla="*/ 1952 h 86"/>
                <a:gd name="T6" fmla="*/ 1770 w 98"/>
                <a:gd name="T7" fmla="*/ 56 h 86"/>
                <a:gd name="T8" fmla="*/ 208 w 98"/>
                <a:gd name="T9" fmla="*/ 1016 h 86"/>
                <a:gd name="T10" fmla="*/ 50 w 98"/>
                <a:gd name="T11" fmla="*/ 4306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" h="86">
                  <a:moveTo>
                    <a:pt x="1" y="84"/>
                  </a:moveTo>
                  <a:cubicBezTo>
                    <a:pt x="21" y="84"/>
                    <a:pt x="88" y="86"/>
                    <a:pt x="91" y="84"/>
                  </a:cubicBezTo>
                  <a:cubicBezTo>
                    <a:pt x="98" y="80"/>
                    <a:pt x="94" y="45"/>
                    <a:pt x="93" y="38"/>
                  </a:cubicBezTo>
                  <a:cubicBezTo>
                    <a:pt x="90" y="18"/>
                    <a:pt x="64" y="0"/>
                    <a:pt x="45" y="1"/>
                  </a:cubicBezTo>
                  <a:cubicBezTo>
                    <a:pt x="28" y="2"/>
                    <a:pt x="7" y="3"/>
                    <a:pt x="5" y="20"/>
                  </a:cubicBezTo>
                  <a:cubicBezTo>
                    <a:pt x="2" y="35"/>
                    <a:pt x="0" y="70"/>
                    <a:pt x="1" y="84"/>
                  </a:cubicBezTo>
                </a:path>
              </a:pathLst>
            </a:custGeom>
            <a:solidFill>
              <a:srgbClr val="DD9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507E1FEA-C05D-422D-8F88-C31C35367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1976"/>
              <a:ext cx="108" cy="224"/>
            </a:xfrm>
            <a:custGeom>
              <a:avLst/>
              <a:gdLst>
                <a:gd name="T0" fmla="*/ 522 w 43"/>
                <a:gd name="T1" fmla="*/ 3947 h 84"/>
                <a:gd name="T2" fmla="*/ 1507 w 43"/>
                <a:gd name="T3" fmla="*/ 0 h 84"/>
                <a:gd name="T4" fmla="*/ 1665 w 43"/>
                <a:gd name="T5" fmla="*/ 4245 h 84"/>
                <a:gd name="T6" fmla="*/ 1155 w 43"/>
                <a:gd name="T7" fmla="*/ 4040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84">
                  <a:moveTo>
                    <a:pt x="13" y="78"/>
                  </a:moveTo>
                  <a:cubicBezTo>
                    <a:pt x="19" y="57"/>
                    <a:pt x="0" y="2"/>
                    <a:pt x="38" y="0"/>
                  </a:cubicBezTo>
                  <a:cubicBezTo>
                    <a:pt x="43" y="27"/>
                    <a:pt x="38" y="56"/>
                    <a:pt x="42" y="84"/>
                  </a:cubicBezTo>
                  <a:cubicBezTo>
                    <a:pt x="38" y="83"/>
                    <a:pt x="33" y="82"/>
                    <a:pt x="29" y="80"/>
                  </a:cubicBezTo>
                </a:path>
              </a:pathLst>
            </a:custGeom>
            <a:solidFill>
              <a:srgbClr val="DD9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40BA2071-7B09-4945-A75A-B41D93D9A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1789"/>
              <a:ext cx="387" cy="72"/>
            </a:xfrm>
            <a:custGeom>
              <a:avLst/>
              <a:gdLst>
                <a:gd name="T0" fmla="*/ 155 w 155"/>
                <a:gd name="T1" fmla="*/ 704 h 27"/>
                <a:gd name="T2" fmla="*/ 3223 w 155"/>
                <a:gd name="T3" fmla="*/ 93 h 27"/>
                <a:gd name="T4" fmla="*/ 6022 w 155"/>
                <a:gd name="T5" fmla="*/ 605 h 27"/>
                <a:gd name="T6" fmla="*/ 2644 w 155"/>
                <a:gd name="T7" fmla="*/ 1309 h 27"/>
                <a:gd name="T8" fmla="*/ 0 w 155"/>
                <a:gd name="T9" fmla="*/ 100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27">
                  <a:moveTo>
                    <a:pt x="4" y="14"/>
                  </a:moveTo>
                  <a:cubicBezTo>
                    <a:pt x="21" y="16"/>
                    <a:pt x="58" y="4"/>
                    <a:pt x="83" y="2"/>
                  </a:cubicBezTo>
                  <a:cubicBezTo>
                    <a:pt x="107" y="0"/>
                    <a:pt x="133" y="3"/>
                    <a:pt x="155" y="12"/>
                  </a:cubicBezTo>
                  <a:cubicBezTo>
                    <a:pt x="126" y="14"/>
                    <a:pt x="97" y="24"/>
                    <a:pt x="68" y="26"/>
                  </a:cubicBezTo>
                  <a:cubicBezTo>
                    <a:pt x="44" y="27"/>
                    <a:pt x="22" y="22"/>
                    <a:pt x="0" y="20"/>
                  </a:cubicBezTo>
                </a:path>
              </a:pathLst>
            </a:custGeom>
            <a:solidFill>
              <a:srgbClr val="C44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AC69D50E-55D3-4AB6-8AEC-2959B4080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2069"/>
              <a:ext cx="208" cy="14"/>
            </a:xfrm>
            <a:custGeom>
              <a:avLst/>
              <a:gdLst>
                <a:gd name="T0" fmla="*/ 0 w 208"/>
                <a:gd name="T1" fmla="*/ 14 h 14"/>
                <a:gd name="T2" fmla="*/ 208 w 208"/>
                <a:gd name="T3" fmla="*/ 14 h 14"/>
                <a:gd name="T4" fmla="*/ 0 w 208"/>
                <a:gd name="T5" fmla="*/ 0 h 14"/>
                <a:gd name="T6" fmla="*/ 0 w 208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" h="14">
                  <a:moveTo>
                    <a:pt x="0" y="14"/>
                  </a:moveTo>
                  <a:lnTo>
                    <a:pt x="208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7556AD55-0C1B-48C7-B3D5-E56AE60AA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2069"/>
              <a:ext cx="208" cy="14"/>
            </a:xfrm>
            <a:custGeom>
              <a:avLst/>
              <a:gdLst>
                <a:gd name="T0" fmla="*/ 0 w 208"/>
                <a:gd name="T1" fmla="*/ 14 h 14"/>
                <a:gd name="T2" fmla="*/ 208 w 208"/>
                <a:gd name="T3" fmla="*/ 14 h 14"/>
                <a:gd name="T4" fmla="*/ 0 w 208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" h="14">
                  <a:moveTo>
                    <a:pt x="0" y="14"/>
                  </a:moveTo>
                  <a:lnTo>
                    <a:pt x="208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80F2683F-8A9D-464D-BB2C-D5F3467F4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" y="2040"/>
              <a:ext cx="440" cy="43"/>
            </a:xfrm>
            <a:custGeom>
              <a:avLst/>
              <a:gdLst>
                <a:gd name="T0" fmla="*/ 440 w 440"/>
                <a:gd name="T1" fmla="*/ 29 h 43"/>
                <a:gd name="T2" fmla="*/ 0 w 440"/>
                <a:gd name="T3" fmla="*/ 0 h 43"/>
                <a:gd name="T4" fmla="*/ 0 w 440"/>
                <a:gd name="T5" fmla="*/ 43 h 43"/>
                <a:gd name="T6" fmla="*/ 440 w 440"/>
                <a:gd name="T7" fmla="*/ 43 h 43"/>
                <a:gd name="T8" fmla="*/ 440 w 440"/>
                <a:gd name="T9" fmla="*/ 2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" h="43">
                  <a:moveTo>
                    <a:pt x="440" y="29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440" y="43"/>
                  </a:lnTo>
                  <a:lnTo>
                    <a:pt x="440" y="29"/>
                  </a:lnTo>
                  <a:close/>
                </a:path>
              </a:pathLst>
            </a:custGeom>
            <a:solidFill>
              <a:srgbClr val="6D23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6C79A417-59F4-4DA4-A572-E28EC3045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2029"/>
              <a:ext cx="128" cy="54"/>
            </a:xfrm>
            <a:custGeom>
              <a:avLst/>
              <a:gdLst>
                <a:gd name="T0" fmla="*/ 2023 w 51"/>
                <a:gd name="T1" fmla="*/ 159 h 20"/>
                <a:gd name="T2" fmla="*/ 284 w 51"/>
                <a:gd name="T3" fmla="*/ 0 h 20"/>
                <a:gd name="T4" fmla="*/ 83 w 51"/>
                <a:gd name="T5" fmla="*/ 1064 h 20"/>
                <a:gd name="T6" fmla="*/ 1978 w 51"/>
                <a:gd name="T7" fmla="*/ 1064 h 20"/>
                <a:gd name="T8" fmla="*/ 2023 w 51"/>
                <a:gd name="T9" fmla="*/ 15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0">
                  <a:moveTo>
                    <a:pt x="51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0" y="11"/>
                    <a:pt x="2" y="20"/>
                  </a:cubicBezTo>
                  <a:cubicBezTo>
                    <a:pt x="50" y="20"/>
                    <a:pt x="50" y="20"/>
                    <a:pt x="50" y="20"/>
                  </a:cubicBezTo>
                  <a:lnTo>
                    <a:pt x="51" y="3"/>
                  </a:lnTo>
                  <a:close/>
                </a:path>
              </a:pathLst>
            </a:custGeom>
            <a:solidFill>
              <a:srgbClr val="6D23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71ECEC67-9267-405E-869A-274431E04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2037"/>
              <a:ext cx="67" cy="46"/>
            </a:xfrm>
            <a:custGeom>
              <a:avLst/>
              <a:gdLst>
                <a:gd name="T0" fmla="*/ 1022 w 27"/>
                <a:gd name="T1" fmla="*/ 60 h 17"/>
                <a:gd name="T2" fmla="*/ 74 w 27"/>
                <a:gd name="T3" fmla="*/ 0 h 17"/>
                <a:gd name="T4" fmla="*/ 30 w 27"/>
                <a:gd name="T5" fmla="*/ 909 h 17"/>
                <a:gd name="T6" fmla="*/ 1022 w 27"/>
                <a:gd name="T7" fmla="*/ 909 h 17"/>
                <a:gd name="T8" fmla="*/ 1022 w 27"/>
                <a:gd name="T9" fmla="*/ 6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7">
                  <a:moveTo>
                    <a:pt x="27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8"/>
                    <a:pt x="1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"/>
                    <a:pt x="27" y="1"/>
                    <a:pt x="27" y="1"/>
                  </a:cubicBezTo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93FC438A-D5E2-47A7-A0FF-B6D02D430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1619"/>
              <a:ext cx="110" cy="141"/>
            </a:xfrm>
            <a:custGeom>
              <a:avLst/>
              <a:gdLst>
                <a:gd name="T0" fmla="*/ 363 w 44"/>
                <a:gd name="T1" fmla="*/ 2562 h 53"/>
                <a:gd name="T2" fmla="*/ 50 w 44"/>
                <a:gd name="T3" fmla="*/ 963 h 53"/>
                <a:gd name="T4" fmla="*/ 83 w 44"/>
                <a:gd name="T5" fmla="*/ 362 h 53"/>
                <a:gd name="T6" fmla="*/ 520 w 44"/>
                <a:gd name="T7" fmla="*/ 149 h 53"/>
                <a:gd name="T8" fmla="*/ 1063 w 44"/>
                <a:gd name="T9" fmla="*/ 93 h 53"/>
                <a:gd name="T10" fmla="*/ 1300 w 44"/>
                <a:gd name="T11" fmla="*/ 511 h 53"/>
                <a:gd name="T12" fmla="*/ 1533 w 44"/>
                <a:gd name="T13" fmla="*/ 1543 h 53"/>
                <a:gd name="T14" fmla="*/ 1645 w 44"/>
                <a:gd name="T15" fmla="*/ 2144 h 53"/>
                <a:gd name="T16" fmla="*/ 1220 w 44"/>
                <a:gd name="T17" fmla="*/ 2357 h 53"/>
                <a:gd name="T18" fmla="*/ 750 w 44"/>
                <a:gd name="T19" fmla="*/ 2562 h 53"/>
                <a:gd name="T20" fmla="*/ 363 w 44"/>
                <a:gd name="T21" fmla="*/ 2597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53">
                  <a:moveTo>
                    <a:pt x="9" y="51"/>
                  </a:moveTo>
                  <a:cubicBezTo>
                    <a:pt x="5" y="41"/>
                    <a:pt x="3" y="30"/>
                    <a:pt x="1" y="19"/>
                  </a:cubicBezTo>
                  <a:cubicBezTo>
                    <a:pt x="1" y="15"/>
                    <a:pt x="0" y="11"/>
                    <a:pt x="2" y="7"/>
                  </a:cubicBezTo>
                  <a:cubicBezTo>
                    <a:pt x="5" y="4"/>
                    <a:pt x="9" y="4"/>
                    <a:pt x="13" y="3"/>
                  </a:cubicBezTo>
                  <a:cubicBezTo>
                    <a:pt x="17" y="2"/>
                    <a:pt x="23" y="0"/>
                    <a:pt x="27" y="2"/>
                  </a:cubicBezTo>
                  <a:cubicBezTo>
                    <a:pt x="29" y="4"/>
                    <a:pt x="31" y="8"/>
                    <a:pt x="33" y="10"/>
                  </a:cubicBezTo>
                  <a:cubicBezTo>
                    <a:pt x="36" y="16"/>
                    <a:pt x="37" y="24"/>
                    <a:pt x="39" y="31"/>
                  </a:cubicBezTo>
                  <a:cubicBezTo>
                    <a:pt x="40" y="33"/>
                    <a:pt x="44" y="40"/>
                    <a:pt x="42" y="43"/>
                  </a:cubicBezTo>
                  <a:cubicBezTo>
                    <a:pt x="41" y="45"/>
                    <a:pt x="33" y="46"/>
                    <a:pt x="31" y="47"/>
                  </a:cubicBezTo>
                  <a:cubicBezTo>
                    <a:pt x="27" y="48"/>
                    <a:pt x="23" y="49"/>
                    <a:pt x="19" y="51"/>
                  </a:cubicBezTo>
                  <a:cubicBezTo>
                    <a:pt x="16" y="52"/>
                    <a:pt x="13" y="53"/>
                    <a:pt x="9" y="52"/>
                  </a:cubicBezTo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4D638285-D66F-4912-B85D-7E0914CE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" y="1547"/>
              <a:ext cx="32" cy="176"/>
            </a:xfrm>
            <a:custGeom>
              <a:avLst/>
              <a:gdLst>
                <a:gd name="T0" fmla="*/ 182 w 13"/>
                <a:gd name="T1" fmla="*/ 3277 h 66"/>
                <a:gd name="T2" fmla="*/ 254 w 13"/>
                <a:gd name="T3" fmla="*/ 2979 h 66"/>
                <a:gd name="T4" fmla="*/ 327 w 13"/>
                <a:gd name="T5" fmla="*/ 2483 h 66"/>
                <a:gd name="T6" fmla="*/ 448 w 13"/>
                <a:gd name="T7" fmla="*/ 1571 h 66"/>
                <a:gd name="T8" fmla="*/ 327 w 13"/>
                <a:gd name="T9" fmla="*/ 56 h 66"/>
                <a:gd name="T10" fmla="*/ 182 w 13"/>
                <a:gd name="T11" fmla="*/ 149 h 66"/>
                <a:gd name="T12" fmla="*/ 254 w 13"/>
                <a:gd name="T13" fmla="*/ 661 h 66"/>
                <a:gd name="T14" fmla="*/ 182 w 13"/>
                <a:gd name="T15" fmla="*/ 1763 h 66"/>
                <a:gd name="T16" fmla="*/ 153 w 13"/>
                <a:gd name="T17" fmla="*/ 2581 h 66"/>
                <a:gd name="T18" fmla="*/ 74 w 13"/>
                <a:gd name="T19" fmla="*/ 3243 h 66"/>
                <a:gd name="T20" fmla="*/ 182 w 13"/>
                <a:gd name="T21" fmla="*/ 3336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66">
                  <a:moveTo>
                    <a:pt x="5" y="65"/>
                  </a:moveTo>
                  <a:cubicBezTo>
                    <a:pt x="6" y="65"/>
                    <a:pt x="6" y="61"/>
                    <a:pt x="7" y="59"/>
                  </a:cubicBezTo>
                  <a:cubicBezTo>
                    <a:pt x="8" y="56"/>
                    <a:pt x="9" y="52"/>
                    <a:pt x="9" y="49"/>
                  </a:cubicBezTo>
                  <a:cubicBezTo>
                    <a:pt x="10" y="43"/>
                    <a:pt x="11" y="37"/>
                    <a:pt x="12" y="31"/>
                  </a:cubicBezTo>
                  <a:cubicBezTo>
                    <a:pt x="12" y="21"/>
                    <a:pt x="13" y="10"/>
                    <a:pt x="9" y="1"/>
                  </a:cubicBezTo>
                  <a:cubicBezTo>
                    <a:pt x="6" y="1"/>
                    <a:pt x="5" y="0"/>
                    <a:pt x="5" y="3"/>
                  </a:cubicBezTo>
                  <a:cubicBezTo>
                    <a:pt x="5" y="6"/>
                    <a:pt x="7" y="10"/>
                    <a:pt x="7" y="13"/>
                  </a:cubicBezTo>
                  <a:cubicBezTo>
                    <a:pt x="6" y="20"/>
                    <a:pt x="5" y="27"/>
                    <a:pt x="5" y="35"/>
                  </a:cubicBezTo>
                  <a:cubicBezTo>
                    <a:pt x="5" y="40"/>
                    <a:pt x="4" y="45"/>
                    <a:pt x="4" y="51"/>
                  </a:cubicBezTo>
                  <a:cubicBezTo>
                    <a:pt x="3" y="55"/>
                    <a:pt x="0" y="61"/>
                    <a:pt x="2" y="64"/>
                  </a:cubicBezTo>
                  <a:cubicBezTo>
                    <a:pt x="3" y="65"/>
                    <a:pt x="4" y="65"/>
                    <a:pt x="5" y="66"/>
                  </a:cubicBezTo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5904ECD3-E1D6-4E7A-8C00-8FA9D7950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1552"/>
              <a:ext cx="150" cy="115"/>
            </a:xfrm>
            <a:custGeom>
              <a:avLst/>
              <a:gdLst>
                <a:gd name="T0" fmla="*/ 395 w 60"/>
                <a:gd name="T1" fmla="*/ 1795 h 43"/>
                <a:gd name="T2" fmla="*/ 783 w 60"/>
                <a:gd name="T3" fmla="*/ 1837 h 43"/>
                <a:gd name="T4" fmla="*/ 1175 w 60"/>
                <a:gd name="T5" fmla="*/ 1987 h 43"/>
                <a:gd name="T6" fmla="*/ 2345 w 60"/>
                <a:gd name="T7" fmla="*/ 2145 h 43"/>
                <a:gd name="T8" fmla="*/ 2188 w 60"/>
                <a:gd name="T9" fmla="*/ 1222 h 43"/>
                <a:gd name="T10" fmla="*/ 2033 w 60"/>
                <a:gd name="T11" fmla="*/ 251 h 43"/>
                <a:gd name="T12" fmla="*/ 438 w 60"/>
                <a:gd name="T13" fmla="*/ 56 h 43"/>
                <a:gd name="T14" fmla="*/ 283 w 60"/>
                <a:gd name="T15" fmla="*/ 1837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43">
                  <a:moveTo>
                    <a:pt x="10" y="35"/>
                  </a:moveTo>
                  <a:cubicBezTo>
                    <a:pt x="12" y="37"/>
                    <a:pt x="16" y="36"/>
                    <a:pt x="20" y="36"/>
                  </a:cubicBezTo>
                  <a:cubicBezTo>
                    <a:pt x="24" y="36"/>
                    <a:pt x="26" y="38"/>
                    <a:pt x="30" y="39"/>
                  </a:cubicBezTo>
                  <a:cubicBezTo>
                    <a:pt x="39" y="43"/>
                    <a:pt x="50" y="40"/>
                    <a:pt x="60" y="42"/>
                  </a:cubicBezTo>
                  <a:cubicBezTo>
                    <a:pt x="60" y="36"/>
                    <a:pt x="57" y="30"/>
                    <a:pt x="56" y="24"/>
                  </a:cubicBezTo>
                  <a:cubicBezTo>
                    <a:pt x="56" y="16"/>
                    <a:pt x="59" y="8"/>
                    <a:pt x="52" y="5"/>
                  </a:cubicBezTo>
                  <a:cubicBezTo>
                    <a:pt x="40" y="0"/>
                    <a:pt x="24" y="0"/>
                    <a:pt x="11" y="1"/>
                  </a:cubicBezTo>
                  <a:cubicBezTo>
                    <a:pt x="7" y="9"/>
                    <a:pt x="0" y="28"/>
                    <a:pt x="7" y="36"/>
                  </a:cubicBezTo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887CA22B-051E-4F05-845F-D30C8B400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3147"/>
              <a:ext cx="943" cy="186"/>
            </a:xfrm>
            <a:custGeom>
              <a:avLst/>
              <a:gdLst>
                <a:gd name="T0" fmla="*/ 14760 w 377"/>
                <a:gd name="T1" fmla="*/ 0 h 70"/>
                <a:gd name="T2" fmla="*/ 12519 w 377"/>
                <a:gd name="T3" fmla="*/ 2833 h 70"/>
                <a:gd name="T4" fmla="*/ 2239 w 377"/>
                <a:gd name="T5" fmla="*/ 2833 h 70"/>
                <a:gd name="T6" fmla="*/ 0 w 377"/>
                <a:gd name="T7" fmla="*/ 0 h 70"/>
                <a:gd name="T8" fmla="*/ 14760 w 377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" h="70">
                  <a:moveTo>
                    <a:pt x="377" y="0"/>
                  </a:moveTo>
                  <a:cubicBezTo>
                    <a:pt x="377" y="31"/>
                    <a:pt x="352" y="57"/>
                    <a:pt x="320" y="57"/>
                  </a:cubicBezTo>
                  <a:cubicBezTo>
                    <a:pt x="320" y="57"/>
                    <a:pt x="163" y="70"/>
                    <a:pt x="57" y="57"/>
                  </a:cubicBezTo>
                  <a:cubicBezTo>
                    <a:pt x="16" y="53"/>
                    <a:pt x="0" y="31"/>
                    <a:pt x="0" y="0"/>
                  </a:cubicBezTo>
                  <a:cubicBezTo>
                    <a:pt x="0" y="0"/>
                    <a:pt x="224" y="55"/>
                    <a:pt x="377" y="0"/>
                  </a:cubicBezTo>
                  <a:close/>
                </a:path>
              </a:pathLst>
            </a:custGeom>
            <a:solidFill>
              <a:srgbClr val="3A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D9D1852A-F6A6-4172-B243-5D7A92CDC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3019"/>
              <a:ext cx="877" cy="266"/>
            </a:xfrm>
            <a:custGeom>
              <a:avLst/>
              <a:gdLst>
                <a:gd name="T0" fmla="*/ 0 w 351"/>
                <a:gd name="T1" fmla="*/ 2596 h 100"/>
                <a:gd name="T2" fmla="*/ 13677 w 351"/>
                <a:gd name="T3" fmla="*/ 2144 h 100"/>
                <a:gd name="T4" fmla="*/ 13647 w 351"/>
                <a:gd name="T5" fmla="*/ 0 h 100"/>
                <a:gd name="T6" fmla="*/ 0 w 351"/>
                <a:gd name="T7" fmla="*/ 2596 h 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1" h="100">
                  <a:moveTo>
                    <a:pt x="0" y="52"/>
                  </a:moveTo>
                  <a:cubicBezTo>
                    <a:pt x="0" y="52"/>
                    <a:pt x="238" y="100"/>
                    <a:pt x="351" y="43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172" y="72"/>
                    <a:pt x="0" y="52"/>
                  </a:cubicBezTo>
                  <a:close/>
                </a:path>
              </a:pathLst>
            </a:custGeom>
            <a:solidFill>
              <a:srgbClr val="2B0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26">
              <a:extLst>
                <a:ext uri="{FF2B5EF4-FFF2-40B4-BE49-F238E27FC236}">
                  <a16:creationId xmlns:a16="http://schemas.microsoft.com/office/drawing/2014/main" id="{47DF366D-C444-472F-9479-D3BDC167D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" y="3093"/>
              <a:ext cx="230" cy="91"/>
            </a:xfrm>
            <a:custGeom>
              <a:avLst/>
              <a:gdLst>
                <a:gd name="T0" fmla="*/ 0 w 92"/>
                <a:gd name="T1" fmla="*/ 674 h 34"/>
                <a:gd name="T2" fmla="*/ 83 w 92"/>
                <a:gd name="T3" fmla="*/ 1748 h 34"/>
                <a:gd name="T4" fmla="*/ 3595 w 92"/>
                <a:gd name="T5" fmla="*/ 1073 h 34"/>
                <a:gd name="T6" fmla="*/ 3520 w 92"/>
                <a:gd name="T7" fmla="*/ 0 h 34"/>
                <a:gd name="T8" fmla="*/ 0 w 92"/>
                <a:gd name="T9" fmla="*/ 67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34">
                  <a:moveTo>
                    <a:pt x="0" y="13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68" y="33"/>
                    <a:pt x="92" y="21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C1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9C62F41F-4F82-47EE-812E-5FC8F702B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3109"/>
              <a:ext cx="120" cy="91"/>
            </a:xfrm>
            <a:custGeom>
              <a:avLst/>
              <a:gdLst>
                <a:gd name="T0" fmla="*/ 0 w 48"/>
                <a:gd name="T1" fmla="*/ 308 h 34"/>
                <a:gd name="T2" fmla="*/ 125 w 48"/>
                <a:gd name="T3" fmla="*/ 1226 h 34"/>
                <a:gd name="T4" fmla="*/ 1800 w 48"/>
                <a:gd name="T5" fmla="*/ 1440 h 34"/>
                <a:gd name="T6" fmla="*/ 1875 w 48"/>
                <a:gd name="T7" fmla="*/ 0 h 34"/>
                <a:gd name="T8" fmla="*/ 0 w 48"/>
                <a:gd name="T9" fmla="*/ 308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4">
                  <a:moveTo>
                    <a:pt x="0" y="6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28" y="34"/>
                    <a:pt x="46" y="28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C1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95FC741D-CED2-45BA-909C-494A58D2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" y="3099"/>
              <a:ext cx="10" cy="80"/>
            </a:xfrm>
            <a:custGeom>
              <a:avLst/>
              <a:gdLst>
                <a:gd name="T0" fmla="*/ 3 w 10"/>
                <a:gd name="T1" fmla="*/ 80 h 80"/>
                <a:gd name="T2" fmla="*/ 0 w 10"/>
                <a:gd name="T3" fmla="*/ 2 h 80"/>
                <a:gd name="T4" fmla="*/ 10 w 10"/>
                <a:gd name="T5" fmla="*/ 0 h 80"/>
                <a:gd name="T6" fmla="*/ 3 w 10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80">
                  <a:moveTo>
                    <a:pt x="3" y="80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3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Oval 29">
              <a:extLst>
                <a:ext uri="{FF2B5EF4-FFF2-40B4-BE49-F238E27FC236}">
                  <a16:creationId xmlns:a16="http://schemas.microsoft.com/office/drawing/2014/main" id="{1B2422D8-DFAB-48E4-92EF-BFE6C0E35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3147"/>
              <a:ext cx="37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97" name="Oval 30">
              <a:extLst>
                <a:ext uri="{FF2B5EF4-FFF2-40B4-BE49-F238E27FC236}">
                  <a16:creationId xmlns:a16="http://schemas.microsoft.com/office/drawing/2014/main" id="{483EFC90-890A-4565-8A68-2A13AED5A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" y="3157"/>
              <a:ext cx="1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96B3600F-5C36-4008-9487-5D9728C7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" y="1555"/>
              <a:ext cx="30" cy="168"/>
            </a:xfrm>
            <a:custGeom>
              <a:avLst/>
              <a:gdLst>
                <a:gd name="T0" fmla="*/ 238 w 12"/>
                <a:gd name="T1" fmla="*/ 93 h 63"/>
                <a:gd name="T2" fmla="*/ 470 w 12"/>
                <a:gd name="T3" fmla="*/ 3187 h 63"/>
                <a:gd name="T4" fmla="*/ 0 w 12"/>
                <a:gd name="T5" fmla="*/ 0 h 63"/>
                <a:gd name="T6" fmla="*/ 238 w 12"/>
                <a:gd name="T7" fmla="*/ 93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3">
                  <a:moveTo>
                    <a:pt x="6" y="2"/>
                  </a:moveTo>
                  <a:cubicBezTo>
                    <a:pt x="6" y="2"/>
                    <a:pt x="2" y="47"/>
                    <a:pt x="12" y="6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Oval 32">
              <a:extLst>
                <a:ext uri="{FF2B5EF4-FFF2-40B4-BE49-F238E27FC236}">
                  <a16:creationId xmlns:a16="http://schemas.microsoft.com/office/drawing/2014/main" id="{35C094FF-704B-4D85-8ADA-2C338E41F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" y="1640"/>
              <a:ext cx="8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0" name="Oval 33">
              <a:extLst>
                <a:ext uri="{FF2B5EF4-FFF2-40B4-BE49-F238E27FC236}">
                  <a16:creationId xmlns:a16="http://schemas.microsoft.com/office/drawing/2014/main" id="{DB0CA37C-1C96-4A7E-A39F-5021C5CDD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" y="1675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D1765664-6FF5-44BE-B05B-2239A4F89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1560"/>
              <a:ext cx="65" cy="205"/>
            </a:xfrm>
            <a:custGeom>
              <a:avLst/>
              <a:gdLst>
                <a:gd name="T0" fmla="*/ 595 w 26"/>
                <a:gd name="T1" fmla="*/ 0 h 77"/>
                <a:gd name="T2" fmla="*/ 0 w 26"/>
                <a:gd name="T3" fmla="*/ 3871 h 77"/>
                <a:gd name="T4" fmla="*/ 595 w 26"/>
                <a:gd name="T5" fmla="*/ 0 h 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77">
                  <a:moveTo>
                    <a:pt x="15" y="0"/>
                  </a:moveTo>
                  <a:cubicBezTo>
                    <a:pt x="15" y="0"/>
                    <a:pt x="22" y="47"/>
                    <a:pt x="0" y="77"/>
                  </a:cubicBezTo>
                  <a:cubicBezTo>
                    <a:pt x="0" y="77"/>
                    <a:pt x="26" y="63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Oval 35">
              <a:extLst>
                <a:ext uri="{FF2B5EF4-FFF2-40B4-BE49-F238E27FC236}">
                  <a16:creationId xmlns:a16="http://schemas.microsoft.com/office/drawing/2014/main" id="{E945FF2A-229A-418C-A608-4C6DE8591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1" y="1648"/>
              <a:ext cx="13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" name="Oval 36">
              <a:extLst>
                <a:ext uri="{FF2B5EF4-FFF2-40B4-BE49-F238E27FC236}">
                  <a16:creationId xmlns:a16="http://schemas.microsoft.com/office/drawing/2014/main" id="{4FCCA457-D88A-473D-965F-EF73505C2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1677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C7B25576-41BE-4751-8732-50F43A0B3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1987"/>
              <a:ext cx="27" cy="130"/>
            </a:xfrm>
            <a:custGeom>
              <a:avLst/>
              <a:gdLst>
                <a:gd name="T0" fmla="*/ 0 w 11"/>
                <a:gd name="T1" fmla="*/ 0 h 49"/>
                <a:gd name="T2" fmla="*/ 71 w 11"/>
                <a:gd name="T3" fmla="*/ 2428 h 49"/>
                <a:gd name="T4" fmla="*/ 103 w 11"/>
                <a:gd name="T5" fmla="*/ 239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49">
                  <a:moveTo>
                    <a:pt x="0" y="0"/>
                  </a:moveTo>
                  <a:cubicBezTo>
                    <a:pt x="8" y="13"/>
                    <a:pt x="2" y="35"/>
                    <a:pt x="2" y="49"/>
                  </a:cubicBezTo>
                  <a:cubicBezTo>
                    <a:pt x="11" y="40"/>
                    <a:pt x="8" y="16"/>
                    <a:pt x="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D5B422B1-08E3-4FD3-9D78-CB8BB16C9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2008"/>
              <a:ext cx="18" cy="115"/>
            </a:xfrm>
            <a:custGeom>
              <a:avLst/>
              <a:gdLst>
                <a:gd name="T0" fmla="*/ 303 w 7"/>
                <a:gd name="T1" fmla="*/ 0 h 43"/>
                <a:gd name="T2" fmla="*/ 139 w 7"/>
                <a:gd name="T3" fmla="*/ 2204 h 43"/>
                <a:gd name="T4" fmla="*/ 172 w 7"/>
                <a:gd name="T5" fmla="*/ 251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3">
                  <a:moveTo>
                    <a:pt x="7" y="0"/>
                  </a:moveTo>
                  <a:cubicBezTo>
                    <a:pt x="3" y="14"/>
                    <a:pt x="3" y="30"/>
                    <a:pt x="3" y="43"/>
                  </a:cubicBezTo>
                  <a:cubicBezTo>
                    <a:pt x="3" y="32"/>
                    <a:pt x="0" y="15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39">
              <a:extLst>
                <a:ext uri="{FF2B5EF4-FFF2-40B4-BE49-F238E27FC236}">
                  <a16:creationId xmlns:a16="http://schemas.microsoft.com/office/drawing/2014/main" id="{F4BFBFA3-DF43-4EA9-8E82-C1DDD7EBD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3149"/>
              <a:ext cx="172" cy="40"/>
            </a:xfrm>
            <a:custGeom>
              <a:avLst/>
              <a:gdLst>
                <a:gd name="T0" fmla="*/ 0 w 69"/>
                <a:gd name="T1" fmla="*/ 661 h 15"/>
                <a:gd name="T2" fmla="*/ 653 w 69"/>
                <a:gd name="T3" fmla="*/ 547 h 15"/>
                <a:gd name="T4" fmla="*/ 1703 w 69"/>
                <a:gd name="T5" fmla="*/ 363 h 15"/>
                <a:gd name="T6" fmla="*/ 2665 w 69"/>
                <a:gd name="T7" fmla="*/ 56 h 15"/>
                <a:gd name="T8" fmla="*/ 1037 w 69"/>
                <a:gd name="T9" fmla="*/ 547 h 15"/>
                <a:gd name="T10" fmla="*/ 75 w 69"/>
                <a:gd name="T11" fmla="*/ 70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15">
                  <a:moveTo>
                    <a:pt x="0" y="13"/>
                  </a:moveTo>
                  <a:cubicBezTo>
                    <a:pt x="5" y="15"/>
                    <a:pt x="13" y="12"/>
                    <a:pt x="17" y="11"/>
                  </a:cubicBezTo>
                  <a:cubicBezTo>
                    <a:pt x="26" y="9"/>
                    <a:pt x="36" y="9"/>
                    <a:pt x="44" y="7"/>
                  </a:cubicBezTo>
                  <a:cubicBezTo>
                    <a:pt x="52" y="5"/>
                    <a:pt x="61" y="0"/>
                    <a:pt x="69" y="1"/>
                  </a:cubicBezTo>
                  <a:cubicBezTo>
                    <a:pt x="55" y="6"/>
                    <a:pt x="42" y="10"/>
                    <a:pt x="27" y="11"/>
                  </a:cubicBezTo>
                  <a:cubicBezTo>
                    <a:pt x="18" y="11"/>
                    <a:pt x="8" y="12"/>
                    <a:pt x="2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40">
              <a:extLst>
                <a:ext uri="{FF2B5EF4-FFF2-40B4-BE49-F238E27FC236}">
                  <a16:creationId xmlns:a16="http://schemas.microsoft.com/office/drawing/2014/main" id="{A0DE4A4F-243A-48C4-837A-2CAB2B52A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3176"/>
              <a:ext cx="113" cy="16"/>
            </a:xfrm>
            <a:custGeom>
              <a:avLst/>
              <a:gdLst>
                <a:gd name="T0" fmla="*/ 0 w 45"/>
                <a:gd name="T1" fmla="*/ 0 h 6"/>
                <a:gd name="T2" fmla="*/ 794 w 45"/>
                <a:gd name="T3" fmla="*/ 248 h 6"/>
                <a:gd name="T4" fmla="*/ 1790 w 45"/>
                <a:gd name="T5" fmla="*/ 149 h 6"/>
                <a:gd name="T6" fmla="*/ 208 w 45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6">
                  <a:moveTo>
                    <a:pt x="0" y="0"/>
                  </a:moveTo>
                  <a:cubicBezTo>
                    <a:pt x="7" y="1"/>
                    <a:pt x="13" y="4"/>
                    <a:pt x="20" y="5"/>
                  </a:cubicBezTo>
                  <a:cubicBezTo>
                    <a:pt x="29" y="6"/>
                    <a:pt x="36" y="3"/>
                    <a:pt x="45" y="3"/>
                  </a:cubicBezTo>
                  <a:cubicBezTo>
                    <a:pt x="34" y="1"/>
                    <a:pt x="15" y="6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41">
              <a:extLst>
                <a:ext uri="{FF2B5EF4-FFF2-40B4-BE49-F238E27FC236}">
                  <a16:creationId xmlns:a16="http://schemas.microsoft.com/office/drawing/2014/main" id="{3D7FA0ED-FFC2-4194-81C0-51907B2C4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128"/>
              <a:ext cx="317" cy="24"/>
            </a:xfrm>
            <a:custGeom>
              <a:avLst/>
              <a:gdLst>
                <a:gd name="T0" fmla="*/ 0 w 127"/>
                <a:gd name="T1" fmla="*/ 0 h 9"/>
                <a:gd name="T2" fmla="*/ 2723 w 127"/>
                <a:gd name="T3" fmla="*/ 205 h 9"/>
                <a:gd name="T4" fmla="*/ 4927 w 127"/>
                <a:gd name="T5" fmla="*/ 149 h 9"/>
                <a:gd name="T6" fmla="*/ 105 w 127"/>
                <a:gd name="T7" fmla="*/ 5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9">
                  <a:moveTo>
                    <a:pt x="0" y="0"/>
                  </a:moveTo>
                  <a:cubicBezTo>
                    <a:pt x="10" y="9"/>
                    <a:pt x="53" y="5"/>
                    <a:pt x="70" y="4"/>
                  </a:cubicBezTo>
                  <a:cubicBezTo>
                    <a:pt x="82" y="4"/>
                    <a:pt x="118" y="9"/>
                    <a:pt x="127" y="3"/>
                  </a:cubicBezTo>
                  <a:cubicBezTo>
                    <a:pt x="85" y="3"/>
                    <a:pt x="45" y="1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42">
              <a:extLst>
                <a:ext uri="{FF2B5EF4-FFF2-40B4-BE49-F238E27FC236}">
                  <a16:creationId xmlns:a16="http://schemas.microsoft.com/office/drawing/2014/main" id="{BA9DE527-05F8-4A7C-BFD1-791123036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552"/>
              <a:ext cx="88" cy="27"/>
            </a:xfrm>
            <a:custGeom>
              <a:avLst/>
              <a:gdLst>
                <a:gd name="T0" fmla="*/ 0 w 35"/>
                <a:gd name="T1" fmla="*/ 219 h 10"/>
                <a:gd name="T2" fmla="*/ 1398 w 35"/>
                <a:gd name="T3" fmla="*/ 373 h 10"/>
                <a:gd name="T4" fmla="*/ 158 w 35"/>
                <a:gd name="T5" fmla="*/ 278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0">
                  <a:moveTo>
                    <a:pt x="0" y="4"/>
                  </a:moveTo>
                  <a:cubicBezTo>
                    <a:pt x="3" y="0"/>
                    <a:pt x="27" y="7"/>
                    <a:pt x="35" y="7"/>
                  </a:cubicBezTo>
                  <a:cubicBezTo>
                    <a:pt x="28" y="9"/>
                    <a:pt x="10" y="10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43">
              <a:extLst>
                <a:ext uri="{FF2B5EF4-FFF2-40B4-BE49-F238E27FC236}">
                  <a16:creationId xmlns:a16="http://schemas.microsoft.com/office/drawing/2014/main" id="{831E82C3-DD1F-4CE7-9F84-671512A07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" y="1768"/>
              <a:ext cx="190" cy="376"/>
            </a:xfrm>
            <a:custGeom>
              <a:avLst/>
              <a:gdLst>
                <a:gd name="T0" fmla="*/ 0 w 76"/>
                <a:gd name="T1" fmla="*/ 56 h 141"/>
                <a:gd name="T2" fmla="*/ 550 w 76"/>
                <a:gd name="T3" fmla="*/ 1216 h 141"/>
                <a:gd name="T4" fmla="*/ 1145 w 76"/>
                <a:gd name="T5" fmla="*/ 2027 h 141"/>
                <a:gd name="T6" fmla="*/ 2113 w 76"/>
                <a:gd name="T7" fmla="*/ 3435 h 141"/>
                <a:gd name="T8" fmla="*/ 2895 w 76"/>
                <a:gd name="T9" fmla="*/ 7133 h 141"/>
                <a:gd name="T10" fmla="*/ 2345 w 76"/>
                <a:gd name="T11" fmla="*/ 4459 h 141"/>
                <a:gd name="T12" fmla="*/ 1375 w 76"/>
                <a:gd name="T13" fmla="*/ 3128 h 141"/>
                <a:gd name="T14" fmla="*/ 0 w 76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141">
                  <a:moveTo>
                    <a:pt x="0" y="1"/>
                  </a:moveTo>
                  <a:cubicBezTo>
                    <a:pt x="6" y="6"/>
                    <a:pt x="9" y="17"/>
                    <a:pt x="14" y="24"/>
                  </a:cubicBezTo>
                  <a:cubicBezTo>
                    <a:pt x="19" y="30"/>
                    <a:pt x="23" y="35"/>
                    <a:pt x="29" y="40"/>
                  </a:cubicBezTo>
                  <a:cubicBezTo>
                    <a:pt x="38" y="49"/>
                    <a:pt x="47" y="57"/>
                    <a:pt x="54" y="68"/>
                  </a:cubicBezTo>
                  <a:cubicBezTo>
                    <a:pt x="68" y="89"/>
                    <a:pt x="76" y="117"/>
                    <a:pt x="74" y="141"/>
                  </a:cubicBezTo>
                  <a:cubicBezTo>
                    <a:pt x="68" y="124"/>
                    <a:pt x="68" y="105"/>
                    <a:pt x="60" y="88"/>
                  </a:cubicBezTo>
                  <a:cubicBezTo>
                    <a:pt x="53" y="75"/>
                    <a:pt x="47" y="70"/>
                    <a:pt x="35" y="62"/>
                  </a:cubicBezTo>
                  <a:cubicBezTo>
                    <a:pt x="15" y="49"/>
                    <a:pt x="3" y="24"/>
                    <a:pt x="0" y="0"/>
                  </a:cubicBezTo>
                </a:path>
              </a:pathLst>
            </a:custGeom>
            <a:solidFill>
              <a:srgbClr val="661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44">
              <a:extLst>
                <a:ext uri="{FF2B5EF4-FFF2-40B4-BE49-F238E27FC236}">
                  <a16:creationId xmlns:a16="http://schemas.microsoft.com/office/drawing/2014/main" id="{A653925C-88AA-440F-A8FD-8D531C228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1928"/>
              <a:ext cx="213" cy="237"/>
            </a:xfrm>
            <a:custGeom>
              <a:avLst/>
              <a:gdLst>
                <a:gd name="T0" fmla="*/ 363 w 85"/>
                <a:gd name="T1" fmla="*/ 362 h 89"/>
                <a:gd name="T2" fmla="*/ 1225 w 85"/>
                <a:gd name="T3" fmla="*/ 1715 h 89"/>
                <a:gd name="T4" fmla="*/ 2436 w 85"/>
                <a:gd name="T5" fmla="*/ 3667 h 89"/>
                <a:gd name="T6" fmla="*/ 2914 w 85"/>
                <a:gd name="T7" fmla="*/ 4383 h 89"/>
                <a:gd name="T8" fmla="*/ 3303 w 85"/>
                <a:gd name="T9" fmla="*/ 3270 h 89"/>
                <a:gd name="T10" fmla="*/ 3145 w 85"/>
                <a:gd name="T11" fmla="*/ 1816 h 89"/>
                <a:gd name="T12" fmla="*/ 2436 w 85"/>
                <a:gd name="T13" fmla="*/ 759 h 89"/>
                <a:gd name="T14" fmla="*/ 363 w 85"/>
                <a:gd name="T15" fmla="*/ 306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" h="89">
                  <a:moveTo>
                    <a:pt x="9" y="7"/>
                  </a:moveTo>
                  <a:cubicBezTo>
                    <a:pt x="0" y="18"/>
                    <a:pt x="23" y="30"/>
                    <a:pt x="31" y="34"/>
                  </a:cubicBezTo>
                  <a:cubicBezTo>
                    <a:pt x="46" y="42"/>
                    <a:pt x="56" y="59"/>
                    <a:pt x="62" y="73"/>
                  </a:cubicBezTo>
                  <a:cubicBezTo>
                    <a:pt x="64" y="78"/>
                    <a:pt x="68" y="86"/>
                    <a:pt x="74" y="87"/>
                  </a:cubicBezTo>
                  <a:cubicBezTo>
                    <a:pt x="85" y="89"/>
                    <a:pt x="84" y="72"/>
                    <a:pt x="84" y="65"/>
                  </a:cubicBezTo>
                  <a:cubicBezTo>
                    <a:pt x="83" y="55"/>
                    <a:pt x="83" y="45"/>
                    <a:pt x="80" y="36"/>
                  </a:cubicBezTo>
                  <a:cubicBezTo>
                    <a:pt x="77" y="27"/>
                    <a:pt x="69" y="20"/>
                    <a:pt x="62" y="15"/>
                  </a:cubicBezTo>
                  <a:cubicBezTo>
                    <a:pt x="45" y="6"/>
                    <a:pt x="27" y="0"/>
                    <a:pt x="9" y="6"/>
                  </a:cubicBezTo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45">
              <a:extLst>
                <a:ext uri="{FF2B5EF4-FFF2-40B4-BE49-F238E27FC236}">
                  <a16:creationId xmlns:a16="http://schemas.microsoft.com/office/drawing/2014/main" id="{6DB1C554-051A-4365-9E7E-A08E044E7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1832"/>
              <a:ext cx="180" cy="304"/>
            </a:xfrm>
            <a:custGeom>
              <a:avLst/>
              <a:gdLst>
                <a:gd name="T0" fmla="*/ 50 w 72"/>
                <a:gd name="T1" fmla="*/ 0 h 114"/>
                <a:gd name="T2" fmla="*/ 2270 w 72"/>
                <a:gd name="T3" fmla="*/ 5768 h 114"/>
                <a:gd name="T4" fmla="*/ 2113 w 72"/>
                <a:gd name="T5" fmla="*/ 4096 h 114"/>
                <a:gd name="T6" fmla="*/ 1720 w 72"/>
                <a:gd name="T7" fmla="*/ 2637 h 114"/>
                <a:gd name="T8" fmla="*/ 0 w 72"/>
                <a:gd name="T9" fmla="*/ 56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114">
                  <a:moveTo>
                    <a:pt x="1" y="0"/>
                  </a:moveTo>
                  <a:cubicBezTo>
                    <a:pt x="31" y="31"/>
                    <a:pt x="72" y="63"/>
                    <a:pt x="58" y="114"/>
                  </a:cubicBezTo>
                  <a:cubicBezTo>
                    <a:pt x="53" y="105"/>
                    <a:pt x="56" y="92"/>
                    <a:pt x="54" y="81"/>
                  </a:cubicBezTo>
                  <a:cubicBezTo>
                    <a:pt x="53" y="70"/>
                    <a:pt x="50" y="62"/>
                    <a:pt x="44" y="52"/>
                  </a:cubicBezTo>
                  <a:cubicBezTo>
                    <a:pt x="33" y="33"/>
                    <a:pt x="10" y="20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Oval 46">
              <a:extLst>
                <a:ext uri="{FF2B5EF4-FFF2-40B4-BE49-F238E27FC236}">
                  <a16:creationId xmlns:a16="http://schemas.microsoft.com/office/drawing/2014/main" id="{739D075E-C4CB-4A5E-AE51-64352D7BF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9" y="1915"/>
              <a:ext cx="32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4" name="Oval 47">
              <a:extLst>
                <a:ext uri="{FF2B5EF4-FFF2-40B4-BE49-F238E27FC236}">
                  <a16:creationId xmlns:a16="http://schemas.microsoft.com/office/drawing/2014/main" id="{15D440A4-558A-43D0-BBDA-E7AFE39CB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1963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5" name="Oval 48">
              <a:extLst>
                <a:ext uri="{FF2B5EF4-FFF2-40B4-BE49-F238E27FC236}">
                  <a16:creationId xmlns:a16="http://schemas.microsoft.com/office/drawing/2014/main" id="{735007F0-E697-4017-BB86-BC6D429F1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" y="2005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6" name="Freeform 49">
              <a:extLst>
                <a:ext uri="{FF2B5EF4-FFF2-40B4-BE49-F238E27FC236}">
                  <a16:creationId xmlns:a16="http://schemas.microsoft.com/office/drawing/2014/main" id="{F4C38A3E-576D-471B-84B5-9D51484B8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3029"/>
              <a:ext cx="170" cy="134"/>
            </a:xfrm>
            <a:custGeom>
              <a:avLst/>
              <a:gdLst>
                <a:gd name="T0" fmla="*/ 83 w 68"/>
                <a:gd name="T1" fmla="*/ 0 h 50"/>
                <a:gd name="T2" fmla="*/ 83 w 68"/>
                <a:gd name="T3" fmla="*/ 1235 h 50"/>
                <a:gd name="T4" fmla="*/ 158 w 68"/>
                <a:gd name="T5" fmla="*/ 2176 h 50"/>
                <a:gd name="T6" fmla="*/ 595 w 68"/>
                <a:gd name="T7" fmla="*/ 2369 h 50"/>
                <a:gd name="T8" fmla="*/ 1145 w 68"/>
                <a:gd name="T9" fmla="*/ 2578 h 50"/>
                <a:gd name="T10" fmla="*/ 1845 w 68"/>
                <a:gd name="T11" fmla="*/ 2578 h 50"/>
                <a:gd name="T12" fmla="*/ 2658 w 68"/>
                <a:gd name="T13" fmla="*/ 2578 h 50"/>
                <a:gd name="T14" fmla="*/ 1333 w 68"/>
                <a:gd name="T15" fmla="*/ 2211 h 50"/>
                <a:gd name="T16" fmla="*/ 520 w 68"/>
                <a:gd name="T17" fmla="*/ 1903 h 50"/>
                <a:gd name="T18" fmla="*/ 238 w 68"/>
                <a:gd name="T19" fmla="*/ 825 h 50"/>
                <a:gd name="T20" fmla="*/ 125 w 68"/>
                <a:gd name="T21" fmla="*/ 0 h 50"/>
                <a:gd name="T22" fmla="*/ 83 w 68"/>
                <a:gd name="T23" fmla="*/ 56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8" h="50">
                  <a:moveTo>
                    <a:pt x="2" y="0"/>
                  </a:moveTo>
                  <a:cubicBezTo>
                    <a:pt x="1" y="8"/>
                    <a:pt x="1" y="16"/>
                    <a:pt x="2" y="24"/>
                  </a:cubicBezTo>
                  <a:cubicBezTo>
                    <a:pt x="2" y="29"/>
                    <a:pt x="0" y="38"/>
                    <a:pt x="4" y="42"/>
                  </a:cubicBezTo>
                  <a:cubicBezTo>
                    <a:pt x="6" y="45"/>
                    <a:pt x="11" y="46"/>
                    <a:pt x="15" y="46"/>
                  </a:cubicBezTo>
                  <a:cubicBezTo>
                    <a:pt x="19" y="48"/>
                    <a:pt x="24" y="50"/>
                    <a:pt x="29" y="50"/>
                  </a:cubicBezTo>
                  <a:cubicBezTo>
                    <a:pt x="35" y="50"/>
                    <a:pt x="41" y="50"/>
                    <a:pt x="47" y="50"/>
                  </a:cubicBezTo>
                  <a:cubicBezTo>
                    <a:pt x="53" y="50"/>
                    <a:pt x="62" y="47"/>
                    <a:pt x="68" y="50"/>
                  </a:cubicBezTo>
                  <a:cubicBezTo>
                    <a:pt x="57" y="46"/>
                    <a:pt x="45" y="44"/>
                    <a:pt x="34" y="43"/>
                  </a:cubicBezTo>
                  <a:cubicBezTo>
                    <a:pt x="28" y="42"/>
                    <a:pt x="17" y="42"/>
                    <a:pt x="13" y="37"/>
                  </a:cubicBezTo>
                  <a:cubicBezTo>
                    <a:pt x="8" y="32"/>
                    <a:pt x="7" y="22"/>
                    <a:pt x="6" y="16"/>
                  </a:cubicBezTo>
                  <a:cubicBezTo>
                    <a:pt x="5" y="11"/>
                    <a:pt x="5" y="5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</a:path>
              </a:pathLst>
            </a:custGeom>
            <a:solidFill>
              <a:srgbClr val="49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50">
              <a:extLst>
                <a:ext uri="{FF2B5EF4-FFF2-40B4-BE49-F238E27FC236}">
                  <a16:creationId xmlns:a16="http://schemas.microsoft.com/office/drawing/2014/main" id="{645C9061-D3FB-4D08-AB00-7C3764489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2139"/>
              <a:ext cx="883" cy="1045"/>
            </a:xfrm>
            <a:custGeom>
              <a:avLst/>
              <a:gdLst>
                <a:gd name="T0" fmla="*/ 13823 w 353"/>
                <a:gd name="T1" fmla="*/ 18789 h 392"/>
                <a:gd name="T2" fmla="*/ 438 w 353"/>
                <a:gd name="T3" fmla="*/ 18981 h 392"/>
                <a:gd name="T4" fmla="*/ 0 w 353"/>
                <a:gd name="T5" fmla="*/ 18378 h 392"/>
                <a:gd name="T6" fmla="*/ 0 w 353"/>
                <a:gd name="T7" fmla="*/ 605 h 392"/>
                <a:gd name="T8" fmla="*/ 438 w 353"/>
                <a:gd name="T9" fmla="*/ 56 h 392"/>
                <a:gd name="T10" fmla="*/ 13823 w 353"/>
                <a:gd name="T11" fmla="*/ 56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3" h="392">
                  <a:moveTo>
                    <a:pt x="353" y="372"/>
                  </a:moveTo>
                  <a:cubicBezTo>
                    <a:pt x="353" y="372"/>
                    <a:pt x="165" y="392"/>
                    <a:pt x="11" y="376"/>
                  </a:cubicBezTo>
                  <a:cubicBezTo>
                    <a:pt x="2" y="375"/>
                    <a:pt x="0" y="371"/>
                    <a:pt x="0" y="3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0" y="0"/>
                    <a:pt x="11" y="1"/>
                  </a:cubicBezTo>
                  <a:cubicBezTo>
                    <a:pt x="273" y="11"/>
                    <a:pt x="353" y="1"/>
                    <a:pt x="35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51">
              <a:extLst>
                <a:ext uri="{FF2B5EF4-FFF2-40B4-BE49-F238E27FC236}">
                  <a16:creationId xmlns:a16="http://schemas.microsoft.com/office/drawing/2014/main" id="{46AB87F6-3D76-4026-844A-A3D57E18A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1483"/>
              <a:ext cx="615" cy="80"/>
            </a:xfrm>
            <a:custGeom>
              <a:avLst/>
              <a:gdLst>
                <a:gd name="T0" fmla="*/ 9613 w 246"/>
                <a:gd name="T1" fmla="*/ 397 h 30"/>
                <a:gd name="T2" fmla="*/ 8750 w 246"/>
                <a:gd name="T3" fmla="*/ 1459 h 30"/>
                <a:gd name="T4" fmla="*/ 863 w 246"/>
                <a:gd name="T5" fmla="*/ 1459 h 30"/>
                <a:gd name="T6" fmla="*/ 0 w 246"/>
                <a:gd name="T7" fmla="*/ 397 h 30"/>
                <a:gd name="T8" fmla="*/ 4813 w 246"/>
                <a:gd name="T9" fmla="*/ 0 h 30"/>
                <a:gd name="T10" fmla="*/ 9613 w 246"/>
                <a:gd name="T11" fmla="*/ 39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6" h="30">
                  <a:moveTo>
                    <a:pt x="246" y="8"/>
                  </a:moveTo>
                  <a:cubicBezTo>
                    <a:pt x="246" y="20"/>
                    <a:pt x="236" y="29"/>
                    <a:pt x="224" y="29"/>
                  </a:cubicBezTo>
                  <a:cubicBezTo>
                    <a:pt x="224" y="29"/>
                    <a:pt x="92" y="14"/>
                    <a:pt x="22" y="29"/>
                  </a:cubicBezTo>
                  <a:cubicBezTo>
                    <a:pt x="7" y="30"/>
                    <a:pt x="0" y="20"/>
                    <a:pt x="0" y="8"/>
                  </a:cubicBezTo>
                  <a:cubicBezTo>
                    <a:pt x="0" y="8"/>
                    <a:pt x="81" y="0"/>
                    <a:pt x="123" y="0"/>
                  </a:cubicBezTo>
                  <a:cubicBezTo>
                    <a:pt x="166" y="0"/>
                    <a:pt x="246" y="8"/>
                    <a:pt x="246" y="8"/>
                  </a:cubicBezTo>
                  <a:close/>
                </a:path>
              </a:pathLst>
            </a:custGeom>
            <a:solidFill>
              <a:srgbClr val="6F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52">
              <a:extLst>
                <a:ext uri="{FF2B5EF4-FFF2-40B4-BE49-F238E27FC236}">
                  <a16:creationId xmlns:a16="http://schemas.microsoft.com/office/drawing/2014/main" id="{BEAB049D-4B8E-48F7-A0B3-F5BC70357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" y="1520"/>
              <a:ext cx="590" cy="43"/>
            </a:xfrm>
            <a:custGeom>
              <a:avLst/>
              <a:gdLst>
                <a:gd name="T0" fmla="*/ 9220 w 236"/>
                <a:gd name="T1" fmla="*/ 470 h 16"/>
                <a:gd name="T2" fmla="*/ 8595 w 236"/>
                <a:gd name="T3" fmla="*/ 779 h 16"/>
                <a:gd name="T4" fmla="*/ 675 w 236"/>
                <a:gd name="T5" fmla="*/ 779 h 16"/>
                <a:gd name="T6" fmla="*/ 0 w 236"/>
                <a:gd name="T7" fmla="*/ 427 h 16"/>
                <a:gd name="T8" fmla="*/ 4658 w 236"/>
                <a:gd name="T9" fmla="*/ 0 h 16"/>
                <a:gd name="T10" fmla="*/ 9220 w 236"/>
                <a:gd name="T11" fmla="*/ 47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6">
                  <a:moveTo>
                    <a:pt x="236" y="9"/>
                  </a:moveTo>
                  <a:cubicBezTo>
                    <a:pt x="232" y="13"/>
                    <a:pt x="226" y="15"/>
                    <a:pt x="220" y="15"/>
                  </a:cubicBezTo>
                  <a:cubicBezTo>
                    <a:pt x="220" y="15"/>
                    <a:pt x="88" y="0"/>
                    <a:pt x="17" y="15"/>
                  </a:cubicBezTo>
                  <a:cubicBezTo>
                    <a:pt x="10" y="16"/>
                    <a:pt x="4" y="13"/>
                    <a:pt x="0" y="8"/>
                  </a:cubicBezTo>
                  <a:cubicBezTo>
                    <a:pt x="0" y="8"/>
                    <a:pt x="94" y="0"/>
                    <a:pt x="119" y="0"/>
                  </a:cubicBezTo>
                  <a:cubicBezTo>
                    <a:pt x="144" y="0"/>
                    <a:pt x="236" y="9"/>
                    <a:pt x="236" y="9"/>
                  </a:cubicBezTo>
                  <a:close/>
                </a:path>
              </a:pathLst>
            </a:cu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Oval 53">
              <a:extLst>
                <a:ext uri="{FF2B5EF4-FFF2-40B4-BE49-F238E27FC236}">
                  <a16:creationId xmlns:a16="http://schemas.microsoft.com/office/drawing/2014/main" id="{5F4F52E4-97A3-4B00-82F9-4A2EEAA2C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1512"/>
              <a:ext cx="75" cy="21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21" name="Oval 54">
              <a:extLst>
                <a:ext uri="{FF2B5EF4-FFF2-40B4-BE49-F238E27FC236}">
                  <a16:creationId xmlns:a16="http://schemas.microsoft.com/office/drawing/2014/main" id="{3D258974-6AA5-46AD-BC2B-F1B26D4C3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" y="1515"/>
              <a:ext cx="25" cy="18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22" name="Oval 55">
              <a:extLst>
                <a:ext uri="{FF2B5EF4-FFF2-40B4-BE49-F238E27FC236}">
                  <a16:creationId xmlns:a16="http://schemas.microsoft.com/office/drawing/2014/main" id="{E2C3AC17-004E-4ED0-826F-4CED0B1B1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" y="1523"/>
              <a:ext cx="55" cy="21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23" name="Oval 56">
              <a:extLst>
                <a:ext uri="{FF2B5EF4-FFF2-40B4-BE49-F238E27FC236}">
                  <a16:creationId xmlns:a16="http://schemas.microsoft.com/office/drawing/2014/main" id="{23F8DF9F-784E-43EE-BC8D-32911C200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1528"/>
              <a:ext cx="15" cy="13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24" name="Freeform 57">
              <a:extLst>
                <a:ext uri="{FF2B5EF4-FFF2-40B4-BE49-F238E27FC236}">
                  <a16:creationId xmlns:a16="http://schemas.microsoft.com/office/drawing/2014/main" id="{01159315-E37F-4AD2-A44C-86AA152A9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315"/>
              <a:ext cx="137" cy="176"/>
            </a:xfrm>
            <a:custGeom>
              <a:avLst/>
              <a:gdLst>
                <a:gd name="T0" fmla="*/ 807 w 55"/>
                <a:gd name="T1" fmla="*/ 205 h 66"/>
                <a:gd name="T2" fmla="*/ 105 w 55"/>
                <a:gd name="T3" fmla="*/ 661 h 66"/>
                <a:gd name="T4" fmla="*/ 30 w 55"/>
                <a:gd name="T5" fmla="*/ 1821 h 66"/>
                <a:gd name="T6" fmla="*/ 154 w 55"/>
                <a:gd name="T7" fmla="*/ 3037 h 66"/>
                <a:gd name="T8" fmla="*/ 466 w 55"/>
                <a:gd name="T9" fmla="*/ 3277 h 66"/>
                <a:gd name="T10" fmla="*/ 1036 w 55"/>
                <a:gd name="T11" fmla="*/ 3128 h 66"/>
                <a:gd name="T12" fmla="*/ 1731 w 55"/>
                <a:gd name="T13" fmla="*/ 2368 h 66"/>
                <a:gd name="T14" fmla="*/ 1856 w 55"/>
                <a:gd name="T15" fmla="*/ 56 h 66"/>
                <a:gd name="T16" fmla="*/ 924 w 55"/>
                <a:gd name="T17" fmla="*/ 93 h 66"/>
                <a:gd name="T18" fmla="*/ 807 w 55"/>
                <a:gd name="T19" fmla="*/ 205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66">
                  <a:moveTo>
                    <a:pt x="21" y="4"/>
                  </a:moveTo>
                  <a:cubicBezTo>
                    <a:pt x="15" y="3"/>
                    <a:pt x="6" y="8"/>
                    <a:pt x="3" y="13"/>
                  </a:cubicBezTo>
                  <a:cubicBezTo>
                    <a:pt x="0" y="19"/>
                    <a:pt x="1" y="28"/>
                    <a:pt x="1" y="36"/>
                  </a:cubicBezTo>
                  <a:cubicBezTo>
                    <a:pt x="2" y="44"/>
                    <a:pt x="3" y="52"/>
                    <a:pt x="4" y="60"/>
                  </a:cubicBezTo>
                  <a:cubicBezTo>
                    <a:pt x="4" y="66"/>
                    <a:pt x="6" y="65"/>
                    <a:pt x="12" y="65"/>
                  </a:cubicBezTo>
                  <a:cubicBezTo>
                    <a:pt x="17" y="65"/>
                    <a:pt x="22" y="65"/>
                    <a:pt x="27" y="62"/>
                  </a:cubicBezTo>
                  <a:cubicBezTo>
                    <a:pt x="34" y="58"/>
                    <a:pt x="39" y="52"/>
                    <a:pt x="45" y="47"/>
                  </a:cubicBezTo>
                  <a:cubicBezTo>
                    <a:pt x="49" y="43"/>
                    <a:pt x="55" y="0"/>
                    <a:pt x="48" y="1"/>
                  </a:cubicBezTo>
                  <a:cubicBezTo>
                    <a:pt x="40" y="1"/>
                    <a:pt x="32" y="0"/>
                    <a:pt x="24" y="2"/>
                  </a:cubicBezTo>
                  <a:cubicBezTo>
                    <a:pt x="23" y="2"/>
                    <a:pt x="22" y="3"/>
                    <a:pt x="21" y="4"/>
                  </a:cubicBezTo>
                </a:path>
              </a:pathLst>
            </a:custGeom>
            <a:solidFill>
              <a:srgbClr val="6F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58">
              <a:extLst>
                <a:ext uri="{FF2B5EF4-FFF2-40B4-BE49-F238E27FC236}">
                  <a16:creationId xmlns:a16="http://schemas.microsoft.com/office/drawing/2014/main" id="{AA264BF3-37F7-4A4D-BED4-7ED814B37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1299"/>
              <a:ext cx="163" cy="168"/>
            </a:xfrm>
            <a:custGeom>
              <a:avLst/>
              <a:gdLst>
                <a:gd name="T0" fmla="*/ 83 w 65"/>
                <a:gd name="T1" fmla="*/ 93 h 63"/>
                <a:gd name="T2" fmla="*/ 597 w 65"/>
                <a:gd name="T3" fmla="*/ 149 h 63"/>
                <a:gd name="T4" fmla="*/ 913 w 65"/>
                <a:gd name="T5" fmla="*/ 149 h 63"/>
                <a:gd name="T6" fmla="*/ 1309 w 65"/>
                <a:gd name="T7" fmla="*/ 93 h 63"/>
                <a:gd name="T8" fmla="*/ 2415 w 65"/>
                <a:gd name="T9" fmla="*/ 205 h 63"/>
                <a:gd name="T10" fmla="*/ 2573 w 65"/>
                <a:gd name="T11" fmla="*/ 363 h 63"/>
                <a:gd name="T12" fmla="*/ 2415 w 65"/>
                <a:gd name="T13" fmla="*/ 605 h 63"/>
                <a:gd name="T14" fmla="*/ 2177 w 65"/>
                <a:gd name="T15" fmla="*/ 968 h 63"/>
                <a:gd name="T16" fmla="*/ 1780 w 65"/>
                <a:gd name="T17" fmla="*/ 2424 h 63"/>
                <a:gd name="T18" fmla="*/ 1497 w 65"/>
                <a:gd name="T19" fmla="*/ 3187 h 63"/>
                <a:gd name="T20" fmla="*/ 1106 w 65"/>
                <a:gd name="T21" fmla="*/ 2483 h 63"/>
                <a:gd name="T22" fmla="*/ 785 w 65"/>
                <a:gd name="T23" fmla="*/ 1672 h 63"/>
                <a:gd name="T24" fmla="*/ 238 w 65"/>
                <a:gd name="T25" fmla="*/ 605 h 63"/>
                <a:gd name="T26" fmla="*/ 50 w 65"/>
                <a:gd name="T27" fmla="*/ 363 h 63"/>
                <a:gd name="T28" fmla="*/ 125 w 65"/>
                <a:gd name="T29" fmla="*/ 149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5" h="63">
                  <a:moveTo>
                    <a:pt x="2" y="2"/>
                  </a:moveTo>
                  <a:cubicBezTo>
                    <a:pt x="6" y="4"/>
                    <a:pt x="11" y="3"/>
                    <a:pt x="15" y="3"/>
                  </a:cubicBezTo>
                  <a:cubicBezTo>
                    <a:pt x="18" y="3"/>
                    <a:pt x="20" y="3"/>
                    <a:pt x="23" y="3"/>
                  </a:cubicBezTo>
                  <a:cubicBezTo>
                    <a:pt x="26" y="3"/>
                    <a:pt x="29" y="2"/>
                    <a:pt x="33" y="2"/>
                  </a:cubicBezTo>
                  <a:cubicBezTo>
                    <a:pt x="42" y="2"/>
                    <a:pt x="53" y="0"/>
                    <a:pt x="61" y="4"/>
                  </a:cubicBezTo>
                  <a:cubicBezTo>
                    <a:pt x="63" y="4"/>
                    <a:pt x="65" y="4"/>
                    <a:pt x="65" y="7"/>
                  </a:cubicBezTo>
                  <a:cubicBezTo>
                    <a:pt x="65" y="8"/>
                    <a:pt x="62" y="11"/>
                    <a:pt x="61" y="12"/>
                  </a:cubicBezTo>
                  <a:cubicBezTo>
                    <a:pt x="59" y="14"/>
                    <a:pt x="57" y="17"/>
                    <a:pt x="55" y="19"/>
                  </a:cubicBezTo>
                  <a:cubicBezTo>
                    <a:pt x="49" y="28"/>
                    <a:pt x="46" y="37"/>
                    <a:pt x="45" y="48"/>
                  </a:cubicBezTo>
                  <a:cubicBezTo>
                    <a:pt x="44" y="52"/>
                    <a:pt x="43" y="63"/>
                    <a:pt x="38" y="63"/>
                  </a:cubicBezTo>
                  <a:cubicBezTo>
                    <a:pt x="33" y="63"/>
                    <a:pt x="30" y="53"/>
                    <a:pt x="28" y="49"/>
                  </a:cubicBezTo>
                  <a:cubicBezTo>
                    <a:pt x="26" y="43"/>
                    <a:pt x="23" y="38"/>
                    <a:pt x="20" y="33"/>
                  </a:cubicBezTo>
                  <a:cubicBezTo>
                    <a:pt x="16" y="25"/>
                    <a:pt x="11" y="18"/>
                    <a:pt x="6" y="12"/>
                  </a:cubicBezTo>
                  <a:cubicBezTo>
                    <a:pt x="4" y="10"/>
                    <a:pt x="2" y="9"/>
                    <a:pt x="1" y="7"/>
                  </a:cubicBezTo>
                  <a:cubicBezTo>
                    <a:pt x="0" y="5"/>
                    <a:pt x="1" y="3"/>
                    <a:pt x="3" y="3"/>
                  </a:cubicBezTo>
                </a:path>
              </a:pathLst>
            </a:cu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Oval 59">
              <a:extLst>
                <a:ext uri="{FF2B5EF4-FFF2-40B4-BE49-F238E27FC236}">
                  <a16:creationId xmlns:a16="http://schemas.microsoft.com/office/drawing/2014/main" id="{0EE4CACD-7FB9-4FA0-956A-5B7AE5783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320"/>
              <a:ext cx="43" cy="45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27" name="Oval 60">
              <a:extLst>
                <a:ext uri="{FF2B5EF4-FFF2-40B4-BE49-F238E27FC236}">
                  <a16:creationId xmlns:a16="http://schemas.microsoft.com/office/drawing/2014/main" id="{2C4EF115-58E9-4732-B47B-AB72694AB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" y="1360"/>
              <a:ext cx="15" cy="24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28" name="Oval 61">
              <a:extLst>
                <a:ext uri="{FF2B5EF4-FFF2-40B4-BE49-F238E27FC236}">
                  <a16:creationId xmlns:a16="http://schemas.microsoft.com/office/drawing/2014/main" id="{52DB92B9-B9EF-40B0-9A26-7427DFA02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" y="1392"/>
              <a:ext cx="10" cy="11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29" name="Oval 62">
              <a:extLst>
                <a:ext uri="{FF2B5EF4-FFF2-40B4-BE49-F238E27FC236}">
                  <a16:creationId xmlns:a16="http://schemas.microsoft.com/office/drawing/2014/main" id="{C9D0A34D-CDEE-43F1-809B-D018F00FF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1320"/>
              <a:ext cx="28" cy="40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30" name="Freeform 63">
              <a:extLst>
                <a:ext uri="{FF2B5EF4-FFF2-40B4-BE49-F238E27FC236}">
                  <a16:creationId xmlns:a16="http://schemas.microsoft.com/office/drawing/2014/main" id="{2C0D82A0-D499-4B5B-993B-93EBC198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1307"/>
              <a:ext cx="190" cy="178"/>
            </a:xfrm>
            <a:custGeom>
              <a:avLst/>
              <a:gdLst>
                <a:gd name="T0" fmla="*/ 125 w 76"/>
                <a:gd name="T1" fmla="*/ 0 h 67"/>
                <a:gd name="T2" fmla="*/ 750 w 76"/>
                <a:gd name="T3" fmla="*/ 56 h 67"/>
                <a:gd name="T4" fmla="*/ 1613 w 76"/>
                <a:gd name="T5" fmla="*/ 149 h 67"/>
                <a:gd name="T6" fmla="*/ 2658 w 76"/>
                <a:gd name="T7" fmla="*/ 452 h 67"/>
                <a:gd name="T8" fmla="*/ 2970 w 76"/>
                <a:gd name="T9" fmla="*/ 847 h 67"/>
                <a:gd name="T10" fmla="*/ 2813 w 76"/>
                <a:gd name="T11" fmla="*/ 1652 h 67"/>
                <a:gd name="T12" fmla="*/ 2583 w 76"/>
                <a:gd name="T13" fmla="*/ 2888 h 67"/>
                <a:gd name="T14" fmla="*/ 2000 w 76"/>
                <a:gd name="T15" fmla="*/ 3339 h 67"/>
                <a:gd name="T16" fmla="*/ 1458 w 76"/>
                <a:gd name="T17" fmla="*/ 3191 h 67"/>
                <a:gd name="T18" fmla="*/ 595 w 76"/>
                <a:gd name="T19" fmla="*/ 2139 h 67"/>
                <a:gd name="T20" fmla="*/ 158 w 76"/>
                <a:gd name="T21" fmla="*/ 545 h 67"/>
                <a:gd name="T22" fmla="*/ 125 w 76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" h="67">
                  <a:moveTo>
                    <a:pt x="3" y="0"/>
                  </a:moveTo>
                  <a:cubicBezTo>
                    <a:pt x="8" y="1"/>
                    <a:pt x="14" y="0"/>
                    <a:pt x="19" y="1"/>
                  </a:cubicBezTo>
                  <a:cubicBezTo>
                    <a:pt x="26" y="2"/>
                    <a:pt x="34" y="1"/>
                    <a:pt x="41" y="3"/>
                  </a:cubicBezTo>
                  <a:cubicBezTo>
                    <a:pt x="50" y="4"/>
                    <a:pt x="60" y="6"/>
                    <a:pt x="68" y="9"/>
                  </a:cubicBezTo>
                  <a:cubicBezTo>
                    <a:pt x="72" y="11"/>
                    <a:pt x="75" y="13"/>
                    <a:pt x="76" y="17"/>
                  </a:cubicBezTo>
                  <a:cubicBezTo>
                    <a:pt x="76" y="22"/>
                    <a:pt x="73" y="28"/>
                    <a:pt x="72" y="33"/>
                  </a:cubicBezTo>
                  <a:cubicBezTo>
                    <a:pt x="71" y="42"/>
                    <a:pt x="70" y="50"/>
                    <a:pt x="66" y="58"/>
                  </a:cubicBezTo>
                  <a:cubicBezTo>
                    <a:pt x="63" y="63"/>
                    <a:pt x="57" y="67"/>
                    <a:pt x="51" y="67"/>
                  </a:cubicBezTo>
                  <a:cubicBezTo>
                    <a:pt x="46" y="66"/>
                    <a:pt x="42" y="65"/>
                    <a:pt x="37" y="64"/>
                  </a:cubicBezTo>
                  <a:cubicBezTo>
                    <a:pt x="25" y="63"/>
                    <a:pt x="19" y="54"/>
                    <a:pt x="15" y="43"/>
                  </a:cubicBezTo>
                  <a:cubicBezTo>
                    <a:pt x="11" y="32"/>
                    <a:pt x="9" y="21"/>
                    <a:pt x="4" y="11"/>
                  </a:cubicBezTo>
                  <a:cubicBezTo>
                    <a:pt x="3" y="9"/>
                    <a:pt x="0" y="2"/>
                    <a:pt x="3" y="0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64">
              <a:extLst>
                <a:ext uri="{FF2B5EF4-FFF2-40B4-BE49-F238E27FC236}">
                  <a16:creationId xmlns:a16="http://schemas.microsoft.com/office/drawing/2014/main" id="{4EC59855-2784-49F9-96B9-2ACA79BA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1280"/>
              <a:ext cx="615" cy="283"/>
            </a:xfrm>
            <a:custGeom>
              <a:avLst/>
              <a:gdLst>
                <a:gd name="T0" fmla="*/ 9613 w 246"/>
                <a:gd name="T1" fmla="*/ 4264 h 106"/>
                <a:gd name="T2" fmla="*/ 8750 w 246"/>
                <a:gd name="T3" fmla="*/ 5332 h 106"/>
                <a:gd name="T4" fmla="*/ 833 w 246"/>
                <a:gd name="T5" fmla="*/ 5332 h 106"/>
                <a:gd name="T6" fmla="*/ 0 w 246"/>
                <a:gd name="T7" fmla="*/ 4264 h 106"/>
                <a:gd name="T8" fmla="*/ 0 w 246"/>
                <a:gd name="T9" fmla="*/ 1767 h 106"/>
                <a:gd name="T10" fmla="*/ 833 w 246"/>
                <a:gd name="T11" fmla="*/ 705 h 106"/>
                <a:gd name="T12" fmla="*/ 8750 w 246"/>
                <a:gd name="T13" fmla="*/ 705 h 106"/>
                <a:gd name="T14" fmla="*/ 9613 w 246"/>
                <a:gd name="T15" fmla="*/ 1767 h 106"/>
                <a:gd name="T16" fmla="*/ 9613 w 246"/>
                <a:gd name="T17" fmla="*/ 4264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6" h="106">
                  <a:moveTo>
                    <a:pt x="246" y="84"/>
                  </a:moveTo>
                  <a:cubicBezTo>
                    <a:pt x="246" y="96"/>
                    <a:pt x="236" y="105"/>
                    <a:pt x="224" y="105"/>
                  </a:cubicBezTo>
                  <a:cubicBezTo>
                    <a:pt x="224" y="105"/>
                    <a:pt x="92" y="90"/>
                    <a:pt x="21" y="105"/>
                  </a:cubicBezTo>
                  <a:cubicBezTo>
                    <a:pt x="7" y="106"/>
                    <a:pt x="0" y="96"/>
                    <a:pt x="0" y="8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4"/>
                    <a:pt x="3" y="17"/>
                    <a:pt x="21" y="14"/>
                  </a:cubicBezTo>
                  <a:cubicBezTo>
                    <a:pt x="135" y="0"/>
                    <a:pt x="224" y="14"/>
                    <a:pt x="224" y="14"/>
                  </a:cubicBezTo>
                  <a:cubicBezTo>
                    <a:pt x="236" y="14"/>
                    <a:pt x="246" y="24"/>
                    <a:pt x="246" y="35"/>
                  </a:cubicBezTo>
                  <a:lnTo>
                    <a:pt x="246" y="84"/>
                  </a:lnTo>
                  <a:close/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65">
              <a:extLst>
                <a:ext uri="{FF2B5EF4-FFF2-40B4-BE49-F238E27FC236}">
                  <a16:creationId xmlns:a16="http://schemas.microsoft.com/office/drawing/2014/main" id="{B127F7EB-ABB5-4C63-A6F1-658E66093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1309"/>
              <a:ext cx="140" cy="168"/>
            </a:xfrm>
            <a:custGeom>
              <a:avLst/>
              <a:gdLst>
                <a:gd name="T0" fmla="*/ 2033 w 56"/>
                <a:gd name="T1" fmla="*/ 0 h 63"/>
                <a:gd name="T2" fmla="*/ 1533 w 56"/>
                <a:gd name="T3" fmla="*/ 0 h 63"/>
                <a:gd name="T4" fmla="*/ 938 w 56"/>
                <a:gd name="T5" fmla="*/ 93 h 63"/>
                <a:gd name="T6" fmla="*/ 125 w 56"/>
                <a:gd name="T7" fmla="*/ 205 h 63"/>
                <a:gd name="T8" fmla="*/ 363 w 56"/>
                <a:gd name="T9" fmla="*/ 397 h 63"/>
                <a:gd name="T10" fmla="*/ 750 w 56"/>
                <a:gd name="T11" fmla="*/ 760 h 63"/>
                <a:gd name="T12" fmla="*/ 1300 w 56"/>
                <a:gd name="T13" fmla="*/ 2483 h 63"/>
                <a:gd name="T14" fmla="*/ 1720 w 56"/>
                <a:gd name="T15" fmla="*/ 2824 h 63"/>
                <a:gd name="T16" fmla="*/ 1800 w 56"/>
                <a:gd name="T17" fmla="*/ 2125 h 63"/>
                <a:gd name="T18" fmla="*/ 1925 w 56"/>
                <a:gd name="T19" fmla="*/ 1515 h 63"/>
                <a:gd name="T20" fmla="*/ 2158 w 56"/>
                <a:gd name="T21" fmla="*/ 205 h 63"/>
                <a:gd name="T22" fmla="*/ 2083 w 56"/>
                <a:gd name="T23" fmla="*/ 0 h 63"/>
                <a:gd name="T24" fmla="*/ 2033 w 5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63">
                  <a:moveTo>
                    <a:pt x="52" y="0"/>
                  </a:moveTo>
                  <a:cubicBezTo>
                    <a:pt x="48" y="0"/>
                    <a:pt x="43" y="0"/>
                    <a:pt x="39" y="0"/>
                  </a:cubicBezTo>
                  <a:cubicBezTo>
                    <a:pt x="34" y="0"/>
                    <a:pt x="29" y="1"/>
                    <a:pt x="24" y="2"/>
                  </a:cubicBezTo>
                  <a:cubicBezTo>
                    <a:pt x="17" y="3"/>
                    <a:pt x="10" y="2"/>
                    <a:pt x="3" y="4"/>
                  </a:cubicBezTo>
                  <a:cubicBezTo>
                    <a:pt x="0" y="7"/>
                    <a:pt x="8" y="8"/>
                    <a:pt x="9" y="8"/>
                  </a:cubicBezTo>
                  <a:cubicBezTo>
                    <a:pt x="13" y="9"/>
                    <a:pt x="17" y="11"/>
                    <a:pt x="19" y="15"/>
                  </a:cubicBezTo>
                  <a:cubicBezTo>
                    <a:pt x="25" y="26"/>
                    <a:pt x="29" y="37"/>
                    <a:pt x="33" y="49"/>
                  </a:cubicBezTo>
                  <a:cubicBezTo>
                    <a:pt x="35" y="52"/>
                    <a:pt x="41" y="63"/>
                    <a:pt x="44" y="56"/>
                  </a:cubicBezTo>
                  <a:cubicBezTo>
                    <a:pt x="46" y="52"/>
                    <a:pt x="46" y="46"/>
                    <a:pt x="46" y="42"/>
                  </a:cubicBezTo>
                  <a:cubicBezTo>
                    <a:pt x="47" y="38"/>
                    <a:pt x="48" y="34"/>
                    <a:pt x="49" y="30"/>
                  </a:cubicBezTo>
                  <a:cubicBezTo>
                    <a:pt x="52" y="22"/>
                    <a:pt x="56" y="13"/>
                    <a:pt x="55" y="4"/>
                  </a:cubicBezTo>
                  <a:cubicBezTo>
                    <a:pt x="55" y="3"/>
                    <a:pt x="54" y="1"/>
                    <a:pt x="53" y="0"/>
                  </a:cubicBezTo>
                  <a:cubicBezTo>
                    <a:pt x="53" y="0"/>
                    <a:pt x="52" y="0"/>
                    <a:pt x="52" y="0"/>
                  </a:cubicBezTo>
                </a:path>
              </a:pathLst>
            </a:custGeom>
            <a:solidFill>
              <a:srgbClr val="A7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66">
              <a:extLst>
                <a:ext uri="{FF2B5EF4-FFF2-40B4-BE49-F238E27FC236}">
                  <a16:creationId xmlns:a16="http://schemas.microsoft.com/office/drawing/2014/main" id="{A875C67E-F275-4250-8212-07319AFFD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" y="1389"/>
              <a:ext cx="172" cy="104"/>
            </a:xfrm>
            <a:custGeom>
              <a:avLst/>
              <a:gdLst>
                <a:gd name="T0" fmla="*/ 30 w 69"/>
                <a:gd name="T1" fmla="*/ 1763 h 39"/>
                <a:gd name="T2" fmla="*/ 653 w 69"/>
                <a:gd name="T3" fmla="*/ 968 h 39"/>
                <a:gd name="T4" fmla="*/ 1236 w 69"/>
                <a:gd name="T5" fmla="*/ 307 h 39"/>
                <a:gd name="T6" fmla="*/ 2126 w 69"/>
                <a:gd name="T7" fmla="*/ 1059 h 39"/>
                <a:gd name="T8" fmla="*/ 2665 w 69"/>
                <a:gd name="T9" fmla="*/ 1672 h 39"/>
                <a:gd name="T10" fmla="*/ 2014 w 69"/>
                <a:gd name="T11" fmla="*/ 1728 h 39"/>
                <a:gd name="T12" fmla="*/ 1269 w 69"/>
                <a:gd name="T13" fmla="*/ 1672 h 39"/>
                <a:gd name="T14" fmla="*/ 621 w 69"/>
                <a:gd name="T15" fmla="*/ 1763 h 39"/>
                <a:gd name="T16" fmla="*/ 0 w 69"/>
                <a:gd name="T17" fmla="*/ 1877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39">
                  <a:moveTo>
                    <a:pt x="1" y="35"/>
                  </a:moveTo>
                  <a:cubicBezTo>
                    <a:pt x="4" y="39"/>
                    <a:pt x="15" y="23"/>
                    <a:pt x="17" y="19"/>
                  </a:cubicBezTo>
                  <a:cubicBezTo>
                    <a:pt x="21" y="13"/>
                    <a:pt x="22" y="0"/>
                    <a:pt x="32" y="6"/>
                  </a:cubicBezTo>
                  <a:cubicBezTo>
                    <a:pt x="40" y="10"/>
                    <a:pt x="48" y="16"/>
                    <a:pt x="55" y="21"/>
                  </a:cubicBezTo>
                  <a:cubicBezTo>
                    <a:pt x="59" y="25"/>
                    <a:pt x="67" y="29"/>
                    <a:pt x="69" y="33"/>
                  </a:cubicBezTo>
                  <a:cubicBezTo>
                    <a:pt x="65" y="35"/>
                    <a:pt x="57" y="34"/>
                    <a:pt x="52" y="34"/>
                  </a:cubicBezTo>
                  <a:cubicBezTo>
                    <a:pt x="45" y="34"/>
                    <a:pt x="39" y="33"/>
                    <a:pt x="33" y="33"/>
                  </a:cubicBezTo>
                  <a:cubicBezTo>
                    <a:pt x="27" y="34"/>
                    <a:pt x="22" y="35"/>
                    <a:pt x="16" y="35"/>
                  </a:cubicBezTo>
                  <a:cubicBezTo>
                    <a:pt x="13" y="36"/>
                    <a:pt x="2" y="39"/>
                    <a:pt x="0" y="37"/>
                  </a:cubicBezTo>
                </a:path>
              </a:pathLst>
            </a:custGeom>
            <a:solidFill>
              <a:srgbClr val="A7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67">
              <a:extLst>
                <a:ext uri="{FF2B5EF4-FFF2-40B4-BE49-F238E27FC236}">
                  <a16:creationId xmlns:a16="http://schemas.microsoft.com/office/drawing/2014/main" id="{AFA270DC-AA64-4803-A7D9-77D983981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" y="1309"/>
              <a:ext cx="250" cy="27"/>
            </a:xfrm>
            <a:custGeom>
              <a:avLst/>
              <a:gdLst>
                <a:gd name="T0" fmla="*/ 0 w 100"/>
                <a:gd name="T1" fmla="*/ 429 h 10"/>
                <a:gd name="T2" fmla="*/ 438 w 100"/>
                <a:gd name="T3" fmla="*/ 313 h 10"/>
                <a:gd name="T4" fmla="*/ 908 w 100"/>
                <a:gd name="T5" fmla="*/ 219 h 10"/>
                <a:gd name="T6" fmla="*/ 2033 w 100"/>
                <a:gd name="T7" fmla="*/ 59 h 10"/>
                <a:gd name="T8" fmla="*/ 3908 w 100"/>
                <a:gd name="T9" fmla="*/ 59 h 10"/>
                <a:gd name="T10" fmla="*/ 3333 w 100"/>
                <a:gd name="T11" fmla="*/ 103 h 10"/>
                <a:gd name="T12" fmla="*/ 2395 w 100"/>
                <a:gd name="T13" fmla="*/ 219 h 10"/>
                <a:gd name="T14" fmla="*/ 1300 w 100"/>
                <a:gd name="T15" fmla="*/ 373 h 10"/>
                <a:gd name="T16" fmla="*/ 50 w 100"/>
                <a:gd name="T17" fmla="*/ 429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10">
                  <a:moveTo>
                    <a:pt x="0" y="8"/>
                  </a:moveTo>
                  <a:cubicBezTo>
                    <a:pt x="4" y="8"/>
                    <a:pt x="7" y="6"/>
                    <a:pt x="11" y="6"/>
                  </a:cubicBezTo>
                  <a:cubicBezTo>
                    <a:pt x="15" y="5"/>
                    <a:pt x="19" y="5"/>
                    <a:pt x="23" y="4"/>
                  </a:cubicBezTo>
                  <a:cubicBezTo>
                    <a:pt x="32" y="3"/>
                    <a:pt x="42" y="3"/>
                    <a:pt x="52" y="1"/>
                  </a:cubicBezTo>
                  <a:cubicBezTo>
                    <a:pt x="68" y="0"/>
                    <a:pt x="84" y="0"/>
                    <a:pt x="100" y="1"/>
                  </a:cubicBezTo>
                  <a:cubicBezTo>
                    <a:pt x="96" y="3"/>
                    <a:pt x="89" y="2"/>
                    <a:pt x="85" y="2"/>
                  </a:cubicBezTo>
                  <a:cubicBezTo>
                    <a:pt x="77" y="3"/>
                    <a:pt x="69" y="4"/>
                    <a:pt x="61" y="4"/>
                  </a:cubicBezTo>
                  <a:cubicBezTo>
                    <a:pt x="52" y="4"/>
                    <a:pt x="42" y="6"/>
                    <a:pt x="33" y="7"/>
                  </a:cubicBezTo>
                  <a:cubicBezTo>
                    <a:pt x="22" y="8"/>
                    <a:pt x="11" y="10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Oval 68">
              <a:extLst>
                <a:ext uri="{FF2B5EF4-FFF2-40B4-BE49-F238E27FC236}">
                  <a16:creationId xmlns:a16="http://schemas.microsoft.com/office/drawing/2014/main" id="{7DB222DB-97A2-41F8-B721-0396E2FDB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1317"/>
              <a:ext cx="4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36" name="Oval 69">
              <a:extLst>
                <a:ext uri="{FF2B5EF4-FFF2-40B4-BE49-F238E27FC236}">
                  <a16:creationId xmlns:a16="http://schemas.microsoft.com/office/drawing/2014/main" id="{8C5EA224-57F0-464F-AB98-EFD095F44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1325"/>
              <a:ext cx="10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37" name="Oval 70">
              <a:extLst>
                <a:ext uri="{FF2B5EF4-FFF2-40B4-BE49-F238E27FC236}">
                  <a16:creationId xmlns:a16="http://schemas.microsoft.com/office/drawing/2014/main" id="{06EA1B11-6A02-4F9D-8B92-9B0159B2C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320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38" name="Oval 71">
              <a:extLst>
                <a:ext uri="{FF2B5EF4-FFF2-40B4-BE49-F238E27FC236}">
                  <a16:creationId xmlns:a16="http://schemas.microsoft.com/office/drawing/2014/main" id="{A47932E1-2E0A-41CA-A5EB-EE398EA24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1336"/>
              <a:ext cx="5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39" name="Freeform 72">
              <a:extLst>
                <a:ext uri="{FF2B5EF4-FFF2-40B4-BE49-F238E27FC236}">
                  <a16:creationId xmlns:a16="http://schemas.microsoft.com/office/drawing/2014/main" id="{C6343CAB-D937-4FBF-9163-38B34C1A3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1301"/>
              <a:ext cx="187" cy="32"/>
            </a:xfrm>
            <a:custGeom>
              <a:avLst/>
              <a:gdLst>
                <a:gd name="T0" fmla="*/ 30 w 75"/>
                <a:gd name="T1" fmla="*/ 149 h 12"/>
                <a:gd name="T2" fmla="*/ 75 w 75"/>
                <a:gd name="T3" fmla="*/ 149 h 12"/>
                <a:gd name="T4" fmla="*/ 342 w 75"/>
                <a:gd name="T5" fmla="*/ 149 h 12"/>
                <a:gd name="T6" fmla="*/ 696 w 75"/>
                <a:gd name="T7" fmla="*/ 149 h 12"/>
                <a:gd name="T8" fmla="*/ 1474 w 75"/>
                <a:gd name="T9" fmla="*/ 205 h 12"/>
                <a:gd name="T10" fmla="*/ 2169 w 75"/>
                <a:gd name="T11" fmla="*/ 397 h 12"/>
                <a:gd name="T12" fmla="*/ 2897 w 75"/>
                <a:gd name="T13" fmla="*/ 605 h 12"/>
                <a:gd name="T14" fmla="*/ 2556 w 75"/>
                <a:gd name="T15" fmla="*/ 512 h 12"/>
                <a:gd name="T16" fmla="*/ 1860 w 75"/>
                <a:gd name="T17" fmla="*/ 363 h 12"/>
                <a:gd name="T18" fmla="*/ 853 w 75"/>
                <a:gd name="T19" fmla="*/ 205 h 12"/>
                <a:gd name="T20" fmla="*/ 30 w 75"/>
                <a:gd name="T21" fmla="*/ 149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12">
                  <a:moveTo>
                    <a:pt x="1" y="3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4" y="2"/>
                    <a:pt x="7" y="3"/>
                    <a:pt x="9" y="3"/>
                  </a:cubicBezTo>
                  <a:cubicBezTo>
                    <a:pt x="12" y="3"/>
                    <a:pt x="15" y="3"/>
                    <a:pt x="18" y="3"/>
                  </a:cubicBezTo>
                  <a:cubicBezTo>
                    <a:pt x="25" y="3"/>
                    <a:pt x="32" y="4"/>
                    <a:pt x="38" y="4"/>
                  </a:cubicBezTo>
                  <a:cubicBezTo>
                    <a:pt x="45" y="5"/>
                    <a:pt x="50" y="7"/>
                    <a:pt x="56" y="8"/>
                  </a:cubicBezTo>
                  <a:cubicBezTo>
                    <a:pt x="62" y="9"/>
                    <a:pt x="69" y="9"/>
                    <a:pt x="75" y="12"/>
                  </a:cubicBezTo>
                  <a:cubicBezTo>
                    <a:pt x="72" y="12"/>
                    <a:pt x="69" y="10"/>
                    <a:pt x="66" y="10"/>
                  </a:cubicBezTo>
                  <a:cubicBezTo>
                    <a:pt x="60" y="9"/>
                    <a:pt x="54" y="8"/>
                    <a:pt x="48" y="7"/>
                  </a:cubicBezTo>
                  <a:cubicBezTo>
                    <a:pt x="39" y="7"/>
                    <a:pt x="30" y="5"/>
                    <a:pt x="22" y="4"/>
                  </a:cubicBezTo>
                  <a:cubicBezTo>
                    <a:pt x="18" y="4"/>
                    <a:pt x="2" y="0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73">
              <a:extLst>
                <a:ext uri="{FF2B5EF4-FFF2-40B4-BE49-F238E27FC236}">
                  <a16:creationId xmlns:a16="http://schemas.microsoft.com/office/drawing/2014/main" id="{965E315B-4EB1-47B3-86CC-7EB2CBA3B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1480"/>
              <a:ext cx="237" cy="29"/>
            </a:xfrm>
            <a:custGeom>
              <a:avLst/>
              <a:gdLst>
                <a:gd name="T0" fmla="*/ 155 w 95"/>
                <a:gd name="T1" fmla="*/ 90 h 11"/>
                <a:gd name="T2" fmla="*/ 574 w 95"/>
                <a:gd name="T3" fmla="*/ 145 h 11"/>
                <a:gd name="T4" fmla="*/ 1400 w 95"/>
                <a:gd name="T5" fmla="*/ 200 h 11"/>
                <a:gd name="T6" fmla="*/ 2407 w 95"/>
                <a:gd name="T7" fmla="*/ 327 h 11"/>
                <a:gd name="T8" fmla="*/ 3677 w 95"/>
                <a:gd name="T9" fmla="*/ 382 h 11"/>
                <a:gd name="T10" fmla="*/ 2827 w 95"/>
                <a:gd name="T11" fmla="*/ 200 h 11"/>
                <a:gd name="T12" fmla="*/ 1706 w 95"/>
                <a:gd name="T13" fmla="*/ 55 h 11"/>
                <a:gd name="T14" fmla="*/ 621 w 95"/>
                <a:gd name="T15" fmla="*/ 55 h 11"/>
                <a:gd name="T16" fmla="*/ 0 w 95"/>
                <a:gd name="T17" fmla="*/ 55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11">
                  <a:moveTo>
                    <a:pt x="4" y="2"/>
                  </a:moveTo>
                  <a:cubicBezTo>
                    <a:pt x="7" y="3"/>
                    <a:pt x="12" y="3"/>
                    <a:pt x="15" y="3"/>
                  </a:cubicBezTo>
                  <a:cubicBezTo>
                    <a:pt x="22" y="4"/>
                    <a:pt x="29" y="4"/>
                    <a:pt x="36" y="4"/>
                  </a:cubicBezTo>
                  <a:cubicBezTo>
                    <a:pt x="45" y="3"/>
                    <a:pt x="54" y="6"/>
                    <a:pt x="62" y="7"/>
                  </a:cubicBezTo>
                  <a:cubicBezTo>
                    <a:pt x="72" y="8"/>
                    <a:pt x="86" y="11"/>
                    <a:pt x="95" y="8"/>
                  </a:cubicBezTo>
                  <a:cubicBezTo>
                    <a:pt x="89" y="5"/>
                    <a:pt x="81" y="4"/>
                    <a:pt x="73" y="4"/>
                  </a:cubicBezTo>
                  <a:cubicBezTo>
                    <a:pt x="64" y="2"/>
                    <a:pt x="54" y="1"/>
                    <a:pt x="44" y="1"/>
                  </a:cubicBezTo>
                  <a:cubicBezTo>
                    <a:pt x="35" y="1"/>
                    <a:pt x="26" y="1"/>
                    <a:pt x="16" y="1"/>
                  </a:cubicBezTo>
                  <a:cubicBezTo>
                    <a:pt x="12" y="1"/>
                    <a:pt x="5" y="0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Oval 74">
              <a:extLst>
                <a:ext uri="{FF2B5EF4-FFF2-40B4-BE49-F238E27FC236}">
                  <a16:creationId xmlns:a16="http://schemas.microsoft.com/office/drawing/2014/main" id="{C18090E8-6C90-41B5-A8F9-D065AFD09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1317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2" name="Oval 75">
              <a:extLst>
                <a:ext uri="{FF2B5EF4-FFF2-40B4-BE49-F238E27FC236}">
                  <a16:creationId xmlns:a16="http://schemas.microsoft.com/office/drawing/2014/main" id="{8C00A661-BB52-4270-A45E-B1061544C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331"/>
              <a:ext cx="2" cy="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3" name="Oval 76">
              <a:extLst>
                <a:ext uri="{FF2B5EF4-FFF2-40B4-BE49-F238E27FC236}">
                  <a16:creationId xmlns:a16="http://schemas.microsoft.com/office/drawing/2014/main" id="{5C86D6E2-F859-4BED-A763-EBA2DD110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" y="1472"/>
              <a:ext cx="42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4" name="Oval 77">
              <a:extLst>
                <a:ext uri="{FF2B5EF4-FFF2-40B4-BE49-F238E27FC236}">
                  <a16:creationId xmlns:a16="http://schemas.microsoft.com/office/drawing/2014/main" id="{780D6E2F-C00B-48FD-9F43-683ED2058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1477"/>
              <a:ext cx="12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45" name="Freeform 78">
              <a:extLst>
                <a:ext uri="{FF2B5EF4-FFF2-40B4-BE49-F238E27FC236}">
                  <a16:creationId xmlns:a16="http://schemas.microsoft.com/office/drawing/2014/main" id="{DE8908AB-8A6C-4ABE-91CB-8DB53EFB2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480"/>
              <a:ext cx="215" cy="21"/>
            </a:xfrm>
            <a:custGeom>
              <a:avLst/>
              <a:gdLst>
                <a:gd name="T0" fmla="*/ 125 w 86"/>
                <a:gd name="T1" fmla="*/ 323 h 8"/>
                <a:gd name="T2" fmla="*/ 0 w 86"/>
                <a:gd name="T3" fmla="*/ 323 h 8"/>
                <a:gd name="T4" fmla="*/ 908 w 86"/>
                <a:gd name="T5" fmla="*/ 234 h 8"/>
                <a:gd name="T6" fmla="*/ 1958 w 86"/>
                <a:gd name="T7" fmla="*/ 89 h 8"/>
                <a:gd name="T8" fmla="*/ 3363 w 86"/>
                <a:gd name="T9" fmla="*/ 55 h 8"/>
                <a:gd name="T10" fmla="*/ 2895 w 86"/>
                <a:gd name="T11" fmla="*/ 55 h 8"/>
                <a:gd name="T12" fmla="*/ 2238 w 86"/>
                <a:gd name="T13" fmla="*/ 89 h 8"/>
                <a:gd name="T14" fmla="*/ 1220 w 86"/>
                <a:gd name="T15" fmla="*/ 200 h 8"/>
                <a:gd name="T16" fmla="*/ 470 w 86"/>
                <a:gd name="T17" fmla="*/ 323 h 8"/>
                <a:gd name="T18" fmla="*/ 50 w 86"/>
                <a:gd name="T19" fmla="*/ 323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" h="8">
                  <a:moveTo>
                    <a:pt x="3" y="7"/>
                  </a:moveTo>
                  <a:cubicBezTo>
                    <a:pt x="2" y="7"/>
                    <a:pt x="1" y="6"/>
                    <a:pt x="0" y="7"/>
                  </a:cubicBezTo>
                  <a:cubicBezTo>
                    <a:pt x="7" y="8"/>
                    <a:pt x="15" y="6"/>
                    <a:pt x="23" y="5"/>
                  </a:cubicBezTo>
                  <a:cubicBezTo>
                    <a:pt x="32" y="4"/>
                    <a:pt x="41" y="3"/>
                    <a:pt x="50" y="2"/>
                  </a:cubicBezTo>
                  <a:cubicBezTo>
                    <a:pt x="62" y="1"/>
                    <a:pt x="74" y="1"/>
                    <a:pt x="86" y="1"/>
                  </a:cubicBezTo>
                  <a:cubicBezTo>
                    <a:pt x="82" y="0"/>
                    <a:pt x="78" y="1"/>
                    <a:pt x="74" y="1"/>
                  </a:cubicBezTo>
                  <a:cubicBezTo>
                    <a:pt x="69" y="2"/>
                    <a:pt x="63" y="2"/>
                    <a:pt x="57" y="2"/>
                  </a:cubicBezTo>
                  <a:cubicBezTo>
                    <a:pt x="48" y="3"/>
                    <a:pt x="40" y="3"/>
                    <a:pt x="31" y="4"/>
                  </a:cubicBezTo>
                  <a:cubicBezTo>
                    <a:pt x="25" y="5"/>
                    <a:pt x="19" y="6"/>
                    <a:pt x="12" y="7"/>
                  </a:cubicBezTo>
                  <a:cubicBezTo>
                    <a:pt x="9" y="7"/>
                    <a:pt x="5" y="6"/>
                    <a:pt x="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79">
              <a:extLst>
                <a:ext uri="{FF2B5EF4-FFF2-40B4-BE49-F238E27FC236}">
                  <a16:creationId xmlns:a16="http://schemas.microsoft.com/office/drawing/2014/main" id="{27A4F1D7-256C-42B3-94E0-93A10D5A3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1341"/>
              <a:ext cx="15" cy="126"/>
            </a:xfrm>
            <a:custGeom>
              <a:avLst/>
              <a:gdLst>
                <a:gd name="T0" fmla="*/ 0 w 6"/>
                <a:gd name="T1" fmla="*/ 56 h 47"/>
                <a:gd name="T2" fmla="*/ 50 w 6"/>
                <a:gd name="T3" fmla="*/ 0 h 47"/>
                <a:gd name="T4" fmla="*/ 125 w 6"/>
                <a:gd name="T5" fmla="*/ 1351 h 47"/>
                <a:gd name="T6" fmla="*/ 208 w 6"/>
                <a:gd name="T7" fmla="*/ 2429 h 47"/>
                <a:gd name="T8" fmla="*/ 83 w 6"/>
                <a:gd name="T9" fmla="*/ 56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7">
                  <a:moveTo>
                    <a:pt x="0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4" y="6"/>
                    <a:pt x="3" y="19"/>
                    <a:pt x="3" y="26"/>
                  </a:cubicBezTo>
                  <a:cubicBezTo>
                    <a:pt x="4" y="33"/>
                    <a:pt x="4" y="40"/>
                    <a:pt x="5" y="47"/>
                  </a:cubicBezTo>
                  <a:cubicBezTo>
                    <a:pt x="6" y="32"/>
                    <a:pt x="4" y="15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 80">
              <a:extLst>
                <a:ext uri="{FF2B5EF4-FFF2-40B4-BE49-F238E27FC236}">
                  <a16:creationId xmlns:a16="http://schemas.microsoft.com/office/drawing/2014/main" id="{E5D8D598-E2D7-4E38-8088-7991E914B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1347"/>
              <a:ext cx="10" cy="112"/>
            </a:xfrm>
            <a:custGeom>
              <a:avLst/>
              <a:gdLst>
                <a:gd name="T0" fmla="*/ 83 w 4"/>
                <a:gd name="T1" fmla="*/ 56 h 42"/>
                <a:gd name="T2" fmla="*/ 50 w 4"/>
                <a:gd name="T3" fmla="*/ 0 h 42"/>
                <a:gd name="T4" fmla="*/ 158 w 4"/>
                <a:gd name="T5" fmla="*/ 2125 h 42"/>
                <a:gd name="T6" fmla="*/ 50 w 4"/>
                <a:gd name="T7" fmla="*/ 968 h 42"/>
                <a:gd name="T8" fmla="*/ 0 w 4"/>
                <a:gd name="T9" fmla="*/ 93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2">
                  <a:moveTo>
                    <a:pt x="2" y="1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4"/>
                    <a:pt x="3" y="28"/>
                    <a:pt x="4" y="42"/>
                  </a:cubicBezTo>
                  <a:cubicBezTo>
                    <a:pt x="1" y="36"/>
                    <a:pt x="1" y="26"/>
                    <a:pt x="1" y="19"/>
                  </a:cubicBezTo>
                  <a:cubicBezTo>
                    <a:pt x="1" y="14"/>
                    <a:pt x="2" y="6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81">
              <a:extLst>
                <a:ext uri="{FF2B5EF4-FFF2-40B4-BE49-F238E27FC236}">
                  <a16:creationId xmlns:a16="http://schemas.microsoft.com/office/drawing/2014/main" id="{4A802021-EF98-442B-B78C-E0517EEC3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" y="1352"/>
              <a:ext cx="13" cy="123"/>
            </a:xfrm>
            <a:custGeom>
              <a:avLst/>
              <a:gdLst>
                <a:gd name="T0" fmla="*/ 143 w 5"/>
                <a:gd name="T1" fmla="*/ 56 h 46"/>
                <a:gd name="T2" fmla="*/ 143 w 5"/>
                <a:gd name="T3" fmla="*/ 457 h 46"/>
                <a:gd name="T4" fmla="*/ 177 w 5"/>
                <a:gd name="T5" fmla="*/ 1436 h 46"/>
                <a:gd name="T6" fmla="*/ 177 w 5"/>
                <a:gd name="T7" fmla="*/ 2353 h 46"/>
                <a:gd name="T8" fmla="*/ 88 w 5"/>
                <a:gd name="T9" fmla="*/ 15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6">
                  <a:moveTo>
                    <a:pt x="3" y="1"/>
                  </a:moveTo>
                  <a:cubicBezTo>
                    <a:pt x="4" y="0"/>
                    <a:pt x="3" y="7"/>
                    <a:pt x="3" y="9"/>
                  </a:cubicBezTo>
                  <a:cubicBezTo>
                    <a:pt x="4" y="16"/>
                    <a:pt x="4" y="22"/>
                    <a:pt x="4" y="28"/>
                  </a:cubicBezTo>
                  <a:cubicBezTo>
                    <a:pt x="5" y="34"/>
                    <a:pt x="5" y="40"/>
                    <a:pt x="4" y="46"/>
                  </a:cubicBezTo>
                  <a:cubicBezTo>
                    <a:pt x="0" y="34"/>
                    <a:pt x="2" y="16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 82">
              <a:extLst>
                <a:ext uri="{FF2B5EF4-FFF2-40B4-BE49-F238E27FC236}">
                  <a16:creationId xmlns:a16="http://schemas.microsoft.com/office/drawing/2014/main" id="{89F6E790-B46C-4B99-BDCF-2E40E4846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1352"/>
              <a:ext cx="10" cy="72"/>
            </a:xfrm>
            <a:custGeom>
              <a:avLst/>
              <a:gdLst>
                <a:gd name="T0" fmla="*/ 0 w 4"/>
                <a:gd name="T1" fmla="*/ 0 h 27"/>
                <a:gd name="T2" fmla="*/ 83 w 4"/>
                <a:gd name="T3" fmla="*/ 1365 h 27"/>
                <a:gd name="T4" fmla="*/ 0 w 4"/>
                <a:gd name="T5" fmla="*/ 56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7">
                  <a:moveTo>
                    <a:pt x="0" y="0"/>
                  </a:moveTo>
                  <a:cubicBezTo>
                    <a:pt x="4" y="5"/>
                    <a:pt x="2" y="19"/>
                    <a:pt x="2" y="27"/>
                  </a:cubicBezTo>
                  <a:cubicBezTo>
                    <a:pt x="3" y="18"/>
                    <a:pt x="0" y="9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Freeform 83">
              <a:extLst>
                <a:ext uri="{FF2B5EF4-FFF2-40B4-BE49-F238E27FC236}">
                  <a16:creationId xmlns:a16="http://schemas.microsoft.com/office/drawing/2014/main" id="{47CB5E41-EBB9-468E-86B5-73CA326C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2139"/>
              <a:ext cx="883" cy="1045"/>
            </a:xfrm>
            <a:custGeom>
              <a:avLst/>
              <a:gdLst>
                <a:gd name="T0" fmla="*/ 13823 w 353"/>
                <a:gd name="T1" fmla="*/ 18789 h 392"/>
                <a:gd name="T2" fmla="*/ 438 w 353"/>
                <a:gd name="T3" fmla="*/ 18981 h 392"/>
                <a:gd name="T4" fmla="*/ 0 w 353"/>
                <a:gd name="T5" fmla="*/ 18378 h 392"/>
                <a:gd name="T6" fmla="*/ 0 w 353"/>
                <a:gd name="T7" fmla="*/ 605 h 392"/>
                <a:gd name="T8" fmla="*/ 438 w 353"/>
                <a:gd name="T9" fmla="*/ 56 h 392"/>
                <a:gd name="T10" fmla="*/ 13823 w 353"/>
                <a:gd name="T11" fmla="*/ 56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3" h="392">
                  <a:moveTo>
                    <a:pt x="353" y="372"/>
                  </a:moveTo>
                  <a:cubicBezTo>
                    <a:pt x="353" y="372"/>
                    <a:pt x="165" y="392"/>
                    <a:pt x="11" y="376"/>
                  </a:cubicBezTo>
                  <a:cubicBezTo>
                    <a:pt x="2" y="375"/>
                    <a:pt x="0" y="371"/>
                    <a:pt x="0" y="3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0" y="0"/>
                    <a:pt x="11" y="1"/>
                  </a:cubicBezTo>
                  <a:cubicBezTo>
                    <a:pt x="273" y="11"/>
                    <a:pt x="353" y="1"/>
                    <a:pt x="353" y="1"/>
                  </a:cubicBezTo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Freeform 84">
              <a:extLst>
                <a:ext uri="{FF2B5EF4-FFF2-40B4-BE49-F238E27FC236}">
                  <a16:creationId xmlns:a16="http://schemas.microsoft.com/office/drawing/2014/main" id="{AB2B475F-04A5-43C6-91CE-D68D602FD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1555"/>
              <a:ext cx="947" cy="1778"/>
            </a:xfrm>
            <a:custGeom>
              <a:avLst/>
              <a:gdLst>
                <a:gd name="T0" fmla="*/ 11232 w 379"/>
                <a:gd name="T1" fmla="*/ 56 h 667"/>
                <a:gd name="T2" fmla="*/ 14740 w 379"/>
                <a:gd name="T3" fmla="*/ 9700 h 667"/>
                <a:gd name="T4" fmla="*/ 14740 w 379"/>
                <a:gd name="T5" fmla="*/ 30135 h 667"/>
                <a:gd name="T6" fmla="*/ 12511 w 379"/>
                <a:gd name="T7" fmla="*/ 33014 h 667"/>
                <a:gd name="T8" fmla="*/ 2261 w 379"/>
                <a:gd name="T9" fmla="*/ 33014 h 667"/>
                <a:gd name="T10" fmla="*/ 30 w 379"/>
                <a:gd name="T11" fmla="*/ 30135 h 667"/>
                <a:gd name="T12" fmla="*/ 30 w 379"/>
                <a:gd name="T13" fmla="*/ 9700 h 667"/>
                <a:gd name="T14" fmla="*/ 3820 w 379"/>
                <a:gd name="T15" fmla="*/ 0 h 6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9" h="667">
                  <a:moveTo>
                    <a:pt x="288" y="1"/>
                  </a:moveTo>
                  <a:cubicBezTo>
                    <a:pt x="287" y="135"/>
                    <a:pt x="379" y="110"/>
                    <a:pt x="378" y="192"/>
                  </a:cubicBezTo>
                  <a:cubicBezTo>
                    <a:pt x="378" y="597"/>
                    <a:pt x="378" y="597"/>
                    <a:pt x="378" y="597"/>
                  </a:cubicBezTo>
                  <a:cubicBezTo>
                    <a:pt x="378" y="629"/>
                    <a:pt x="353" y="654"/>
                    <a:pt x="321" y="654"/>
                  </a:cubicBezTo>
                  <a:cubicBezTo>
                    <a:pt x="321" y="654"/>
                    <a:pt x="164" y="667"/>
                    <a:pt x="58" y="654"/>
                  </a:cubicBezTo>
                  <a:cubicBezTo>
                    <a:pt x="17" y="650"/>
                    <a:pt x="1" y="629"/>
                    <a:pt x="1" y="597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0" y="119"/>
                    <a:pt x="97" y="122"/>
                    <a:pt x="98" y="0"/>
                  </a:cubicBezTo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Freeform 85">
              <a:extLst>
                <a:ext uri="{FF2B5EF4-FFF2-40B4-BE49-F238E27FC236}">
                  <a16:creationId xmlns:a16="http://schemas.microsoft.com/office/drawing/2014/main" id="{FC128687-7B72-4A33-8180-B30165A44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2152"/>
              <a:ext cx="277" cy="971"/>
            </a:xfrm>
            <a:custGeom>
              <a:avLst/>
              <a:gdLst>
                <a:gd name="T0" fmla="*/ 3451 w 111"/>
                <a:gd name="T1" fmla="*/ 397 h 364"/>
                <a:gd name="T2" fmla="*/ 1894 w 111"/>
                <a:gd name="T3" fmla="*/ 363 h 364"/>
                <a:gd name="T4" fmla="*/ 883 w 111"/>
                <a:gd name="T5" fmla="*/ 248 h 364"/>
                <a:gd name="T6" fmla="*/ 230 w 111"/>
                <a:gd name="T7" fmla="*/ 1118 h 364"/>
                <a:gd name="T8" fmla="*/ 230 w 111"/>
                <a:gd name="T9" fmla="*/ 4404 h 364"/>
                <a:gd name="T10" fmla="*/ 262 w 111"/>
                <a:gd name="T11" fmla="*/ 12055 h 364"/>
                <a:gd name="T12" fmla="*/ 187 w 111"/>
                <a:gd name="T13" fmla="*/ 17313 h 364"/>
                <a:gd name="T14" fmla="*/ 654 w 111"/>
                <a:gd name="T15" fmla="*/ 18374 h 364"/>
                <a:gd name="T16" fmla="*/ 1587 w 111"/>
                <a:gd name="T17" fmla="*/ 18033 h 364"/>
                <a:gd name="T18" fmla="*/ 2565 w 111"/>
                <a:gd name="T19" fmla="*/ 17918 h 364"/>
                <a:gd name="T20" fmla="*/ 3918 w 111"/>
                <a:gd name="T21" fmla="*/ 16552 h 364"/>
                <a:gd name="T22" fmla="*/ 3918 w 111"/>
                <a:gd name="T23" fmla="*/ 10134 h 364"/>
                <a:gd name="T24" fmla="*/ 4118 w 111"/>
                <a:gd name="T25" fmla="*/ 2369 h 364"/>
                <a:gd name="T26" fmla="*/ 3419 w 111"/>
                <a:gd name="T27" fmla="*/ 397 h 3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1" h="364">
                  <a:moveTo>
                    <a:pt x="89" y="8"/>
                  </a:moveTo>
                  <a:cubicBezTo>
                    <a:pt x="76" y="7"/>
                    <a:pt x="62" y="8"/>
                    <a:pt x="49" y="7"/>
                  </a:cubicBezTo>
                  <a:cubicBezTo>
                    <a:pt x="40" y="6"/>
                    <a:pt x="31" y="5"/>
                    <a:pt x="23" y="5"/>
                  </a:cubicBezTo>
                  <a:cubicBezTo>
                    <a:pt x="12" y="5"/>
                    <a:pt x="9" y="11"/>
                    <a:pt x="6" y="22"/>
                  </a:cubicBezTo>
                  <a:cubicBezTo>
                    <a:pt x="2" y="43"/>
                    <a:pt x="6" y="66"/>
                    <a:pt x="6" y="87"/>
                  </a:cubicBezTo>
                  <a:cubicBezTo>
                    <a:pt x="7" y="138"/>
                    <a:pt x="11" y="187"/>
                    <a:pt x="7" y="238"/>
                  </a:cubicBezTo>
                  <a:cubicBezTo>
                    <a:pt x="5" y="271"/>
                    <a:pt x="0" y="308"/>
                    <a:pt x="5" y="342"/>
                  </a:cubicBezTo>
                  <a:cubicBezTo>
                    <a:pt x="7" y="351"/>
                    <a:pt x="7" y="361"/>
                    <a:pt x="17" y="363"/>
                  </a:cubicBezTo>
                  <a:cubicBezTo>
                    <a:pt x="24" y="364"/>
                    <a:pt x="35" y="359"/>
                    <a:pt x="41" y="356"/>
                  </a:cubicBezTo>
                  <a:cubicBezTo>
                    <a:pt x="52" y="352"/>
                    <a:pt x="56" y="353"/>
                    <a:pt x="66" y="354"/>
                  </a:cubicBezTo>
                  <a:cubicBezTo>
                    <a:pt x="87" y="356"/>
                    <a:pt x="99" y="350"/>
                    <a:pt x="101" y="327"/>
                  </a:cubicBezTo>
                  <a:cubicBezTo>
                    <a:pt x="105" y="285"/>
                    <a:pt x="99" y="242"/>
                    <a:pt x="101" y="200"/>
                  </a:cubicBezTo>
                  <a:cubicBezTo>
                    <a:pt x="103" y="150"/>
                    <a:pt x="111" y="97"/>
                    <a:pt x="106" y="47"/>
                  </a:cubicBezTo>
                  <a:cubicBezTo>
                    <a:pt x="106" y="40"/>
                    <a:pt x="101" y="0"/>
                    <a:pt x="88" y="8"/>
                  </a:cubicBezTo>
                </a:path>
              </a:pathLst>
            </a:custGeom>
            <a:solidFill>
              <a:srgbClr val="E4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Freeform 86">
              <a:extLst>
                <a:ext uri="{FF2B5EF4-FFF2-40B4-BE49-F238E27FC236}">
                  <a16:creationId xmlns:a16="http://schemas.microsoft.com/office/drawing/2014/main" id="{0B90ECCD-4C6E-4DEA-ACD4-8BA32521F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2165"/>
              <a:ext cx="242" cy="958"/>
            </a:xfrm>
            <a:custGeom>
              <a:avLst/>
              <a:gdLst>
                <a:gd name="T0" fmla="*/ 0 w 97"/>
                <a:gd name="T1" fmla="*/ 205 h 359"/>
                <a:gd name="T2" fmla="*/ 2016 w 97"/>
                <a:gd name="T3" fmla="*/ 248 h 359"/>
                <a:gd name="T4" fmla="*/ 3677 w 97"/>
                <a:gd name="T5" fmla="*/ 56 h 359"/>
                <a:gd name="T6" fmla="*/ 3647 w 97"/>
                <a:gd name="T7" fmla="*/ 4045 h 359"/>
                <a:gd name="T8" fmla="*/ 3647 w 97"/>
                <a:gd name="T9" fmla="*/ 9842 h 359"/>
                <a:gd name="T10" fmla="*/ 3677 w 97"/>
                <a:gd name="T11" fmla="*/ 14463 h 359"/>
                <a:gd name="T12" fmla="*/ 3677 w 97"/>
                <a:gd name="T13" fmla="*/ 16137 h 359"/>
                <a:gd name="T14" fmla="*/ 3647 w 97"/>
                <a:gd name="T15" fmla="*/ 17596 h 359"/>
                <a:gd name="T16" fmla="*/ 2794 w 97"/>
                <a:gd name="T17" fmla="*/ 17959 h 359"/>
                <a:gd name="T18" fmla="*/ 1320 w 97"/>
                <a:gd name="T19" fmla="*/ 17903 h 359"/>
                <a:gd name="T20" fmla="*/ 966 w 97"/>
                <a:gd name="T21" fmla="*/ 14648 h 359"/>
                <a:gd name="T22" fmla="*/ 778 w 97"/>
                <a:gd name="T23" fmla="*/ 9428 h 359"/>
                <a:gd name="T24" fmla="*/ 621 w 97"/>
                <a:gd name="T25" fmla="*/ 5228 h 359"/>
                <a:gd name="T26" fmla="*/ 417 w 97"/>
                <a:gd name="T27" fmla="*/ 2735 h 359"/>
                <a:gd name="T28" fmla="*/ 105 w 97"/>
                <a:gd name="T29" fmla="*/ 307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359">
                  <a:moveTo>
                    <a:pt x="0" y="4"/>
                  </a:moveTo>
                  <a:cubicBezTo>
                    <a:pt x="16" y="9"/>
                    <a:pt x="36" y="6"/>
                    <a:pt x="52" y="5"/>
                  </a:cubicBezTo>
                  <a:cubicBezTo>
                    <a:pt x="65" y="4"/>
                    <a:pt x="82" y="0"/>
                    <a:pt x="95" y="1"/>
                  </a:cubicBezTo>
                  <a:cubicBezTo>
                    <a:pt x="96" y="27"/>
                    <a:pt x="94" y="54"/>
                    <a:pt x="94" y="80"/>
                  </a:cubicBezTo>
                  <a:cubicBezTo>
                    <a:pt x="94" y="118"/>
                    <a:pt x="94" y="156"/>
                    <a:pt x="94" y="194"/>
                  </a:cubicBezTo>
                  <a:cubicBezTo>
                    <a:pt x="94" y="224"/>
                    <a:pt x="94" y="255"/>
                    <a:pt x="95" y="285"/>
                  </a:cubicBezTo>
                  <a:cubicBezTo>
                    <a:pt x="95" y="297"/>
                    <a:pt x="96" y="307"/>
                    <a:pt x="95" y="318"/>
                  </a:cubicBezTo>
                  <a:cubicBezTo>
                    <a:pt x="94" y="326"/>
                    <a:pt x="97" y="340"/>
                    <a:pt x="94" y="347"/>
                  </a:cubicBezTo>
                  <a:cubicBezTo>
                    <a:pt x="91" y="356"/>
                    <a:pt x="81" y="354"/>
                    <a:pt x="72" y="354"/>
                  </a:cubicBezTo>
                  <a:cubicBezTo>
                    <a:pt x="61" y="354"/>
                    <a:pt x="44" y="359"/>
                    <a:pt x="34" y="353"/>
                  </a:cubicBezTo>
                  <a:cubicBezTo>
                    <a:pt x="16" y="344"/>
                    <a:pt x="25" y="305"/>
                    <a:pt x="25" y="289"/>
                  </a:cubicBezTo>
                  <a:cubicBezTo>
                    <a:pt x="24" y="254"/>
                    <a:pt x="20" y="220"/>
                    <a:pt x="20" y="186"/>
                  </a:cubicBezTo>
                  <a:cubicBezTo>
                    <a:pt x="20" y="158"/>
                    <a:pt x="18" y="131"/>
                    <a:pt x="16" y="103"/>
                  </a:cubicBezTo>
                  <a:cubicBezTo>
                    <a:pt x="14" y="87"/>
                    <a:pt x="11" y="70"/>
                    <a:pt x="11" y="54"/>
                  </a:cubicBezTo>
                  <a:cubicBezTo>
                    <a:pt x="11" y="36"/>
                    <a:pt x="7" y="22"/>
                    <a:pt x="3" y="6"/>
                  </a:cubicBezTo>
                </a:path>
              </a:pathLst>
            </a:custGeom>
            <a:solidFill>
              <a:srgbClr val="E4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Freeform 87">
              <a:extLst>
                <a:ext uri="{FF2B5EF4-FFF2-40B4-BE49-F238E27FC236}">
                  <a16:creationId xmlns:a16="http://schemas.microsoft.com/office/drawing/2014/main" id="{372B300E-72BB-47D8-A054-06DC87C89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2288"/>
              <a:ext cx="60" cy="571"/>
            </a:xfrm>
            <a:custGeom>
              <a:avLst/>
              <a:gdLst>
                <a:gd name="T0" fmla="*/ 520 w 24"/>
                <a:gd name="T1" fmla="*/ 0 h 214"/>
                <a:gd name="T2" fmla="*/ 550 w 24"/>
                <a:gd name="T3" fmla="*/ 2071 h 214"/>
                <a:gd name="T4" fmla="*/ 675 w 24"/>
                <a:gd name="T5" fmla="*/ 5070 h 214"/>
                <a:gd name="T6" fmla="*/ 750 w 24"/>
                <a:gd name="T7" fmla="*/ 7959 h 214"/>
                <a:gd name="T8" fmla="*/ 708 w 24"/>
                <a:gd name="T9" fmla="*/ 10849 h 214"/>
                <a:gd name="T10" fmla="*/ 125 w 24"/>
                <a:gd name="T11" fmla="*/ 8015 h 214"/>
                <a:gd name="T12" fmla="*/ 0 w 24"/>
                <a:gd name="T13" fmla="*/ 4656 h 214"/>
                <a:gd name="T14" fmla="*/ 158 w 24"/>
                <a:gd name="T15" fmla="*/ 1516 h 214"/>
                <a:gd name="T16" fmla="*/ 283 w 24"/>
                <a:gd name="T17" fmla="*/ 93 h 214"/>
                <a:gd name="T18" fmla="*/ 395 w 24"/>
                <a:gd name="T19" fmla="*/ 93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14">
                  <a:moveTo>
                    <a:pt x="13" y="0"/>
                  </a:moveTo>
                  <a:cubicBezTo>
                    <a:pt x="9" y="12"/>
                    <a:pt x="13" y="28"/>
                    <a:pt x="14" y="41"/>
                  </a:cubicBezTo>
                  <a:cubicBezTo>
                    <a:pt x="15" y="60"/>
                    <a:pt x="15" y="80"/>
                    <a:pt x="17" y="100"/>
                  </a:cubicBezTo>
                  <a:cubicBezTo>
                    <a:pt x="19" y="119"/>
                    <a:pt x="18" y="138"/>
                    <a:pt x="19" y="157"/>
                  </a:cubicBezTo>
                  <a:cubicBezTo>
                    <a:pt x="21" y="176"/>
                    <a:pt x="24" y="196"/>
                    <a:pt x="18" y="214"/>
                  </a:cubicBezTo>
                  <a:cubicBezTo>
                    <a:pt x="6" y="213"/>
                    <a:pt x="4" y="167"/>
                    <a:pt x="3" y="158"/>
                  </a:cubicBezTo>
                  <a:cubicBezTo>
                    <a:pt x="0" y="136"/>
                    <a:pt x="0" y="114"/>
                    <a:pt x="0" y="92"/>
                  </a:cubicBezTo>
                  <a:cubicBezTo>
                    <a:pt x="0" y="71"/>
                    <a:pt x="3" y="51"/>
                    <a:pt x="4" y="30"/>
                  </a:cubicBezTo>
                  <a:cubicBezTo>
                    <a:pt x="4" y="21"/>
                    <a:pt x="3" y="10"/>
                    <a:pt x="7" y="2"/>
                  </a:cubicBezTo>
                  <a:cubicBezTo>
                    <a:pt x="8" y="2"/>
                    <a:pt x="9" y="2"/>
                    <a:pt x="10" y="2"/>
                  </a:cubicBezTo>
                </a:path>
              </a:pathLst>
            </a:custGeom>
            <a:solidFill>
              <a:srgbClr val="E4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Oval 88">
              <a:extLst>
                <a:ext uri="{FF2B5EF4-FFF2-40B4-BE49-F238E27FC236}">
                  <a16:creationId xmlns:a16="http://schemas.microsoft.com/office/drawing/2014/main" id="{4008422E-0C3E-46F0-AC18-F641CE7F4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" y="3139"/>
              <a:ext cx="37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56" name="Oval 89">
              <a:extLst>
                <a:ext uri="{FF2B5EF4-FFF2-40B4-BE49-F238E27FC236}">
                  <a16:creationId xmlns:a16="http://schemas.microsoft.com/office/drawing/2014/main" id="{D6D39E7C-4349-4483-885F-87C6EB6B4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3149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57" name="Oval 90">
              <a:extLst>
                <a:ext uri="{FF2B5EF4-FFF2-40B4-BE49-F238E27FC236}">
                  <a16:creationId xmlns:a16="http://schemas.microsoft.com/office/drawing/2014/main" id="{027D3D04-36D3-4233-902F-2B9D88BEE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3144"/>
              <a:ext cx="4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58" name="Oval 91">
              <a:extLst>
                <a:ext uri="{FF2B5EF4-FFF2-40B4-BE49-F238E27FC236}">
                  <a16:creationId xmlns:a16="http://schemas.microsoft.com/office/drawing/2014/main" id="{925BB81D-51CA-4B61-BE8E-EFFB0C044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" y="3141"/>
              <a:ext cx="4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59" name="Oval 92">
              <a:extLst>
                <a:ext uri="{FF2B5EF4-FFF2-40B4-BE49-F238E27FC236}">
                  <a16:creationId xmlns:a16="http://schemas.microsoft.com/office/drawing/2014/main" id="{D427A679-F34F-4C46-B7E1-75673BB97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136"/>
              <a:ext cx="17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60" name="Oval 93">
              <a:extLst>
                <a:ext uri="{FF2B5EF4-FFF2-40B4-BE49-F238E27FC236}">
                  <a16:creationId xmlns:a16="http://schemas.microsoft.com/office/drawing/2014/main" id="{321ED15D-D539-4013-9736-C886A0B6F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" y="2133"/>
              <a:ext cx="38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61" name="Oval 94">
              <a:extLst>
                <a:ext uri="{FF2B5EF4-FFF2-40B4-BE49-F238E27FC236}">
                  <a16:creationId xmlns:a16="http://schemas.microsoft.com/office/drawing/2014/main" id="{D116922D-1FCD-44B4-854A-41AF085B0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2139"/>
              <a:ext cx="20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62" name="Oval 95">
              <a:extLst>
                <a:ext uri="{FF2B5EF4-FFF2-40B4-BE49-F238E27FC236}">
                  <a16:creationId xmlns:a16="http://schemas.microsoft.com/office/drawing/2014/main" id="{FD0B14DF-456F-43FB-A844-ABD02974F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" y="2139"/>
              <a:ext cx="20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63" name="Oval 96">
              <a:extLst>
                <a:ext uri="{FF2B5EF4-FFF2-40B4-BE49-F238E27FC236}">
                  <a16:creationId xmlns:a16="http://schemas.microsoft.com/office/drawing/2014/main" id="{D0324E13-497A-48AA-B231-F509BF87E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" y="2125"/>
              <a:ext cx="15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pic>
        <p:nvPicPr>
          <p:cNvPr id="321" name="Immagine 320">
            <a:extLst>
              <a:ext uri="{FF2B5EF4-FFF2-40B4-BE49-F238E27FC236}">
                <a16:creationId xmlns:a16="http://schemas.microsoft.com/office/drawing/2014/main" id="{4B34FE7A-34B0-4756-9643-8E506AD94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6599" y="2619713"/>
            <a:ext cx="1463487" cy="625678"/>
          </a:xfrm>
          <a:prstGeom prst="rect">
            <a:avLst/>
          </a:prstGeom>
        </p:spPr>
      </p:pic>
      <p:sp>
        <p:nvSpPr>
          <p:cNvPr id="337" name="CasellaDiTesto 336">
            <a:extLst>
              <a:ext uri="{FF2B5EF4-FFF2-40B4-BE49-F238E27FC236}">
                <a16:creationId xmlns:a16="http://schemas.microsoft.com/office/drawing/2014/main" id="{FE6BDCDD-10FC-41C4-822F-4A019C86AC80}"/>
              </a:ext>
            </a:extLst>
          </p:cNvPr>
          <p:cNvSpPr txBox="1"/>
          <p:nvPr/>
        </p:nvSpPr>
        <p:spPr>
          <a:xfrm>
            <a:off x="402871" y="4505023"/>
            <a:ext cx="7681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dirty="0" err="1"/>
              <a:t>Recentemente</a:t>
            </a:r>
            <a:r>
              <a:rPr lang="en-GB" sz="1600" dirty="0"/>
              <a:t> </a:t>
            </a:r>
            <a:r>
              <a:rPr lang="en-GB" sz="1600" dirty="0" err="1"/>
              <a:t>abbiamo</a:t>
            </a:r>
            <a:r>
              <a:rPr lang="en-GB" sz="1600" dirty="0"/>
              <a:t> </a:t>
            </a:r>
            <a:r>
              <a:rPr lang="en-GB" sz="1600" dirty="0" err="1"/>
              <a:t>sviluppato</a:t>
            </a:r>
            <a:r>
              <a:rPr lang="en-GB" sz="1600" dirty="0"/>
              <a:t> </a:t>
            </a:r>
            <a:r>
              <a:rPr lang="en-GB" sz="1600" dirty="0" err="1"/>
              <a:t>dei</a:t>
            </a:r>
            <a:r>
              <a:rPr lang="en-GB" sz="1600" dirty="0"/>
              <a:t> </a:t>
            </a:r>
            <a:r>
              <a:rPr lang="en-GB" sz="1600" dirty="0" err="1"/>
              <a:t>sofisticati</a:t>
            </a:r>
            <a:r>
              <a:rPr lang="en-GB" sz="1600" dirty="0"/>
              <a:t> </a:t>
            </a:r>
            <a:r>
              <a:rPr lang="en-GB" sz="1600" dirty="0" err="1"/>
              <a:t>modelli</a:t>
            </a:r>
            <a:r>
              <a:rPr lang="en-GB" sz="1600" dirty="0"/>
              <a:t> </a:t>
            </a:r>
            <a:r>
              <a:rPr lang="en-GB" sz="1600" dirty="0" err="1"/>
              <a:t>preclinici</a:t>
            </a:r>
            <a:r>
              <a:rPr lang="en-GB" sz="1600" dirty="0"/>
              <a:t> </a:t>
            </a:r>
            <a:r>
              <a:rPr lang="en-GB" sz="1600" dirty="0" err="1"/>
              <a:t>sia</a:t>
            </a:r>
            <a:r>
              <a:rPr lang="en-GB" sz="1600" dirty="0"/>
              <a:t> in vitro (</a:t>
            </a:r>
            <a:r>
              <a:rPr lang="en-GB" sz="1600" dirty="0" err="1"/>
              <a:t>Organoidi</a:t>
            </a:r>
            <a:r>
              <a:rPr lang="en-GB" sz="1600" dirty="0"/>
              <a:t> </a:t>
            </a:r>
            <a:r>
              <a:rPr lang="en-GB" sz="1600" dirty="0" err="1"/>
              <a:t>cerebrali</a:t>
            </a:r>
            <a:r>
              <a:rPr lang="en-GB" sz="1600" dirty="0"/>
              <a:t> da cellule di </a:t>
            </a:r>
            <a:r>
              <a:rPr lang="en-GB" sz="1600" dirty="0" err="1"/>
              <a:t>pazienti</a:t>
            </a:r>
            <a:r>
              <a:rPr lang="en-GB" sz="1600" dirty="0"/>
              <a:t>) </a:t>
            </a:r>
            <a:r>
              <a:rPr lang="en-GB" sz="1600" dirty="0" err="1"/>
              <a:t>che</a:t>
            </a:r>
            <a:r>
              <a:rPr lang="en-GB" sz="1600" dirty="0"/>
              <a:t> in vivo (</a:t>
            </a:r>
            <a:r>
              <a:rPr lang="en-GB" sz="1600" dirty="0" err="1"/>
              <a:t>Suini</a:t>
            </a:r>
            <a:r>
              <a:rPr lang="en-GB" sz="1600" dirty="0"/>
              <a:t>  Surf1</a:t>
            </a:r>
            <a:r>
              <a:rPr lang="en-GB" sz="1600" baseline="30000" dirty="0"/>
              <a:t>KO</a:t>
            </a:r>
            <a:r>
              <a:rPr lang="en-GB" sz="1600" dirty="0"/>
              <a:t>)</a:t>
            </a:r>
            <a:r>
              <a:rPr lang="en-GB" sz="1600" baseline="30000" dirty="0"/>
              <a:t> </a:t>
            </a:r>
            <a:r>
              <a:rPr lang="en-GB" sz="1600" dirty="0" err="1"/>
              <a:t>che</a:t>
            </a:r>
            <a:r>
              <a:rPr lang="en-GB" sz="1600" dirty="0"/>
              <a:t> ci </a:t>
            </a:r>
            <a:r>
              <a:rPr lang="en-GB" sz="1600" dirty="0" err="1"/>
              <a:t>hanno</a:t>
            </a:r>
            <a:r>
              <a:rPr lang="en-GB" sz="1600" dirty="0"/>
              <a:t> </a:t>
            </a:r>
            <a:r>
              <a:rPr lang="en-GB" sz="1600" dirty="0" err="1"/>
              <a:t>permesso</a:t>
            </a:r>
            <a:r>
              <a:rPr lang="en-GB" sz="1600" dirty="0"/>
              <a:t> di </a:t>
            </a:r>
            <a:r>
              <a:rPr lang="en-GB" sz="1600" dirty="0" err="1"/>
              <a:t>capire</a:t>
            </a:r>
            <a:r>
              <a:rPr lang="en-GB" sz="1600" dirty="0"/>
              <a:t> </a:t>
            </a:r>
            <a:r>
              <a:rPr lang="en-GB" sz="1600" dirty="0" err="1"/>
              <a:t>che</a:t>
            </a:r>
            <a:r>
              <a:rPr lang="en-GB" sz="1600" dirty="0"/>
              <a:t> le </a:t>
            </a:r>
            <a:r>
              <a:rPr lang="en-GB" sz="1600" dirty="0" err="1"/>
              <a:t>mutazioni</a:t>
            </a:r>
            <a:r>
              <a:rPr lang="en-GB" sz="1600" dirty="0"/>
              <a:t> di SURF1 </a:t>
            </a:r>
            <a:r>
              <a:rPr lang="en-GB" sz="1600" dirty="0" err="1"/>
              <a:t>ostacolano</a:t>
            </a:r>
            <a:r>
              <a:rPr lang="en-GB" sz="1600" dirty="0"/>
              <a:t> </a:t>
            </a:r>
            <a:r>
              <a:rPr lang="en-GB" sz="1600" dirty="0" err="1"/>
              <a:t>metabolicamente</a:t>
            </a:r>
            <a:r>
              <a:rPr lang="en-GB" sz="1600" dirty="0"/>
              <a:t> il </a:t>
            </a:r>
            <a:r>
              <a:rPr lang="en-GB" sz="1600" dirty="0" err="1"/>
              <a:t>neurosviluppo</a:t>
            </a:r>
            <a:r>
              <a:rPr lang="en-GB" sz="1600" dirty="0"/>
              <a:t>. </a:t>
            </a:r>
          </a:p>
        </p:txBody>
      </p:sp>
      <p:pic>
        <p:nvPicPr>
          <p:cNvPr id="356" name="Immagine 355">
            <a:extLst>
              <a:ext uri="{FF2B5EF4-FFF2-40B4-BE49-F238E27FC236}">
                <a16:creationId xmlns:a16="http://schemas.microsoft.com/office/drawing/2014/main" id="{F35BB893-7C0F-48B2-9F87-90099F781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5821" y="3444456"/>
            <a:ext cx="2903741" cy="993698"/>
          </a:xfrm>
          <a:prstGeom prst="rect">
            <a:avLst/>
          </a:prstGeom>
        </p:spPr>
      </p:pic>
      <p:pic>
        <p:nvPicPr>
          <p:cNvPr id="357" name="Immagine 356">
            <a:extLst>
              <a:ext uri="{FF2B5EF4-FFF2-40B4-BE49-F238E27FC236}">
                <a16:creationId xmlns:a16="http://schemas.microsoft.com/office/drawing/2014/main" id="{51383E7C-2BA2-49AE-93BB-B09514668D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4308" r="28709" b="57148"/>
          <a:stretch/>
        </p:blipFill>
        <p:spPr>
          <a:xfrm>
            <a:off x="8199106" y="4474666"/>
            <a:ext cx="1722178" cy="655269"/>
          </a:xfrm>
          <a:prstGeom prst="rect">
            <a:avLst/>
          </a:prstGeom>
        </p:spPr>
      </p:pic>
      <p:pic>
        <p:nvPicPr>
          <p:cNvPr id="359" name="Immagine 358">
            <a:extLst>
              <a:ext uri="{FF2B5EF4-FFF2-40B4-BE49-F238E27FC236}">
                <a16:creationId xmlns:a16="http://schemas.microsoft.com/office/drawing/2014/main" id="{34CFB834-01F8-42EF-BE6C-3A64381BB4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42797" r="28709" b="3408"/>
          <a:stretch/>
        </p:blipFill>
        <p:spPr>
          <a:xfrm>
            <a:off x="10044026" y="4501300"/>
            <a:ext cx="1594145" cy="846552"/>
          </a:xfrm>
          <a:prstGeom prst="rect">
            <a:avLst/>
          </a:prstGeom>
        </p:spPr>
      </p:pic>
      <p:sp>
        <p:nvSpPr>
          <p:cNvPr id="361" name="Rettangolo 360">
            <a:extLst>
              <a:ext uri="{FF2B5EF4-FFF2-40B4-BE49-F238E27FC236}">
                <a16:creationId xmlns:a16="http://schemas.microsoft.com/office/drawing/2014/main" id="{70790E19-F2E1-4EAD-A7FC-A3D332299E75}"/>
              </a:ext>
            </a:extLst>
          </p:cNvPr>
          <p:cNvSpPr/>
          <p:nvPr/>
        </p:nvSpPr>
        <p:spPr>
          <a:xfrm>
            <a:off x="446312" y="5485740"/>
            <a:ext cx="10011583" cy="12879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2" name="CasellaDiTesto 361">
            <a:extLst>
              <a:ext uri="{FF2B5EF4-FFF2-40B4-BE49-F238E27FC236}">
                <a16:creationId xmlns:a16="http://schemas.microsoft.com/office/drawing/2014/main" id="{436FC25E-BC16-4BE6-9CFE-BAD54EBDF6C6}"/>
              </a:ext>
            </a:extLst>
          </p:cNvPr>
          <p:cNvSpPr txBox="1"/>
          <p:nvPr/>
        </p:nvSpPr>
        <p:spPr>
          <a:xfrm>
            <a:off x="432767" y="5506890"/>
            <a:ext cx="1001158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Il progetto </a:t>
            </a:r>
            <a:r>
              <a:rPr lang="it-IT" sz="1600" b="1" dirty="0"/>
              <a:t>PANTHER</a:t>
            </a:r>
            <a:r>
              <a:rPr lang="it-IT" sz="1600" dirty="0"/>
              <a:t> svilupperà due nuovi approcci di Medicina di Precisione per trattare la sindrome di Leigh:</a:t>
            </a:r>
          </a:p>
          <a:p>
            <a:pPr algn="just"/>
            <a:endParaRPr lang="it-IT" sz="1000" dirty="0"/>
          </a:p>
          <a:p>
            <a:r>
              <a:rPr lang="it-IT" sz="1600" dirty="0"/>
              <a:t> </a:t>
            </a:r>
          </a:p>
          <a:p>
            <a:r>
              <a:rPr lang="it-IT" sz="1600" dirty="0"/>
              <a:t> 1) </a:t>
            </a:r>
            <a:r>
              <a:rPr lang="it-IT" sz="1600" b="1" dirty="0">
                <a:solidFill>
                  <a:srgbClr val="FF0000"/>
                </a:solidFill>
              </a:rPr>
              <a:t>Terapia metabolica neonatale </a:t>
            </a:r>
            <a:r>
              <a:rPr lang="it-IT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it-IT" sz="1600" b="1" dirty="0">
                <a:solidFill>
                  <a:srgbClr val="0000FF"/>
                </a:solidFill>
                <a:sym typeface="Wingdings" panose="05000000000000000000" pitchFamily="2" charset="2"/>
              </a:rPr>
              <a:t>se efficace, potrà esser rapidamente traslata sui pazienti </a:t>
            </a:r>
            <a:endParaRPr lang="it-IT" sz="1600" b="1" dirty="0">
              <a:solidFill>
                <a:srgbClr val="0000FF"/>
              </a:solidFill>
            </a:endParaRPr>
          </a:p>
          <a:p>
            <a:r>
              <a:rPr lang="it-IT" sz="1600" dirty="0"/>
              <a:t> 2) </a:t>
            </a:r>
            <a:r>
              <a:rPr lang="it-IT" sz="1600" b="1" dirty="0">
                <a:solidFill>
                  <a:srgbClr val="FF0000"/>
                </a:solidFill>
              </a:rPr>
              <a:t>Terapia genica fetale  in utero </a:t>
            </a:r>
            <a:r>
              <a:rPr lang="it-IT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it-IT" sz="1600" b="1" dirty="0">
                <a:solidFill>
                  <a:srgbClr val="0000FF"/>
                </a:solidFill>
                <a:sym typeface="Wingdings" panose="05000000000000000000" pitchFamily="2" charset="2"/>
              </a:rPr>
              <a:t>se efficace, potrà esser impiegata anche su altre malattie genetiche </a:t>
            </a:r>
            <a:endParaRPr lang="en-GB" sz="1600" b="1" dirty="0">
              <a:solidFill>
                <a:srgbClr val="0000FF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433809-F774-447D-80AE-00489EA9CD56}"/>
              </a:ext>
            </a:extLst>
          </p:cNvPr>
          <p:cNvSpPr txBox="1"/>
          <p:nvPr/>
        </p:nvSpPr>
        <p:spPr>
          <a:xfrm>
            <a:off x="1319522" y="5829722"/>
            <a:ext cx="107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/>
              <a:t>Obiettivi</a:t>
            </a:r>
            <a:r>
              <a:rPr lang="it-IT" b="1" dirty="0"/>
              <a:t>:</a:t>
            </a:r>
            <a:endParaRPr lang="en-GB" b="1" dirty="0"/>
          </a:p>
        </p:txBody>
      </p:sp>
      <p:sp>
        <p:nvSpPr>
          <p:cNvPr id="164" name="CasellaDiTesto 163">
            <a:extLst>
              <a:ext uri="{FF2B5EF4-FFF2-40B4-BE49-F238E27FC236}">
                <a16:creationId xmlns:a16="http://schemas.microsoft.com/office/drawing/2014/main" id="{B28D6CF9-52A5-4709-A44A-EA3D19A988F9}"/>
              </a:ext>
            </a:extLst>
          </p:cNvPr>
          <p:cNvSpPr txBox="1"/>
          <p:nvPr/>
        </p:nvSpPr>
        <p:spPr>
          <a:xfrm>
            <a:off x="4913878" y="5774370"/>
            <a:ext cx="101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/>
              <a:t>Impatto</a:t>
            </a:r>
            <a:r>
              <a:rPr lang="it-IT" b="1" dirty="0"/>
              <a:t>:</a:t>
            </a:r>
            <a:endParaRPr lang="en-GB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CEC87D-2F2A-4FDD-8EF6-CF63B505044D}"/>
              </a:ext>
            </a:extLst>
          </p:cNvPr>
          <p:cNvSpPr txBox="1"/>
          <p:nvPr/>
        </p:nvSpPr>
        <p:spPr>
          <a:xfrm>
            <a:off x="9523895" y="4485948"/>
            <a:ext cx="3560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b="1" dirty="0"/>
              <a:t>CTR</a:t>
            </a:r>
            <a:endParaRPr lang="en-GB" sz="800" b="1" dirty="0"/>
          </a:p>
        </p:txBody>
      </p:sp>
      <p:sp>
        <p:nvSpPr>
          <p:cNvPr id="165" name="CasellaDiTesto 164">
            <a:extLst>
              <a:ext uri="{FF2B5EF4-FFF2-40B4-BE49-F238E27FC236}">
                <a16:creationId xmlns:a16="http://schemas.microsoft.com/office/drawing/2014/main" id="{D22FCEB8-6291-4C42-B7E9-C422D197B012}"/>
              </a:ext>
            </a:extLst>
          </p:cNvPr>
          <p:cNvSpPr txBox="1"/>
          <p:nvPr/>
        </p:nvSpPr>
        <p:spPr>
          <a:xfrm>
            <a:off x="11204766" y="4485948"/>
            <a:ext cx="409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b="1" dirty="0"/>
              <a:t>Surf1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424389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ttangolo 144">
            <a:extLst>
              <a:ext uri="{FF2B5EF4-FFF2-40B4-BE49-F238E27FC236}">
                <a16:creationId xmlns:a16="http://schemas.microsoft.com/office/drawing/2014/main" id="{3ABF0AEF-D8B6-4EFD-A535-3B2BBEB64617}"/>
              </a:ext>
            </a:extLst>
          </p:cNvPr>
          <p:cNvSpPr/>
          <p:nvPr/>
        </p:nvSpPr>
        <p:spPr>
          <a:xfrm>
            <a:off x="1615735" y="4024540"/>
            <a:ext cx="2911225" cy="27167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ttangolo 143">
            <a:extLst>
              <a:ext uri="{FF2B5EF4-FFF2-40B4-BE49-F238E27FC236}">
                <a16:creationId xmlns:a16="http://schemas.microsoft.com/office/drawing/2014/main" id="{E00F560E-7894-47B3-8988-5C90BAD3C22E}"/>
              </a:ext>
            </a:extLst>
          </p:cNvPr>
          <p:cNvSpPr/>
          <p:nvPr/>
        </p:nvSpPr>
        <p:spPr>
          <a:xfrm>
            <a:off x="1615736" y="2168045"/>
            <a:ext cx="2911225" cy="174853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BC9428-DCFB-4D72-8049-8EC38D78134A}"/>
              </a:ext>
            </a:extLst>
          </p:cNvPr>
          <p:cNvSpPr txBox="1"/>
          <p:nvPr/>
        </p:nvSpPr>
        <p:spPr>
          <a:xfrm>
            <a:off x="457200" y="113792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APPROCCIO METODOLOGICO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0CE6CED-4C84-4800-82BD-E458B1069F1D}"/>
              </a:ext>
            </a:extLst>
          </p:cNvPr>
          <p:cNvCxnSpPr/>
          <p:nvPr/>
        </p:nvCxnSpPr>
        <p:spPr>
          <a:xfrm>
            <a:off x="457200" y="705377"/>
            <a:ext cx="1116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39">
            <a:extLst>
              <a:ext uri="{FF2B5EF4-FFF2-40B4-BE49-F238E27FC236}">
                <a16:creationId xmlns:a16="http://schemas.microsoft.com/office/drawing/2014/main" id="{500CE111-5F93-4236-82D0-E234A5629922}"/>
              </a:ext>
            </a:extLst>
          </p:cNvPr>
          <p:cNvSpPr/>
          <p:nvPr/>
        </p:nvSpPr>
        <p:spPr>
          <a:xfrm>
            <a:off x="213850" y="949914"/>
            <a:ext cx="4509070" cy="57942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4A9301A9-C8B1-4E71-9C78-F872467C1169}"/>
              </a:ext>
            </a:extLst>
          </p:cNvPr>
          <p:cNvSpPr/>
          <p:nvPr/>
        </p:nvSpPr>
        <p:spPr>
          <a:xfrm>
            <a:off x="5794719" y="949914"/>
            <a:ext cx="4525802" cy="582552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D409D8FF-C071-49C1-A424-4F2C4DB736E1}"/>
              </a:ext>
            </a:extLst>
          </p:cNvPr>
          <p:cNvSpPr txBox="1"/>
          <p:nvPr/>
        </p:nvSpPr>
        <p:spPr>
          <a:xfrm>
            <a:off x="677068" y="958792"/>
            <a:ext cx="310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Terapia Metabolica Neonatale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139" name="CasellaDiTesto 138">
            <a:extLst>
              <a:ext uri="{FF2B5EF4-FFF2-40B4-BE49-F238E27FC236}">
                <a16:creationId xmlns:a16="http://schemas.microsoft.com/office/drawing/2014/main" id="{1E22E2B7-5AD3-4DD5-B9E5-D4E6ED5A319D}"/>
              </a:ext>
            </a:extLst>
          </p:cNvPr>
          <p:cNvSpPr txBox="1"/>
          <p:nvPr/>
        </p:nvSpPr>
        <p:spPr>
          <a:xfrm>
            <a:off x="6815569" y="958792"/>
            <a:ext cx="310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rgbClr val="0000FF"/>
                </a:solidFill>
              </a:rPr>
              <a:t>Terapia Genica Fetale In Utero</a:t>
            </a:r>
            <a:endParaRPr lang="en-GB" b="1" i="1" dirty="0">
              <a:solidFill>
                <a:srgbClr val="0000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7F5C95C-3055-42A3-9970-A1D427385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581" y="4275935"/>
            <a:ext cx="2519347" cy="212111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6F03747-D6FA-4EA6-8BD8-723064D11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69" y="2495108"/>
            <a:ext cx="2169636" cy="1055812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E886618-6883-4F74-85B2-E6A0171BA086}"/>
              </a:ext>
            </a:extLst>
          </p:cNvPr>
          <p:cNvSpPr txBox="1"/>
          <p:nvPr/>
        </p:nvSpPr>
        <p:spPr>
          <a:xfrm>
            <a:off x="1696333" y="3972404"/>
            <a:ext cx="3106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/>
              <a:t>In vivo: </a:t>
            </a:r>
            <a:r>
              <a:rPr lang="it-IT" sz="1600" b="1" dirty="0"/>
              <a:t>suini Surf1</a:t>
            </a:r>
            <a:r>
              <a:rPr lang="it-IT" sz="1600" b="1" baseline="30000" dirty="0"/>
              <a:t>KO</a:t>
            </a:r>
            <a:endParaRPr lang="en-GB" sz="1600" b="1" baseline="30000" dirty="0"/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2DDCFBED-7DED-4F82-BF95-65D4F62695E3}"/>
              </a:ext>
            </a:extLst>
          </p:cNvPr>
          <p:cNvCxnSpPr>
            <a:cxnSpLocks/>
          </p:cNvCxnSpPr>
          <p:nvPr/>
        </p:nvCxnSpPr>
        <p:spPr>
          <a:xfrm>
            <a:off x="1285648" y="4577787"/>
            <a:ext cx="518673" cy="6790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9342E0DA-881B-4528-B25A-6A0B2A9BC4D1}"/>
              </a:ext>
            </a:extLst>
          </p:cNvPr>
          <p:cNvCxnSpPr>
            <a:cxnSpLocks/>
          </p:cNvCxnSpPr>
          <p:nvPr/>
        </p:nvCxnSpPr>
        <p:spPr>
          <a:xfrm flipV="1">
            <a:off x="1316236" y="3374005"/>
            <a:ext cx="787060" cy="5913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59E13BC-891A-4EF2-B3D9-297AA09499CA}"/>
              </a:ext>
            </a:extLst>
          </p:cNvPr>
          <p:cNvSpPr txBox="1"/>
          <p:nvPr/>
        </p:nvSpPr>
        <p:spPr>
          <a:xfrm>
            <a:off x="1709766" y="2168045"/>
            <a:ext cx="2828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1" dirty="0"/>
              <a:t>In vitro: </a:t>
            </a:r>
            <a:r>
              <a:rPr lang="it-IT" sz="1400" b="1" dirty="0"/>
              <a:t>cellule di pazienti 2D e 3D</a:t>
            </a:r>
            <a:endParaRPr lang="en-GB" sz="1400" b="1" dirty="0"/>
          </a:p>
        </p:txBody>
      </p:sp>
      <p:grpSp>
        <p:nvGrpSpPr>
          <p:cNvPr id="43" name="Group 3">
            <a:extLst>
              <a:ext uri="{FF2B5EF4-FFF2-40B4-BE49-F238E27FC236}">
                <a16:creationId xmlns:a16="http://schemas.microsoft.com/office/drawing/2014/main" id="{3D3C8812-7217-4B5C-ADB2-D7A650D0F36A}"/>
              </a:ext>
            </a:extLst>
          </p:cNvPr>
          <p:cNvGrpSpPr>
            <a:grpSpLocks/>
          </p:cNvGrpSpPr>
          <p:nvPr/>
        </p:nvGrpSpPr>
        <p:grpSpPr bwMode="auto">
          <a:xfrm>
            <a:off x="440226" y="3387885"/>
            <a:ext cx="710131" cy="1298141"/>
            <a:chOff x="1284" y="1280"/>
            <a:chExt cx="972" cy="2053"/>
          </a:xfrm>
        </p:grpSpPr>
        <p:sp>
          <p:nvSpPr>
            <p:cNvPr id="44" name="Freeform 4">
              <a:extLst>
                <a:ext uri="{FF2B5EF4-FFF2-40B4-BE49-F238E27FC236}">
                  <a16:creationId xmlns:a16="http://schemas.microsoft.com/office/drawing/2014/main" id="{C16FE502-E838-4694-8BB9-05CAAC39A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1499"/>
              <a:ext cx="947" cy="1834"/>
            </a:xfrm>
            <a:custGeom>
              <a:avLst/>
              <a:gdLst>
                <a:gd name="T0" fmla="*/ 14740 w 379"/>
                <a:gd name="T1" fmla="*/ 31194 h 688"/>
                <a:gd name="T2" fmla="*/ 12511 w 379"/>
                <a:gd name="T3" fmla="*/ 34081 h 688"/>
                <a:gd name="T4" fmla="*/ 2216 w 379"/>
                <a:gd name="T5" fmla="*/ 34081 h 688"/>
                <a:gd name="T6" fmla="*/ 0 w 379"/>
                <a:gd name="T7" fmla="*/ 31194 h 688"/>
                <a:gd name="T8" fmla="*/ 0 w 379"/>
                <a:gd name="T9" fmla="*/ 10759 h 688"/>
                <a:gd name="T10" fmla="*/ 3778 w 379"/>
                <a:gd name="T11" fmla="*/ 0 h 688"/>
                <a:gd name="T12" fmla="*/ 11232 w 379"/>
                <a:gd name="T13" fmla="*/ 56 h 688"/>
                <a:gd name="T14" fmla="*/ 14740 w 379"/>
                <a:gd name="T15" fmla="*/ 10759 h 688"/>
                <a:gd name="T16" fmla="*/ 14740 w 379"/>
                <a:gd name="T17" fmla="*/ 31194 h 6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9" h="688">
                  <a:moveTo>
                    <a:pt x="378" y="618"/>
                  </a:moveTo>
                  <a:cubicBezTo>
                    <a:pt x="378" y="650"/>
                    <a:pt x="353" y="675"/>
                    <a:pt x="321" y="675"/>
                  </a:cubicBezTo>
                  <a:cubicBezTo>
                    <a:pt x="321" y="675"/>
                    <a:pt x="164" y="688"/>
                    <a:pt x="57" y="675"/>
                  </a:cubicBezTo>
                  <a:cubicBezTo>
                    <a:pt x="17" y="671"/>
                    <a:pt x="0" y="650"/>
                    <a:pt x="0" y="618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136"/>
                    <a:pt x="107" y="143"/>
                    <a:pt x="97" y="0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78" y="159"/>
                    <a:pt x="379" y="127"/>
                    <a:pt x="378" y="213"/>
                  </a:cubicBezTo>
                  <a:lnTo>
                    <a:pt x="378" y="618"/>
                  </a:lnTo>
                  <a:close/>
                </a:path>
              </a:pathLst>
            </a:custGeom>
            <a:solidFill>
              <a:srgbClr val="B745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034D506E-1947-4F6F-B9C8-E7D69F44C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" y="1936"/>
              <a:ext cx="222" cy="1219"/>
            </a:xfrm>
            <a:custGeom>
              <a:avLst/>
              <a:gdLst>
                <a:gd name="T0" fmla="*/ 1581 w 89"/>
                <a:gd name="T1" fmla="*/ 0 h 457"/>
                <a:gd name="T2" fmla="*/ 387 w 89"/>
                <a:gd name="T3" fmla="*/ 6682 h 457"/>
                <a:gd name="T4" fmla="*/ 541 w 89"/>
                <a:gd name="T5" fmla="*/ 15788 h 457"/>
                <a:gd name="T6" fmla="*/ 466 w 89"/>
                <a:gd name="T7" fmla="*/ 19736 h 457"/>
                <a:gd name="T8" fmla="*/ 853 w 89"/>
                <a:gd name="T9" fmla="*/ 23038 h 457"/>
                <a:gd name="T10" fmla="*/ 2252 w 89"/>
                <a:gd name="T11" fmla="*/ 22924 h 457"/>
                <a:gd name="T12" fmla="*/ 3447 w 89"/>
                <a:gd name="T13" fmla="*/ 21011 h 457"/>
                <a:gd name="T14" fmla="*/ 2948 w 89"/>
                <a:gd name="T15" fmla="*/ 16549 h 457"/>
                <a:gd name="T16" fmla="*/ 2669 w 89"/>
                <a:gd name="T17" fmla="*/ 11747 h 457"/>
                <a:gd name="T18" fmla="*/ 2482 w 89"/>
                <a:gd name="T19" fmla="*/ 7079 h 457"/>
                <a:gd name="T20" fmla="*/ 1736 w 89"/>
                <a:gd name="T21" fmla="*/ 2825 h 457"/>
                <a:gd name="T22" fmla="*/ 1581 w 89"/>
                <a:gd name="T23" fmla="*/ 0 h 457"/>
                <a:gd name="T24" fmla="*/ 1507 w 89"/>
                <a:gd name="T25" fmla="*/ 149 h 4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457">
                  <a:moveTo>
                    <a:pt x="41" y="0"/>
                  </a:moveTo>
                  <a:cubicBezTo>
                    <a:pt x="1" y="1"/>
                    <a:pt x="10" y="107"/>
                    <a:pt x="10" y="132"/>
                  </a:cubicBezTo>
                  <a:cubicBezTo>
                    <a:pt x="10" y="193"/>
                    <a:pt x="20" y="252"/>
                    <a:pt x="14" y="312"/>
                  </a:cubicBezTo>
                  <a:cubicBezTo>
                    <a:pt x="12" y="338"/>
                    <a:pt x="15" y="364"/>
                    <a:pt x="12" y="390"/>
                  </a:cubicBezTo>
                  <a:cubicBezTo>
                    <a:pt x="11" y="407"/>
                    <a:pt x="0" y="450"/>
                    <a:pt x="22" y="455"/>
                  </a:cubicBezTo>
                  <a:cubicBezTo>
                    <a:pt x="32" y="457"/>
                    <a:pt x="48" y="454"/>
                    <a:pt x="58" y="453"/>
                  </a:cubicBezTo>
                  <a:cubicBezTo>
                    <a:pt x="83" y="452"/>
                    <a:pt x="89" y="441"/>
                    <a:pt x="89" y="415"/>
                  </a:cubicBezTo>
                  <a:cubicBezTo>
                    <a:pt x="89" y="386"/>
                    <a:pt x="80" y="356"/>
                    <a:pt x="76" y="327"/>
                  </a:cubicBezTo>
                  <a:cubicBezTo>
                    <a:pt x="72" y="296"/>
                    <a:pt x="69" y="263"/>
                    <a:pt x="69" y="232"/>
                  </a:cubicBezTo>
                  <a:cubicBezTo>
                    <a:pt x="68" y="202"/>
                    <a:pt x="69" y="170"/>
                    <a:pt x="64" y="140"/>
                  </a:cubicBezTo>
                  <a:cubicBezTo>
                    <a:pt x="60" y="111"/>
                    <a:pt x="52" y="84"/>
                    <a:pt x="45" y="56"/>
                  </a:cubicBezTo>
                  <a:cubicBezTo>
                    <a:pt x="42" y="42"/>
                    <a:pt x="47" y="10"/>
                    <a:pt x="41" y="0"/>
                  </a:cubicBezTo>
                  <a:cubicBezTo>
                    <a:pt x="38" y="0"/>
                    <a:pt x="40" y="1"/>
                    <a:pt x="39" y="3"/>
                  </a:cubicBezTo>
                </a:path>
              </a:pathLst>
            </a:custGeom>
            <a:solidFill>
              <a:srgbClr val="993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63DCBB66-B848-4D7D-97C9-5938BC93F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1789"/>
              <a:ext cx="350" cy="366"/>
            </a:xfrm>
            <a:custGeom>
              <a:avLst/>
              <a:gdLst>
                <a:gd name="T0" fmla="*/ 2938 w 140"/>
                <a:gd name="T1" fmla="*/ 1528 h 137"/>
                <a:gd name="T2" fmla="*/ 1688 w 140"/>
                <a:gd name="T3" fmla="*/ 2498 h 137"/>
                <a:gd name="T4" fmla="*/ 675 w 140"/>
                <a:gd name="T5" fmla="*/ 3967 h 137"/>
                <a:gd name="T6" fmla="*/ 50 w 140"/>
                <a:gd name="T7" fmla="*/ 5909 h 137"/>
                <a:gd name="T8" fmla="*/ 1488 w 140"/>
                <a:gd name="T9" fmla="*/ 6767 h 137"/>
                <a:gd name="T10" fmla="*/ 3908 w 140"/>
                <a:gd name="T11" fmla="*/ 6673 h 137"/>
                <a:gd name="T12" fmla="*/ 5238 w 140"/>
                <a:gd name="T13" fmla="*/ 5661 h 137"/>
                <a:gd name="T14" fmla="*/ 5363 w 140"/>
                <a:gd name="T15" fmla="*/ 3868 h 137"/>
                <a:gd name="T16" fmla="*/ 2970 w 140"/>
                <a:gd name="T17" fmla="*/ 1528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137">
                  <a:moveTo>
                    <a:pt x="75" y="30"/>
                  </a:moveTo>
                  <a:cubicBezTo>
                    <a:pt x="65" y="38"/>
                    <a:pt x="53" y="43"/>
                    <a:pt x="43" y="49"/>
                  </a:cubicBezTo>
                  <a:cubicBezTo>
                    <a:pt x="30" y="57"/>
                    <a:pt x="25" y="66"/>
                    <a:pt x="17" y="78"/>
                  </a:cubicBezTo>
                  <a:cubicBezTo>
                    <a:pt x="9" y="89"/>
                    <a:pt x="0" y="101"/>
                    <a:pt x="1" y="116"/>
                  </a:cubicBezTo>
                  <a:cubicBezTo>
                    <a:pt x="3" y="131"/>
                    <a:pt x="26" y="131"/>
                    <a:pt x="38" y="133"/>
                  </a:cubicBezTo>
                  <a:cubicBezTo>
                    <a:pt x="58" y="135"/>
                    <a:pt x="81" y="137"/>
                    <a:pt x="100" y="131"/>
                  </a:cubicBezTo>
                  <a:cubicBezTo>
                    <a:pt x="112" y="127"/>
                    <a:pt x="127" y="122"/>
                    <a:pt x="134" y="111"/>
                  </a:cubicBezTo>
                  <a:cubicBezTo>
                    <a:pt x="140" y="101"/>
                    <a:pt x="139" y="87"/>
                    <a:pt x="137" y="76"/>
                  </a:cubicBezTo>
                  <a:cubicBezTo>
                    <a:pt x="133" y="57"/>
                    <a:pt x="98" y="0"/>
                    <a:pt x="76" y="30"/>
                  </a:cubicBezTo>
                </a:path>
              </a:pathLst>
            </a:custGeom>
            <a:solidFill>
              <a:srgbClr val="B55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C18DAF53-A138-4E9F-A96A-ED4FD2B7F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1592"/>
              <a:ext cx="300" cy="496"/>
            </a:xfrm>
            <a:custGeom>
              <a:avLst/>
              <a:gdLst>
                <a:gd name="T0" fmla="*/ 3833 w 120"/>
                <a:gd name="T1" fmla="*/ 149 h 186"/>
                <a:gd name="T2" fmla="*/ 2395 w 120"/>
                <a:gd name="T3" fmla="*/ 4915 h 186"/>
                <a:gd name="T4" fmla="*/ 0 w 120"/>
                <a:gd name="T5" fmla="*/ 9408 h 186"/>
                <a:gd name="T6" fmla="*/ 2395 w 120"/>
                <a:gd name="T7" fmla="*/ 5555 h 186"/>
                <a:gd name="T8" fmla="*/ 4688 w 120"/>
                <a:gd name="T9" fmla="*/ 0 h 186"/>
                <a:gd name="T10" fmla="*/ 3833 w 120"/>
                <a:gd name="T11" fmla="*/ 149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86">
                  <a:moveTo>
                    <a:pt x="98" y="3"/>
                  </a:moveTo>
                  <a:cubicBezTo>
                    <a:pt x="98" y="3"/>
                    <a:pt x="107" y="53"/>
                    <a:pt x="61" y="97"/>
                  </a:cubicBezTo>
                  <a:cubicBezTo>
                    <a:pt x="15" y="141"/>
                    <a:pt x="0" y="171"/>
                    <a:pt x="0" y="186"/>
                  </a:cubicBezTo>
                  <a:cubicBezTo>
                    <a:pt x="0" y="186"/>
                    <a:pt x="16" y="138"/>
                    <a:pt x="61" y="110"/>
                  </a:cubicBezTo>
                  <a:cubicBezTo>
                    <a:pt x="97" y="88"/>
                    <a:pt x="120" y="31"/>
                    <a:pt x="120" y="0"/>
                  </a:cubicBezTo>
                  <a:lnTo>
                    <a:pt x="98" y="3"/>
                  </a:lnTo>
                  <a:close/>
                </a:path>
              </a:pathLst>
            </a:custGeom>
            <a:solidFill>
              <a:srgbClr val="6D23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911354F-33C3-413D-8617-D731F7F8F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1552"/>
              <a:ext cx="323" cy="645"/>
            </a:xfrm>
            <a:custGeom>
              <a:avLst/>
              <a:gdLst>
                <a:gd name="T0" fmla="*/ 1335 w 129"/>
                <a:gd name="T1" fmla="*/ 605 h 242"/>
                <a:gd name="T2" fmla="*/ 1930 w 129"/>
                <a:gd name="T3" fmla="*/ 3729 h 242"/>
                <a:gd name="T4" fmla="*/ 3611 w 129"/>
                <a:gd name="T5" fmla="*/ 6514 h 242"/>
                <a:gd name="T6" fmla="*/ 4707 w 129"/>
                <a:gd name="T7" fmla="*/ 9185 h 242"/>
                <a:gd name="T8" fmla="*/ 4364 w 129"/>
                <a:gd name="T9" fmla="*/ 11607 h 242"/>
                <a:gd name="T10" fmla="*/ 1805 w 129"/>
                <a:gd name="T11" fmla="*/ 11301 h 242"/>
                <a:gd name="T12" fmla="*/ 1775 w 129"/>
                <a:gd name="T13" fmla="*/ 8518 h 242"/>
                <a:gd name="T14" fmla="*/ 834 w 129"/>
                <a:gd name="T15" fmla="*/ 5912 h 242"/>
                <a:gd name="T16" fmla="*/ 50 w 129"/>
                <a:gd name="T17" fmla="*/ 1911 h 242"/>
                <a:gd name="T18" fmla="*/ 313 w 129"/>
                <a:gd name="T19" fmla="*/ 512 h 242"/>
                <a:gd name="T20" fmla="*/ 1335 w 129"/>
                <a:gd name="T21" fmla="*/ 205 h 242"/>
                <a:gd name="T22" fmla="*/ 1460 w 129"/>
                <a:gd name="T23" fmla="*/ 248 h 242"/>
                <a:gd name="T24" fmla="*/ 1380 w 129"/>
                <a:gd name="T25" fmla="*/ 704 h 2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9" h="242">
                  <a:moveTo>
                    <a:pt x="34" y="12"/>
                  </a:moveTo>
                  <a:cubicBezTo>
                    <a:pt x="36" y="12"/>
                    <a:pt x="45" y="65"/>
                    <a:pt x="49" y="74"/>
                  </a:cubicBezTo>
                  <a:cubicBezTo>
                    <a:pt x="59" y="97"/>
                    <a:pt x="72" y="113"/>
                    <a:pt x="92" y="129"/>
                  </a:cubicBezTo>
                  <a:cubicBezTo>
                    <a:pt x="109" y="142"/>
                    <a:pt x="117" y="161"/>
                    <a:pt x="120" y="182"/>
                  </a:cubicBezTo>
                  <a:cubicBezTo>
                    <a:pt x="121" y="198"/>
                    <a:pt x="129" y="226"/>
                    <a:pt x="111" y="230"/>
                  </a:cubicBezTo>
                  <a:cubicBezTo>
                    <a:pt x="95" y="234"/>
                    <a:pt x="52" y="242"/>
                    <a:pt x="46" y="224"/>
                  </a:cubicBezTo>
                  <a:cubicBezTo>
                    <a:pt x="39" y="207"/>
                    <a:pt x="49" y="186"/>
                    <a:pt x="45" y="169"/>
                  </a:cubicBezTo>
                  <a:cubicBezTo>
                    <a:pt x="40" y="150"/>
                    <a:pt x="31" y="134"/>
                    <a:pt x="21" y="117"/>
                  </a:cubicBezTo>
                  <a:cubicBezTo>
                    <a:pt x="8" y="93"/>
                    <a:pt x="0" y="66"/>
                    <a:pt x="1" y="38"/>
                  </a:cubicBezTo>
                  <a:cubicBezTo>
                    <a:pt x="2" y="30"/>
                    <a:pt x="2" y="17"/>
                    <a:pt x="8" y="10"/>
                  </a:cubicBezTo>
                  <a:cubicBezTo>
                    <a:pt x="12" y="6"/>
                    <a:pt x="28" y="0"/>
                    <a:pt x="34" y="4"/>
                  </a:cubicBezTo>
                  <a:cubicBezTo>
                    <a:pt x="35" y="5"/>
                    <a:pt x="36" y="5"/>
                    <a:pt x="37" y="5"/>
                  </a:cubicBezTo>
                  <a:cubicBezTo>
                    <a:pt x="37" y="8"/>
                    <a:pt x="37" y="11"/>
                    <a:pt x="35" y="14"/>
                  </a:cubicBezTo>
                </a:path>
              </a:pathLst>
            </a:custGeom>
            <a:solidFill>
              <a:srgbClr val="8728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DEEDAA7A-A3E9-4660-8671-4BFC61943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1488"/>
              <a:ext cx="435" cy="189"/>
            </a:xfrm>
            <a:custGeom>
              <a:avLst/>
              <a:gdLst>
                <a:gd name="T0" fmla="*/ 0 w 174"/>
                <a:gd name="T1" fmla="*/ 453 h 71"/>
                <a:gd name="T2" fmla="*/ 0 w 174"/>
                <a:gd name="T3" fmla="*/ 2601 h 71"/>
                <a:gd name="T4" fmla="*/ 6563 w 174"/>
                <a:gd name="T5" fmla="*/ 2508 h 71"/>
                <a:gd name="T6" fmla="*/ 6800 w 174"/>
                <a:gd name="T7" fmla="*/ 0 h 71"/>
                <a:gd name="T8" fmla="*/ 0 w 174"/>
                <a:gd name="T9" fmla="*/ 45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4" h="71">
                  <a:moveTo>
                    <a:pt x="0" y="9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4" y="71"/>
                    <a:pt x="168" y="50"/>
                  </a:cubicBezTo>
                  <a:cubicBezTo>
                    <a:pt x="174" y="0"/>
                    <a:pt x="174" y="0"/>
                    <a:pt x="174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6D23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98AD5515-784E-4353-8A5E-0EA010510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1549"/>
              <a:ext cx="120" cy="179"/>
            </a:xfrm>
            <a:custGeom>
              <a:avLst/>
              <a:gdLst>
                <a:gd name="T0" fmla="*/ 283 w 48"/>
                <a:gd name="T1" fmla="*/ 0 h 67"/>
                <a:gd name="T2" fmla="*/ 208 w 48"/>
                <a:gd name="T3" fmla="*/ 2706 h 67"/>
                <a:gd name="T4" fmla="*/ 438 w 48"/>
                <a:gd name="T5" fmla="*/ 3318 h 67"/>
                <a:gd name="T6" fmla="*/ 1175 w 48"/>
                <a:gd name="T7" fmla="*/ 3318 h 67"/>
                <a:gd name="T8" fmla="*/ 1250 w 48"/>
                <a:gd name="T9" fmla="*/ 0 h 67"/>
                <a:gd name="T10" fmla="*/ 283 w 48"/>
                <a:gd name="T11" fmla="*/ 0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67">
                  <a:moveTo>
                    <a:pt x="7" y="0"/>
                  </a:moveTo>
                  <a:cubicBezTo>
                    <a:pt x="7" y="11"/>
                    <a:pt x="9" y="34"/>
                    <a:pt x="5" y="53"/>
                  </a:cubicBezTo>
                  <a:cubicBezTo>
                    <a:pt x="3" y="63"/>
                    <a:pt x="0" y="62"/>
                    <a:pt x="11" y="65"/>
                  </a:cubicBezTo>
                  <a:cubicBezTo>
                    <a:pt x="17" y="67"/>
                    <a:pt x="24" y="67"/>
                    <a:pt x="30" y="65"/>
                  </a:cubicBezTo>
                  <a:cubicBezTo>
                    <a:pt x="48" y="60"/>
                    <a:pt x="44" y="11"/>
                    <a:pt x="32" y="0"/>
                  </a:cubicBezTo>
                  <a:cubicBezTo>
                    <a:pt x="21" y="1"/>
                    <a:pt x="18" y="0"/>
                    <a:pt x="7" y="0"/>
                  </a:cubicBezTo>
                </a:path>
              </a:pathLst>
            </a:custGeom>
            <a:solidFill>
              <a:srgbClr val="DD9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27F696AF-A2D7-496B-AF78-6B3E1EE9A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1280"/>
              <a:ext cx="615" cy="283"/>
            </a:xfrm>
            <a:custGeom>
              <a:avLst/>
              <a:gdLst>
                <a:gd name="T0" fmla="*/ 9613 w 246"/>
                <a:gd name="T1" fmla="*/ 4264 h 106"/>
                <a:gd name="T2" fmla="*/ 8750 w 246"/>
                <a:gd name="T3" fmla="*/ 5332 h 106"/>
                <a:gd name="T4" fmla="*/ 863 w 246"/>
                <a:gd name="T5" fmla="*/ 5332 h 106"/>
                <a:gd name="T6" fmla="*/ 0 w 246"/>
                <a:gd name="T7" fmla="*/ 4264 h 106"/>
                <a:gd name="T8" fmla="*/ 0 w 246"/>
                <a:gd name="T9" fmla="*/ 1767 h 106"/>
                <a:gd name="T10" fmla="*/ 863 w 246"/>
                <a:gd name="T11" fmla="*/ 705 h 106"/>
                <a:gd name="T12" fmla="*/ 8750 w 246"/>
                <a:gd name="T13" fmla="*/ 705 h 106"/>
                <a:gd name="T14" fmla="*/ 9613 w 246"/>
                <a:gd name="T15" fmla="*/ 1767 h 106"/>
                <a:gd name="T16" fmla="*/ 9613 w 246"/>
                <a:gd name="T17" fmla="*/ 4264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6" h="106">
                  <a:moveTo>
                    <a:pt x="246" y="84"/>
                  </a:moveTo>
                  <a:cubicBezTo>
                    <a:pt x="246" y="96"/>
                    <a:pt x="236" y="105"/>
                    <a:pt x="224" y="105"/>
                  </a:cubicBezTo>
                  <a:cubicBezTo>
                    <a:pt x="224" y="105"/>
                    <a:pt x="92" y="90"/>
                    <a:pt x="22" y="105"/>
                  </a:cubicBezTo>
                  <a:cubicBezTo>
                    <a:pt x="7" y="106"/>
                    <a:pt x="0" y="96"/>
                    <a:pt x="0" y="8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3"/>
                    <a:pt x="3" y="17"/>
                    <a:pt x="22" y="14"/>
                  </a:cubicBezTo>
                  <a:cubicBezTo>
                    <a:pt x="135" y="0"/>
                    <a:pt x="224" y="14"/>
                    <a:pt x="224" y="14"/>
                  </a:cubicBezTo>
                  <a:cubicBezTo>
                    <a:pt x="236" y="14"/>
                    <a:pt x="246" y="23"/>
                    <a:pt x="246" y="35"/>
                  </a:cubicBezTo>
                  <a:lnTo>
                    <a:pt x="246" y="84"/>
                  </a:lnTo>
                  <a:close/>
                </a:path>
              </a:pathLst>
            </a:custGeom>
            <a:solidFill>
              <a:srgbClr val="92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78BACBE8-77C3-4ED7-BAB3-39E61FCAF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1555"/>
              <a:ext cx="145" cy="226"/>
            </a:xfrm>
            <a:custGeom>
              <a:avLst/>
              <a:gdLst>
                <a:gd name="T0" fmla="*/ 158 w 58"/>
                <a:gd name="T1" fmla="*/ 56 h 85"/>
                <a:gd name="T2" fmla="*/ 1845 w 58"/>
                <a:gd name="T3" fmla="*/ 303 h 85"/>
                <a:gd name="T4" fmla="*/ 1958 w 58"/>
                <a:gd name="T5" fmla="*/ 1845 h 85"/>
                <a:gd name="T6" fmla="*/ 2270 w 58"/>
                <a:gd name="T7" fmla="*/ 3345 h 85"/>
                <a:gd name="T8" fmla="*/ 158 w 58"/>
                <a:gd name="T9" fmla="*/ 3345 h 85"/>
                <a:gd name="T10" fmla="*/ 50 w 58"/>
                <a:gd name="T11" fmla="*/ 1393 h 85"/>
                <a:gd name="T12" fmla="*/ 238 w 58"/>
                <a:gd name="T13" fmla="*/ 0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85">
                  <a:moveTo>
                    <a:pt x="4" y="1"/>
                  </a:moveTo>
                  <a:cubicBezTo>
                    <a:pt x="21" y="1"/>
                    <a:pt x="32" y="1"/>
                    <a:pt x="47" y="6"/>
                  </a:cubicBezTo>
                  <a:cubicBezTo>
                    <a:pt x="48" y="17"/>
                    <a:pt x="49" y="27"/>
                    <a:pt x="50" y="37"/>
                  </a:cubicBezTo>
                  <a:cubicBezTo>
                    <a:pt x="52" y="47"/>
                    <a:pt x="57" y="57"/>
                    <a:pt x="58" y="67"/>
                  </a:cubicBezTo>
                  <a:cubicBezTo>
                    <a:pt x="43" y="70"/>
                    <a:pt x="10" y="85"/>
                    <a:pt x="4" y="67"/>
                  </a:cubicBezTo>
                  <a:cubicBezTo>
                    <a:pt x="0" y="56"/>
                    <a:pt x="1" y="40"/>
                    <a:pt x="1" y="28"/>
                  </a:cubicBezTo>
                  <a:cubicBezTo>
                    <a:pt x="0" y="19"/>
                    <a:pt x="0" y="7"/>
                    <a:pt x="6" y="0"/>
                  </a:cubicBezTo>
                </a:path>
              </a:pathLst>
            </a:custGeom>
            <a:solidFill>
              <a:srgbClr val="DD9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C38D7B79-6A83-4DB9-A57A-A2780937D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" y="1941"/>
              <a:ext cx="245" cy="230"/>
            </a:xfrm>
            <a:custGeom>
              <a:avLst/>
              <a:gdLst>
                <a:gd name="T0" fmla="*/ 50 w 98"/>
                <a:gd name="T1" fmla="*/ 4306 h 86"/>
                <a:gd name="T2" fmla="*/ 3563 w 98"/>
                <a:gd name="T3" fmla="*/ 4306 h 86"/>
                <a:gd name="T4" fmla="*/ 3645 w 98"/>
                <a:gd name="T5" fmla="*/ 1952 h 86"/>
                <a:gd name="T6" fmla="*/ 1770 w 98"/>
                <a:gd name="T7" fmla="*/ 56 h 86"/>
                <a:gd name="T8" fmla="*/ 208 w 98"/>
                <a:gd name="T9" fmla="*/ 1016 h 86"/>
                <a:gd name="T10" fmla="*/ 50 w 98"/>
                <a:gd name="T11" fmla="*/ 4306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" h="86">
                  <a:moveTo>
                    <a:pt x="1" y="84"/>
                  </a:moveTo>
                  <a:cubicBezTo>
                    <a:pt x="21" y="84"/>
                    <a:pt x="88" y="86"/>
                    <a:pt x="91" y="84"/>
                  </a:cubicBezTo>
                  <a:cubicBezTo>
                    <a:pt x="98" y="80"/>
                    <a:pt x="94" y="45"/>
                    <a:pt x="93" y="38"/>
                  </a:cubicBezTo>
                  <a:cubicBezTo>
                    <a:pt x="90" y="18"/>
                    <a:pt x="64" y="0"/>
                    <a:pt x="45" y="1"/>
                  </a:cubicBezTo>
                  <a:cubicBezTo>
                    <a:pt x="28" y="2"/>
                    <a:pt x="7" y="3"/>
                    <a:pt x="5" y="20"/>
                  </a:cubicBezTo>
                  <a:cubicBezTo>
                    <a:pt x="2" y="35"/>
                    <a:pt x="0" y="70"/>
                    <a:pt x="1" y="84"/>
                  </a:cubicBezTo>
                </a:path>
              </a:pathLst>
            </a:custGeom>
            <a:solidFill>
              <a:srgbClr val="DD9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DFC706C4-41B4-4559-921F-7A903AF11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1" y="1976"/>
              <a:ext cx="108" cy="224"/>
            </a:xfrm>
            <a:custGeom>
              <a:avLst/>
              <a:gdLst>
                <a:gd name="T0" fmla="*/ 522 w 43"/>
                <a:gd name="T1" fmla="*/ 3947 h 84"/>
                <a:gd name="T2" fmla="*/ 1507 w 43"/>
                <a:gd name="T3" fmla="*/ 0 h 84"/>
                <a:gd name="T4" fmla="*/ 1665 w 43"/>
                <a:gd name="T5" fmla="*/ 4245 h 84"/>
                <a:gd name="T6" fmla="*/ 1155 w 43"/>
                <a:gd name="T7" fmla="*/ 4040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84">
                  <a:moveTo>
                    <a:pt x="13" y="78"/>
                  </a:moveTo>
                  <a:cubicBezTo>
                    <a:pt x="19" y="57"/>
                    <a:pt x="0" y="2"/>
                    <a:pt x="38" y="0"/>
                  </a:cubicBezTo>
                  <a:cubicBezTo>
                    <a:pt x="43" y="27"/>
                    <a:pt x="38" y="56"/>
                    <a:pt x="42" y="84"/>
                  </a:cubicBezTo>
                  <a:cubicBezTo>
                    <a:pt x="38" y="83"/>
                    <a:pt x="33" y="82"/>
                    <a:pt x="29" y="80"/>
                  </a:cubicBezTo>
                </a:path>
              </a:pathLst>
            </a:custGeom>
            <a:solidFill>
              <a:srgbClr val="DD9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E87B1A57-6DC1-4A1D-B044-B9CA0D3F4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1789"/>
              <a:ext cx="387" cy="72"/>
            </a:xfrm>
            <a:custGeom>
              <a:avLst/>
              <a:gdLst>
                <a:gd name="T0" fmla="*/ 155 w 155"/>
                <a:gd name="T1" fmla="*/ 704 h 27"/>
                <a:gd name="T2" fmla="*/ 3223 w 155"/>
                <a:gd name="T3" fmla="*/ 93 h 27"/>
                <a:gd name="T4" fmla="*/ 6022 w 155"/>
                <a:gd name="T5" fmla="*/ 605 h 27"/>
                <a:gd name="T6" fmla="*/ 2644 w 155"/>
                <a:gd name="T7" fmla="*/ 1309 h 27"/>
                <a:gd name="T8" fmla="*/ 0 w 155"/>
                <a:gd name="T9" fmla="*/ 100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27">
                  <a:moveTo>
                    <a:pt x="4" y="14"/>
                  </a:moveTo>
                  <a:cubicBezTo>
                    <a:pt x="21" y="16"/>
                    <a:pt x="58" y="4"/>
                    <a:pt x="83" y="2"/>
                  </a:cubicBezTo>
                  <a:cubicBezTo>
                    <a:pt x="107" y="0"/>
                    <a:pt x="133" y="3"/>
                    <a:pt x="155" y="12"/>
                  </a:cubicBezTo>
                  <a:cubicBezTo>
                    <a:pt x="126" y="14"/>
                    <a:pt x="97" y="24"/>
                    <a:pt x="68" y="26"/>
                  </a:cubicBezTo>
                  <a:cubicBezTo>
                    <a:pt x="44" y="27"/>
                    <a:pt x="22" y="22"/>
                    <a:pt x="0" y="20"/>
                  </a:cubicBezTo>
                </a:path>
              </a:pathLst>
            </a:custGeom>
            <a:solidFill>
              <a:srgbClr val="C44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C6239E4A-080D-4069-8D27-329815706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2069"/>
              <a:ext cx="208" cy="14"/>
            </a:xfrm>
            <a:custGeom>
              <a:avLst/>
              <a:gdLst>
                <a:gd name="T0" fmla="*/ 0 w 208"/>
                <a:gd name="T1" fmla="*/ 14 h 14"/>
                <a:gd name="T2" fmla="*/ 208 w 208"/>
                <a:gd name="T3" fmla="*/ 14 h 14"/>
                <a:gd name="T4" fmla="*/ 0 w 208"/>
                <a:gd name="T5" fmla="*/ 0 h 14"/>
                <a:gd name="T6" fmla="*/ 0 w 208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" h="14">
                  <a:moveTo>
                    <a:pt x="0" y="14"/>
                  </a:moveTo>
                  <a:lnTo>
                    <a:pt x="208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659E76A6-582B-42CF-9552-0BB827ACD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2069"/>
              <a:ext cx="208" cy="14"/>
            </a:xfrm>
            <a:custGeom>
              <a:avLst/>
              <a:gdLst>
                <a:gd name="T0" fmla="*/ 0 w 208"/>
                <a:gd name="T1" fmla="*/ 14 h 14"/>
                <a:gd name="T2" fmla="*/ 208 w 208"/>
                <a:gd name="T3" fmla="*/ 14 h 14"/>
                <a:gd name="T4" fmla="*/ 0 w 208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8" h="14">
                  <a:moveTo>
                    <a:pt x="0" y="14"/>
                  </a:moveTo>
                  <a:lnTo>
                    <a:pt x="208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9A3C4DA3-1D5E-4439-BAF2-F76AC0C54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" y="2040"/>
              <a:ext cx="440" cy="43"/>
            </a:xfrm>
            <a:custGeom>
              <a:avLst/>
              <a:gdLst>
                <a:gd name="T0" fmla="*/ 440 w 440"/>
                <a:gd name="T1" fmla="*/ 29 h 43"/>
                <a:gd name="T2" fmla="*/ 0 w 440"/>
                <a:gd name="T3" fmla="*/ 0 h 43"/>
                <a:gd name="T4" fmla="*/ 0 w 440"/>
                <a:gd name="T5" fmla="*/ 43 h 43"/>
                <a:gd name="T6" fmla="*/ 440 w 440"/>
                <a:gd name="T7" fmla="*/ 43 h 43"/>
                <a:gd name="T8" fmla="*/ 440 w 440"/>
                <a:gd name="T9" fmla="*/ 29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" h="43">
                  <a:moveTo>
                    <a:pt x="440" y="29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440" y="43"/>
                  </a:lnTo>
                  <a:lnTo>
                    <a:pt x="440" y="29"/>
                  </a:lnTo>
                  <a:close/>
                </a:path>
              </a:pathLst>
            </a:custGeom>
            <a:solidFill>
              <a:srgbClr val="6D23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61F7623E-F1D3-4DF2-AB7D-EB4E5A8DA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2029"/>
              <a:ext cx="128" cy="54"/>
            </a:xfrm>
            <a:custGeom>
              <a:avLst/>
              <a:gdLst>
                <a:gd name="T0" fmla="*/ 2023 w 51"/>
                <a:gd name="T1" fmla="*/ 159 h 20"/>
                <a:gd name="T2" fmla="*/ 284 w 51"/>
                <a:gd name="T3" fmla="*/ 0 h 20"/>
                <a:gd name="T4" fmla="*/ 83 w 51"/>
                <a:gd name="T5" fmla="*/ 1064 h 20"/>
                <a:gd name="T6" fmla="*/ 1978 w 51"/>
                <a:gd name="T7" fmla="*/ 1064 h 20"/>
                <a:gd name="T8" fmla="*/ 2023 w 51"/>
                <a:gd name="T9" fmla="*/ 159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0">
                  <a:moveTo>
                    <a:pt x="51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0" y="11"/>
                    <a:pt x="2" y="20"/>
                  </a:cubicBezTo>
                  <a:cubicBezTo>
                    <a:pt x="50" y="20"/>
                    <a:pt x="50" y="20"/>
                    <a:pt x="50" y="20"/>
                  </a:cubicBezTo>
                  <a:lnTo>
                    <a:pt x="51" y="3"/>
                  </a:lnTo>
                  <a:close/>
                </a:path>
              </a:pathLst>
            </a:custGeom>
            <a:solidFill>
              <a:srgbClr val="6D23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A773A822-B24A-480A-8FEB-57962779F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2037"/>
              <a:ext cx="67" cy="46"/>
            </a:xfrm>
            <a:custGeom>
              <a:avLst/>
              <a:gdLst>
                <a:gd name="T0" fmla="*/ 1022 w 27"/>
                <a:gd name="T1" fmla="*/ 60 h 17"/>
                <a:gd name="T2" fmla="*/ 74 w 27"/>
                <a:gd name="T3" fmla="*/ 0 h 17"/>
                <a:gd name="T4" fmla="*/ 30 w 27"/>
                <a:gd name="T5" fmla="*/ 909 h 17"/>
                <a:gd name="T6" fmla="*/ 1022 w 27"/>
                <a:gd name="T7" fmla="*/ 909 h 17"/>
                <a:gd name="T8" fmla="*/ 1022 w 27"/>
                <a:gd name="T9" fmla="*/ 6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7">
                  <a:moveTo>
                    <a:pt x="27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8"/>
                    <a:pt x="1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"/>
                    <a:pt x="27" y="1"/>
                    <a:pt x="27" y="1"/>
                  </a:cubicBezTo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92E4518D-490B-4484-9C98-4C595888C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" y="1619"/>
              <a:ext cx="110" cy="141"/>
            </a:xfrm>
            <a:custGeom>
              <a:avLst/>
              <a:gdLst>
                <a:gd name="T0" fmla="*/ 363 w 44"/>
                <a:gd name="T1" fmla="*/ 2562 h 53"/>
                <a:gd name="T2" fmla="*/ 50 w 44"/>
                <a:gd name="T3" fmla="*/ 963 h 53"/>
                <a:gd name="T4" fmla="*/ 83 w 44"/>
                <a:gd name="T5" fmla="*/ 362 h 53"/>
                <a:gd name="T6" fmla="*/ 520 w 44"/>
                <a:gd name="T7" fmla="*/ 149 h 53"/>
                <a:gd name="T8" fmla="*/ 1063 w 44"/>
                <a:gd name="T9" fmla="*/ 93 h 53"/>
                <a:gd name="T10" fmla="*/ 1300 w 44"/>
                <a:gd name="T11" fmla="*/ 511 h 53"/>
                <a:gd name="T12" fmla="*/ 1533 w 44"/>
                <a:gd name="T13" fmla="*/ 1543 h 53"/>
                <a:gd name="T14" fmla="*/ 1645 w 44"/>
                <a:gd name="T15" fmla="*/ 2144 h 53"/>
                <a:gd name="T16" fmla="*/ 1220 w 44"/>
                <a:gd name="T17" fmla="*/ 2357 h 53"/>
                <a:gd name="T18" fmla="*/ 750 w 44"/>
                <a:gd name="T19" fmla="*/ 2562 h 53"/>
                <a:gd name="T20" fmla="*/ 363 w 44"/>
                <a:gd name="T21" fmla="*/ 2597 h 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" h="53">
                  <a:moveTo>
                    <a:pt x="9" y="51"/>
                  </a:moveTo>
                  <a:cubicBezTo>
                    <a:pt x="5" y="41"/>
                    <a:pt x="3" y="30"/>
                    <a:pt x="1" y="19"/>
                  </a:cubicBezTo>
                  <a:cubicBezTo>
                    <a:pt x="1" y="15"/>
                    <a:pt x="0" y="11"/>
                    <a:pt x="2" y="7"/>
                  </a:cubicBezTo>
                  <a:cubicBezTo>
                    <a:pt x="5" y="4"/>
                    <a:pt x="9" y="4"/>
                    <a:pt x="13" y="3"/>
                  </a:cubicBezTo>
                  <a:cubicBezTo>
                    <a:pt x="17" y="2"/>
                    <a:pt x="23" y="0"/>
                    <a:pt x="27" y="2"/>
                  </a:cubicBezTo>
                  <a:cubicBezTo>
                    <a:pt x="29" y="4"/>
                    <a:pt x="31" y="8"/>
                    <a:pt x="33" y="10"/>
                  </a:cubicBezTo>
                  <a:cubicBezTo>
                    <a:pt x="36" y="16"/>
                    <a:pt x="37" y="24"/>
                    <a:pt x="39" y="31"/>
                  </a:cubicBezTo>
                  <a:cubicBezTo>
                    <a:pt x="40" y="33"/>
                    <a:pt x="44" y="40"/>
                    <a:pt x="42" y="43"/>
                  </a:cubicBezTo>
                  <a:cubicBezTo>
                    <a:pt x="41" y="45"/>
                    <a:pt x="33" y="46"/>
                    <a:pt x="31" y="47"/>
                  </a:cubicBezTo>
                  <a:cubicBezTo>
                    <a:pt x="27" y="48"/>
                    <a:pt x="23" y="49"/>
                    <a:pt x="19" y="51"/>
                  </a:cubicBezTo>
                  <a:cubicBezTo>
                    <a:pt x="16" y="52"/>
                    <a:pt x="13" y="53"/>
                    <a:pt x="9" y="52"/>
                  </a:cubicBezTo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CE164931-0645-495D-8604-69CFACDF0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" y="1547"/>
              <a:ext cx="32" cy="176"/>
            </a:xfrm>
            <a:custGeom>
              <a:avLst/>
              <a:gdLst>
                <a:gd name="T0" fmla="*/ 182 w 13"/>
                <a:gd name="T1" fmla="*/ 3277 h 66"/>
                <a:gd name="T2" fmla="*/ 254 w 13"/>
                <a:gd name="T3" fmla="*/ 2979 h 66"/>
                <a:gd name="T4" fmla="*/ 327 w 13"/>
                <a:gd name="T5" fmla="*/ 2483 h 66"/>
                <a:gd name="T6" fmla="*/ 448 w 13"/>
                <a:gd name="T7" fmla="*/ 1571 h 66"/>
                <a:gd name="T8" fmla="*/ 327 w 13"/>
                <a:gd name="T9" fmla="*/ 56 h 66"/>
                <a:gd name="T10" fmla="*/ 182 w 13"/>
                <a:gd name="T11" fmla="*/ 149 h 66"/>
                <a:gd name="T12" fmla="*/ 254 w 13"/>
                <a:gd name="T13" fmla="*/ 661 h 66"/>
                <a:gd name="T14" fmla="*/ 182 w 13"/>
                <a:gd name="T15" fmla="*/ 1763 h 66"/>
                <a:gd name="T16" fmla="*/ 153 w 13"/>
                <a:gd name="T17" fmla="*/ 2581 h 66"/>
                <a:gd name="T18" fmla="*/ 74 w 13"/>
                <a:gd name="T19" fmla="*/ 3243 h 66"/>
                <a:gd name="T20" fmla="*/ 182 w 13"/>
                <a:gd name="T21" fmla="*/ 3336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66">
                  <a:moveTo>
                    <a:pt x="5" y="65"/>
                  </a:moveTo>
                  <a:cubicBezTo>
                    <a:pt x="6" y="65"/>
                    <a:pt x="6" y="61"/>
                    <a:pt x="7" y="59"/>
                  </a:cubicBezTo>
                  <a:cubicBezTo>
                    <a:pt x="8" y="56"/>
                    <a:pt x="9" y="52"/>
                    <a:pt x="9" y="49"/>
                  </a:cubicBezTo>
                  <a:cubicBezTo>
                    <a:pt x="10" y="43"/>
                    <a:pt x="11" y="37"/>
                    <a:pt x="12" y="31"/>
                  </a:cubicBezTo>
                  <a:cubicBezTo>
                    <a:pt x="12" y="21"/>
                    <a:pt x="13" y="10"/>
                    <a:pt x="9" y="1"/>
                  </a:cubicBezTo>
                  <a:cubicBezTo>
                    <a:pt x="6" y="1"/>
                    <a:pt x="5" y="0"/>
                    <a:pt x="5" y="3"/>
                  </a:cubicBezTo>
                  <a:cubicBezTo>
                    <a:pt x="5" y="6"/>
                    <a:pt x="7" y="10"/>
                    <a:pt x="7" y="13"/>
                  </a:cubicBezTo>
                  <a:cubicBezTo>
                    <a:pt x="6" y="20"/>
                    <a:pt x="5" y="27"/>
                    <a:pt x="5" y="35"/>
                  </a:cubicBezTo>
                  <a:cubicBezTo>
                    <a:pt x="5" y="40"/>
                    <a:pt x="4" y="45"/>
                    <a:pt x="4" y="51"/>
                  </a:cubicBezTo>
                  <a:cubicBezTo>
                    <a:pt x="3" y="55"/>
                    <a:pt x="0" y="61"/>
                    <a:pt x="2" y="64"/>
                  </a:cubicBezTo>
                  <a:cubicBezTo>
                    <a:pt x="3" y="65"/>
                    <a:pt x="4" y="65"/>
                    <a:pt x="5" y="66"/>
                  </a:cubicBezTo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086044E0-966A-4D2C-850A-C253FF397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1552"/>
              <a:ext cx="150" cy="115"/>
            </a:xfrm>
            <a:custGeom>
              <a:avLst/>
              <a:gdLst>
                <a:gd name="T0" fmla="*/ 395 w 60"/>
                <a:gd name="T1" fmla="*/ 1795 h 43"/>
                <a:gd name="T2" fmla="*/ 783 w 60"/>
                <a:gd name="T3" fmla="*/ 1837 h 43"/>
                <a:gd name="T4" fmla="*/ 1175 w 60"/>
                <a:gd name="T5" fmla="*/ 1987 h 43"/>
                <a:gd name="T6" fmla="*/ 2345 w 60"/>
                <a:gd name="T7" fmla="*/ 2145 h 43"/>
                <a:gd name="T8" fmla="*/ 2188 w 60"/>
                <a:gd name="T9" fmla="*/ 1222 h 43"/>
                <a:gd name="T10" fmla="*/ 2033 w 60"/>
                <a:gd name="T11" fmla="*/ 251 h 43"/>
                <a:gd name="T12" fmla="*/ 438 w 60"/>
                <a:gd name="T13" fmla="*/ 56 h 43"/>
                <a:gd name="T14" fmla="*/ 283 w 60"/>
                <a:gd name="T15" fmla="*/ 1837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43">
                  <a:moveTo>
                    <a:pt x="10" y="35"/>
                  </a:moveTo>
                  <a:cubicBezTo>
                    <a:pt x="12" y="37"/>
                    <a:pt x="16" y="36"/>
                    <a:pt x="20" y="36"/>
                  </a:cubicBezTo>
                  <a:cubicBezTo>
                    <a:pt x="24" y="36"/>
                    <a:pt x="26" y="38"/>
                    <a:pt x="30" y="39"/>
                  </a:cubicBezTo>
                  <a:cubicBezTo>
                    <a:pt x="39" y="43"/>
                    <a:pt x="50" y="40"/>
                    <a:pt x="60" y="42"/>
                  </a:cubicBezTo>
                  <a:cubicBezTo>
                    <a:pt x="60" y="36"/>
                    <a:pt x="57" y="30"/>
                    <a:pt x="56" y="24"/>
                  </a:cubicBezTo>
                  <a:cubicBezTo>
                    <a:pt x="56" y="16"/>
                    <a:pt x="59" y="8"/>
                    <a:pt x="52" y="5"/>
                  </a:cubicBezTo>
                  <a:cubicBezTo>
                    <a:pt x="40" y="0"/>
                    <a:pt x="24" y="0"/>
                    <a:pt x="11" y="1"/>
                  </a:cubicBezTo>
                  <a:cubicBezTo>
                    <a:pt x="7" y="9"/>
                    <a:pt x="0" y="28"/>
                    <a:pt x="7" y="36"/>
                  </a:cubicBezTo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5A657594-09F3-45F9-A29B-336A16067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3147"/>
              <a:ext cx="943" cy="186"/>
            </a:xfrm>
            <a:custGeom>
              <a:avLst/>
              <a:gdLst>
                <a:gd name="T0" fmla="*/ 14760 w 377"/>
                <a:gd name="T1" fmla="*/ 0 h 70"/>
                <a:gd name="T2" fmla="*/ 12519 w 377"/>
                <a:gd name="T3" fmla="*/ 2833 h 70"/>
                <a:gd name="T4" fmla="*/ 2239 w 377"/>
                <a:gd name="T5" fmla="*/ 2833 h 70"/>
                <a:gd name="T6" fmla="*/ 0 w 377"/>
                <a:gd name="T7" fmla="*/ 0 h 70"/>
                <a:gd name="T8" fmla="*/ 14760 w 377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7" h="70">
                  <a:moveTo>
                    <a:pt x="377" y="0"/>
                  </a:moveTo>
                  <a:cubicBezTo>
                    <a:pt x="377" y="31"/>
                    <a:pt x="352" y="57"/>
                    <a:pt x="320" y="57"/>
                  </a:cubicBezTo>
                  <a:cubicBezTo>
                    <a:pt x="320" y="57"/>
                    <a:pt x="163" y="70"/>
                    <a:pt x="57" y="57"/>
                  </a:cubicBezTo>
                  <a:cubicBezTo>
                    <a:pt x="16" y="53"/>
                    <a:pt x="0" y="31"/>
                    <a:pt x="0" y="0"/>
                  </a:cubicBezTo>
                  <a:cubicBezTo>
                    <a:pt x="0" y="0"/>
                    <a:pt x="224" y="55"/>
                    <a:pt x="377" y="0"/>
                  </a:cubicBezTo>
                  <a:close/>
                </a:path>
              </a:pathLst>
            </a:custGeom>
            <a:solidFill>
              <a:srgbClr val="3A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F47A004C-8EC1-4161-8EF5-9F799D00F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3019"/>
              <a:ext cx="877" cy="266"/>
            </a:xfrm>
            <a:custGeom>
              <a:avLst/>
              <a:gdLst>
                <a:gd name="T0" fmla="*/ 0 w 351"/>
                <a:gd name="T1" fmla="*/ 2596 h 100"/>
                <a:gd name="T2" fmla="*/ 13677 w 351"/>
                <a:gd name="T3" fmla="*/ 2144 h 100"/>
                <a:gd name="T4" fmla="*/ 13647 w 351"/>
                <a:gd name="T5" fmla="*/ 0 h 100"/>
                <a:gd name="T6" fmla="*/ 0 w 351"/>
                <a:gd name="T7" fmla="*/ 2596 h 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1" h="100">
                  <a:moveTo>
                    <a:pt x="0" y="52"/>
                  </a:moveTo>
                  <a:cubicBezTo>
                    <a:pt x="0" y="52"/>
                    <a:pt x="238" y="100"/>
                    <a:pt x="351" y="43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172" y="72"/>
                    <a:pt x="0" y="52"/>
                  </a:cubicBezTo>
                  <a:close/>
                </a:path>
              </a:pathLst>
            </a:custGeom>
            <a:solidFill>
              <a:srgbClr val="2B0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9927E15-8596-4748-910D-0B83930FE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" y="3093"/>
              <a:ext cx="230" cy="91"/>
            </a:xfrm>
            <a:custGeom>
              <a:avLst/>
              <a:gdLst>
                <a:gd name="T0" fmla="*/ 0 w 92"/>
                <a:gd name="T1" fmla="*/ 674 h 34"/>
                <a:gd name="T2" fmla="*/ 83 w 92"/>
                <a:gd name="T3" fmla="*/ 1748 h 34"/>
                <a:gd name="T4" fmla="*/ 3595 w 92"/>
                <a:gd name="T5" fmla="*/ 1073 h 34"/>
                <a:gd name="T6" fmla="*/ 3520 w 92"/>
                <a:gd name="T7" fmla="*/ 0 h 34"/>
                <a:gd name="T8" fmla="*/ 0 w 92"/>
                <a:gd name="T9" fmla="*/ 67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34">
                  <a:moveTo>
                    <a:pt x="0" y="13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68" y="33"/>
                    <a:pt x="92" y="21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C1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C8D2C28F-AA05-4B9D-9E9E-9026ED21B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" y="3109"/>
              <a:ext cx="120" cy="91"/>
            </a:xfrm>
            <a:custGeom>
              <a:avLst/>
              <a:gdLst>
                <a:gd name="T0" fmla="*/ 0 w 48"/>
                <a:gd name="T1" fmla="*/ 308 h 34"/>
                <a:gd name="T2" fmla="*/ 125 w 48"/>
                <a:gd name="T3" fmla="*/ 1226 h 34"/>
                <a:gd name="T4" fmla="*/ 1800 w 48"/>
                <a:gd name="T5" fmla="*/ 1440 h 34"/>
                <a:gd name="T6" fmla="*/ 1875 w 48"/>
                <a:gd name="T7" fmla="*/ 0 h 34"/>
                <a:gd name="T8" fmla="*/ 0 w 48"/>
                <a:gd name="T9" fmla="*/ 308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4">
                  <a:moveTo>
                    <a:pt x="0" y="6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28" y="34"/>
                    <a:pt x="46" y="28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C1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6361BC9-CF91-4368-BEAB-2F5A15CFF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" y="3099"/>
              <a:ext cx="10" cy="80"/>
            </a:xfrm>
            <a:custGeom>
              <a:avLst/>
              <a:gdLst>
                <a:gd name="T0" fmla="*/ 3 w 10"/>
                <a:gd name="T1" fmla="*/ 80 h 80"/>
                <a:gd name="T2" fmla="*/ 0 w 10"/>
                <a:gd name="T3" fmla="*/ 2 h 80"/>
                <a:gd name="T4" fmla="*/ 10 w 10"/>
                <a:gd name="T5" fmla="*/ 0 h 80"/>
                <a:gd name="T6" fmla="*/ 3 w 10"/>
                <a:gd name="T7" fmla="*/ 80 h 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80">
                  <a:moveTo>
                    <a:pt x="3" y="80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3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Oval 29">
              <a:extLst>
                <a:ext uri="{FF2B5EF4-FFF2-40B4-BE49-F238E27FC236}">
                  <a16:creationId xmlns:a16="http://schemas.microsoft.com/office/drawing/2014/main" id="{3E01A4CE-A02D-45CB-9582-86E553858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" y="3147"/>
              <a:ext cx="37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70" name="Oval 30">
              <a:extLst>
                <a:ext uri="{FF2B5EF4-FFF2-40B4-BE49-F238E27FC236}">
                  <a16:creationId xmlns:a16="http://schemas.microsoft.com/office/drawing/2014/main" id="{039D0F01-ABC1-4D99-A7A3-7872428E1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" y="3157"/>
              <a:ext cx="1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88A92865-C907-460C-8375-AA50725E7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" y="1555"/>
              <a:ext cx="30" cy="168"/>
            </a:xfrm>
            <a:custGeom>
              <a:avLst/>
              <a:gdLst>
                <a:gd name="T0" fmla="*/ 238 w 12"/>
                <a:gd name="T1" fmla="*/ 93 h 63"/>
                <a:gd name="T2" fmla="*/ 470 w 12"/>
                <a:gd name="T3" fmla="*/ 3187 h 63"/>
                <a:gd name="T4" fmla="*/ 0 w 12"/>
                <a:gd name="T5" fmla="*/ 0 h 63"/>
                <a:gd name="T6" fmla="*/ 238 w 12"/>
                <a:gd name="T7" fmla="*/ 93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63">
                  <a:moveTo>
                    <a:pt x="6" y="2"/>
                  </a:moveTo>
                  <a:cubicBezTo>
                    <a:pt x="6" y="2"/>
                    <a:pt x="2" y="47"/>
                    <a:pt x="12" y="6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Oval 32">
              <a:extLst>
                <a:ext uri="{FF2B5EF4-FFF2-40B4-BE49-F238E27FC236}">
                  <a16:creationId xmlns:a16="http://schemas.microsoft.com/office/drawing/2014/main" id="{4FA28283-02C8-4AF2-A048-141FAEA81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" y="1640"/>
              <a:ext cx="8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73" name="Oval 33">
              <a:extLst>
                <a:ext uri="{FF2B5EF4-FFF2-40B4-BE49-F238E27FC236}">
                  <a16:creationId xmlns:a16="http://schemas.microsoft.com/office/drawing/2014/main" id="{2349BC6B-6928-43C8-A277-0CBED18FD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" y="1675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49B23F53-2F4B-4C1C-BF45-A2E14A37D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1560"/>
              <a:ext cx="65" cy="205"/>
            </a:xfrm>
            <a:custGeom>
              <a:avLst/>
              <a:gdLst>
                <a:gd name="T0" fmla="*/ 595 w 26"/>
                <a:gd name="T1" fmla="*/ 0 h 77"/>
                <a:gd name="T2" fmla="*/ 0 w 26"/>
                <a:gd name="T3" fmla="*/ 3871 h 77"/>
                <a:gd name="T4" fmla="*/ 595 w 26"/>
                <a:gd name="T5" fmla="*/ 0 h 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77">
                  <a:moveTo>
                    <a:pt x="15" y="0"/>
                  </a:moveTo>
                  <a:cubicBezTo>
                    <a:pt x="15" y="0"/>
                    <a:pt x="22" y="47"/>
                    <a:pt x="0" y="77"/>
                  </a:cubicBezTo>
                  <a:cubicBezTo>
                    <a:pt x="0" y="77"/>
                    <a:pt x="26" y="63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Oval 35">
              <a:extLst>
                <a:ext uri="{FF2B5EF4-FFF2-40B4-BE49-F238E27FC236}">
                  <a16:creationId xmlns:a16="http://schemas.microsoft.com/office/drawing/2014/main" id="{494A3639-79B9-49F1-AB62-C9DB41B42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1" y="1648"/>
              <a:ext cx="13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76" name="Oval 36">
              <a:extLst>
                <a:ext uri="{FF2B5EF4-FFF2-40B4-BE49-F238E27FC236}">
                  <a16:creationId xmlns:a16="http://schemas.microsoft.com/office/drawing/2014/main" id="{6A9A0205-000F-4E8E-B20D-1841FFB61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1677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29A2B6D3-7DB4-4862-B7ED-1017537A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1987"/>
              <a:ext cx="27" cy="130"/>
            </a:xfrm>
            <a:custGeom>
              <a:avLst/>
              <a:gdLst>
                <a:gd name="T0" fmla="*/ 0 w 11"/>
                <a:gd name="T1" fmla="*/ 0 h 49"/>
                <a:gd name="T2" fmla="*/ 71 w 11"/>
                <a:gd name="T3" fmla="*/ 2428 h 49"/>
                <a:gd name="T4" fmla="*/ 103 w 11"/>
                <a:gd name="T5" fmla="*/ 239 h 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49">
                  <a:moveTo>
                    <a:pt x="0" y="0"/>
                  </a:moveTo>
                  <a:cubicBezTo>
                    <a:pt x="8" y="13"/>
                    <a:pt x="2" y="35"/>
                    <a:pt x="2" y="49"/>
                  </a:cubicBezTo>
                  <a:cubicBezTo>
                    <a:pt x="11" y="40"/>
                    <a:pt x="8" y="16"/>
                    <a:pt x="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8F3A4FC7-B1AB-4B82-88A8-45593C45B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2008"/>
              <a:ext cx="18" cy="115"/>
            </a:xfrm>
            <a:custGeom>
              <a:avLst/>
              <a:gdLst>
                <a:gd name="T0" fmla="*/ 303 w 7"/>
                <a:gd name="T1" fmla="*/ 0 h 43"/>
                <a:gd name="T2" fmla="*/ 139 w 7"/>
                <a:gd name="T3" fmla="*/ 2204 h 43"/>
                <a:gd name="T4" fmla="*/ 172 w 7"/>
                <a:gd name="T5" fmla="*/ 251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3">
                  <a:moveTo>
                    <a:pt x="7" y="0"/>
                  </a:moveTo>
                  <a:cubicBezTo>
                    <a:pt x="3" y="14"/>
                    <a:pt x="3" y="30"/>
                    <a:pt x="3" y="43"/>
                  </a:cubicBezTo>
                  <a:cubicBezTo>
                    <a:pt x="3" y="32"/>
                    <a:pt x="0" y="15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39">
              <a:extLst>
                <a:ext uri="{FF2B5EF4-FFF2-40B4-BE49-F238E27FC236}">
                  <a16:creationId xmlns:a16="http://schemas.microsoft.com/office/drawing/2014/main" id="{DA901AD0-6492-4822-AD15-8BE7CEAB0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3149"/>
              <a:ext cx="172" cy="40"/>
            </a:xfrm>
            <a:custGeom>
              <a:avLst/>
              <a:gdLst>
                <a:gd name="T0" fmla="*/ 0 w 69"/>
                <a:gd name="T1" fmla="*/ 661 h 15"/>
                <a:gd name="T2" fmla="*/ 653 w 69"/>
                <a:gd name="T3" fmla="*/ 547 h 15"/>
                <a:gd name="T4" fmla="*/ 1703 w 69"/>
                <a:gd name="T5" fmla="*/ 363 h 15"/>
                <a:gd name="T6" fmla="*/ 2665 w 69"/>
                <a:gd name="T7" fmla="*/ 56 h 15"/>
                <a:gd name="T8" fmla="*/ 1037 w 69"/>
                <a:gd name="T9" fmla="*/ 547 h 15"/>
                <a:gd name="T10" fmla="*/ 75 w 69"/>
                <a:gd name="T11" fmla="*/ 70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15">
                  <a:moveTo>
                    <a:pt x="0" y="13"/>
                  </a:moveTo>
                  <a:cubicBezTo>
                    <a:pt x="5" y="15"/>
                    <a:pt x="13" y="12"/>
                    <a:pt x="17" y="11"/>
                  </a:cubicBezTo>
                  <a:cubicBezTo>
                    <a:pt x="26" y="9"/>
                    <a:pt x="36" y="9"/>
                    <a:pt x="44" y="7"/>
                  </a:cubicBezTo>
                  <a:cubicBezTo>
                    <a:pt x="52" y="5"/>
                    <a:pt x="61" y="0"/>
                    <a:pt x="69" y="1"/>
                  </a:cubicBezTo>
                  <a:cubicBezTo>
                    <a:pt x="55" y="6"/>
                    <a:pt x="42" y="10"/>
                    <a:pt x="27" y="11"/>
                  </a:cubicBezTo>
                  <a:cubicBezTo>
                    <a:pt x="18" y="11"/>
                    <a:pt x="8" y="12"/>
                    <a:pt x="2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40">
              <a:extLst>
                <a:ext uri="{FF2B5EF4-FFF2-40B4-BE49-F238E27FC236}">
                  <a16:creationId xmlns:a16="http://schemas.microsoft.com/office/drawing/2014/main" id="{67F17203-78CE-45C4-88BB-7EFD038BC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3176"/>
              <a:ext cx="113" cy="16"/>
            </a:xfrm>
            <a:custGeom>
              <a:avLst/>
              <a:gdLst>
                <a:gd name="T0" fmla="*/ 0 w 45"/>
                <a:gd name="T1" fmla="*/ 0 h 6"/>
                <a:gd name="T2" fmla="*/ 794 w 45"/>
                <a:gd name="T3" fmla="*/ 248 h 6"/>
                <a:gd name="T4" fmla="*/ 1790 w 45"/>
                <a:gd name="T5" fmla="*/ 149 h 6"/>
                <a:gd name="T6" fmla="*/ 208 w 45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6">
                  <a:moveTo>
                    <a:pt x="0" y="0"/>
                  </a:moveTo>
                  <a:cubicBezTo>
                    <a:pt x="7" y="1"/>
                    <a:pt x="13" y="4"/>
                    <a:pt x="20" y="5"/>
                  </a:cubicBezTo>
                  <a:cubicBezTo>
                    <a:pt x="29" y="6"/>
                    <a:pt x="36" y="3"/>
                    <a:pt x="45" y="3"/>
                  </a:cubicBezTo>
                  <a:cubicBezTo>
                    <a:pt x="34" y="1"/>
                    <a:pt x="15" y="6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41">
              <a:extLst>
                <a:ext uri="{FF2B5EF4-FFF2-40B4-BE49-F238E27FC236}">
                  <a16:creationId xmlns:a16="http://schemas.microsoft.com/office/drawing/2014/main" id="{AD1ADD4F-A0C0-4463-AF18-A4C9BD59F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2128"/>
              <a:ext cx="317" cy="24"/>
            </a:xfrm>
            <a:custGeom>
              <a:avLst/>
              <a:gdLst>
                <a:gd name="T0" fmla="*/ 0 w 127"/>
                <a:gd name="T1" fmla="*/ 0 h 9"/>
                <a:gd name="T2" fmla="*/ 2723 w 127"/>
                <a:gd name="T3" fmla="*/ 205 h 9"/>
                <a:gd name="T4" fmla="*/ 4927 w 127"/>
                <a:gd name="T5" fmla="*/ 149 h 9"/>
                <a:gd name="T6" fmla="*/ 105 w 127"/>
                <a:gd name="T7" fmla="*/ 5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9">
                  <a:moveTo>
                    <a:pt x="0" y="0"/>
                  </a:moveTo>
                  <a:cubicBezTo>
                    <a:pt x="10" y="9"/>
                    <a:pt x="53" y="5"/>
                    <a:pt x="70" y="4"/>
                  </a:cubicBezTo>
                  <a:cubicBezTo>
                    <a:pt x="82" y="4"/>
                    <a:pt x="118" y="9"/>
                    <a:pt x="127" y="3"/>
                  </a:cubicBezTo>
                  <a:cubicBezTo>
                    <a:pt x="85" y="3"/>
                    <a:pt x="45" y="1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42">
              <a:extLst>
                <a:ext uri="{FF2B5EF4-FFF2-40B4-BE49-F238E27FC236}">
                  <a16:creationId xmlns:a16="http://schemas.microsoft.com/office/drawing/2014/main" id="{C26CB987-2939-4910-94A1-407E96665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552"/>
              <a:ext cx="88" cy="27"/>
            </a:xfrm>
            <a:custGeom>
              <a:avLst/>
              <a:gdLst>
                <a:gd name="T0" fmla="*/ 0 w 35"/>
                <a:gd name="T1" fmla="*/ 219 h 10"/>
                <a:gd name="T2" fmla="*/ 1398 w 35"/>
                <a:gd name="T3" fmla="*/ 373 h 10"/>
                <a:gd name="T4" fmla="*/ 158 w 35"/>
                <a:gd name="T5" fmla="*/ 278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0">
                  <a:moveTo>
                    <a:pt x="0" y="4"/>
                  </a:moveTo>
                  <a:cubicBezTo>
                    <a:pt x="3" y="0"/>
                    <a:pt x="27" y="7"/>
                    <a:pt x="35" y="7"/>
                  </a:cubicBezTo>
                  <a:cubicBezTo>
                    <a:pt x="28" y="9"/>
                    <a:pt x="10" y="10"/>
                    <a:pt x="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43">
              <a:extLst>
                <a:ext uri="{FF2B5EF4-FFF2-40B4-BE49-F238E27FC236}">
                  <a16:creationId xmlns:a16="http://schemas.microsoft.com/office/drawing/2014/main" id="{0127F689-C967-4768-97AA-8E29DC58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" y="1768"/>
              <a:ext cx="190" cy="376"/>
            </a:xfrm>
            <a:custGeom>
              <a:avLst/>
              <a:gdLst>
                <a:gd name="T0" fmla="*/ 0 w 76"/>
                <a:gd name="T1" fmla="*/ 56 h 141"/>
                <a:gd name="T2" fmla="*/ 550 w 76"/>
                <a:gd name="T3" fmla="*/ 1216 h 141"/>
                <a:gd name="T4" fmla="*/ 1145 w 76"/>
                <a:gd name="T5" fmla="*/ 2027 h 141"/>
                <a:gd name="T6" fmla="*/ 2113 w 76"/>
                <a:gd name="T7" fmla="*/ 3435 h 141"/>
                <a:gd name="T8" fmla="*/ 2895 w 76"/>
                <a:gd name="T9" fmla="*/ 7133 h 141"/>
                <a:gd name="T10" fmla="*/ 2345 w 76"/>
                <a:gd name="T11" fmla="*/ 4459 h 141"/>
                <a:gd name="T12" fmla="*/ 1375 w 76"/>
                <a:gd name="T13" fmla="*/ 3128 h 141"/>
                <a:gd name="T14" fmla="*/ 0 w 76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141">
                  <a:moveTo>
                    <a:pt x="0" y="1"/>
                  </a:moveTo>
                  <a:cubicBezTo>
                    <a:pt x="6" y="6"/>
                    <a:pt x="9" y="17"/>
                    <a:pt x="14" y="24"/>
                  </a:cubicBezTo>
                  <a:cubicBezTo>
                    <a:pt x="19" y="30"/>
                    <a:pt x="23" y="35"/>
                    <a:pt x="29" y="40"/>
                  </a:cubicBezTo>
                  <a:cubicBezTo>
                    <a:pt x="38" y="49"/>
                    <a:pt x="47" y="57"/>
                    <a:pt x="54" y="68"/>
                  </a:cubicBezTo>
                  <a:cubicBezTo>
                    <a:pt x="68" y="89"/>
                    <a:pt x="76" y="117"/>
                    <a:pt x="74" y="141"/>
                  </a:cubicBezTo>
                  <a:cubicBezTo>
                    <a:pt x="68" y="124"/>
                    <a:pt x="68" y="105"/>
                    <a:pt x="60" y="88"/>
                  </a:cubicBezTo>
                  <a:cubicBezTo>
                    <a:pt x="53" y="75"/>
                    <a:pt x="47" y="70"/>
                    <a:pt x="35" y="62"/>
                  </a:cubicBezTo>
                  <a:cubicBezTo>
                    <a:pt x="15" y="49"/>
                    <a:pt x="3" y="24"/>
                    <a:pt x="0" y="0"/>
                  </a:cubicBezTo>
                </a:path>
              </a:pathLst>
            </a:custGeom>
            <a:solidFill>
              <a:srgbClr val="661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44">
              <a:extLst>
                <a:ext uri="{FF2B5EF4-FFF2-40B4-BE49-F238E27FC236}">
                  <a16:creationId xmlns:a16="http://schemas.microsoft.com/office/drawing/2014/main" id="{E9237878-476F-4775-9A1C-F56D3E1E9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1928"/>
              <a:ext cx="213" cy="237"/>
            </a:xfrm>
            <a:custGeom>
              <a:avLst/>
              <a:gdLst>
                <a:gd name="T0" fmla="*/ 363 w 85"/>
                <a:gd name="T1" fmla="*/ 362 h 89"/>
                <a:gd name="T2" fmla="*/ 1225 w 85"/>
                <a:gd name="T3" fmla="*/ 1715 h 89"/>
                <a:gd name="T4" fmla="*/ 2436 w 85"/>
                <a:gd name="T5" fmla="*/ 3667 h 89"/>
                <a:gd name="T6" fmla="*/ 2914 w 85"/>
                <a:gd name="T7" fmla="*/ 4383 h 89"/>
                <a:gd name="T8" fmla="*/ 3303 w 85"/>
                <a:gd name="T9" fmla="*/ 3270 h 89"/>
                <a:gd name="T10" fmla="*/ 3145 w 85"/>
                <a:gd name="T11" fmla="*/ 1816 h 89"/>
                <a:gd name="T12" fmla="*/ 2436 w 85"/>
                <a:gd name="T13" fmla="*/ 759 h 89"/>
                <a:gd name="T14" fmla="*/ 363 w 85"/>
                <a:gd name="T15" fmla="*/ 306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" h="89">
                  <a:moveTo>
                    <a:pt x="9" y="7"/>
                  </a:moveTo>
                  <a:cubicBezTo>
                    <a:pt x="0" y="18"/>
                    <a:pt x="23" y="30"/>
                    <a:pt x="31" y="34"/>
                  </a:cubicBezTo>
                  <a:cubicBezTo>
                    <a:pt x="46" y="42"/>
                    <a:pt x="56" y="59"/>
                    <a:pt x="62" y="73"/>
                  </a:cubicBezTo>
                  <a:cubicBezTo>
                    <a:pt x="64" y="78"/>
                    <a:pt x="68" y="86"/>
                    <a:pt x="74" y="87"/>
                  </a:cubicBezTo>
                  <a:cubicBezTo>
                    <a:pt x="85" y="89"/>
                    <a:pt x="84" y="72"/>
                    <a:pt x="84" y="65"/>
                  </a:cubicBezTo>
                  <a:cubicBezTo>
                    <a:pt x="83" y="55"/>
                    <a:pt x="83" y="45"/>
                    <a:pt x="80" y="36"/>
                  </a:cubicBezTo>
                  <a:cubicBezTo>
                    <a:pt x="77" y="27"/>
                    <a:pt x="69" y="20"/>
                    <a:pt x="62" y="15"/>
                  </a:cubicBezTo>
                  <a:cubicBezTo>
                    <a:pt x="45" y="6"/>
                    <a:pt x="27" y="0"/>
                    <a:pt x="9" y="6"/>
                  </a:cubicBezTo>
                </a:path>
              </a:pathLst>
            </a:custGeom>
            <a:solidFill>
              <a:srgbClr val="BC7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45">
              <a:extLst>
                <a:ext uri="{FF2B5EF4-FFF2-40B4-BE49-F238E27FC236}">
                  <a16:creationId xmlns:a16="http://schemas.microsoft.com/office/drawing/2014/main" id="{258CFF58-061A-4276-856C-9533041E1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" y="1832"/>
              <a:ext cx="180" cy="304"/>
            </a:xfrm>
            <a:custGeom>
              <a:avLst/>
              <a:gdLst>
                <a:gd name="T0" fmla="*/ 50 w 72"/>
                <a:gd name="T1" fmla="*/ 0 h 114"/>
                <a:gd name="T2" fmla="*/ 2270 w 72"/>
                <a:gd name="T3" fmla="*/ 5768 h 114"/>
                <a:gd name="T4" fmla="*/ 2113 w 72"/>
                <a:gd name="T5" fmla="*/ 4096 h 114"/>
                <a:gd name="T6" fmla="*/ 1720 w 72"/>
                <a:gd name="T7" fmla="*/ 2637 h 114"/>
                <a:gd name="T8" fmla="*/ 0 w 72"/>
                <a:gd name="T9" fmla="*/ 56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114">
                  <a:moveTo>
                    <a:pt x="1" y="0"/>
                  </a:moveTo>
                  <a:cubicBezTo>
                    <a:pt x="31" y="31"/>
                    <a:pt x="72" y="63"/>
                    <a:pt x="58" y="114"/>
                  </a:cubicBezTo>
                  <a:cubicBezTo>
                    <a:pt x="53" y="105"/>
                    <a:pt x="56" y="92"/>
                    <a:pt x="54" y="81"/>
                  </a:cubicBezTo>
                  <a:cubicBezTo>
                    <a:pt x="53" y="70"/>
                    <a:pt x="50" y="62"/>
                    <a:pt x="44" y="52"/>
                  </a:cubicBezTo>
                  <a:cubicBezTo>
                    <a:pt x="33" y="33"/>
                    <a:pt x="10" y="20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Oval 46">
              <a:extLst>
                <a:ext uri="{FF2B5EF4-FFF2-40B4-BE49-F238E27FC236}">
                  <a16:creationId xmlns:a16="http://schemas.microsoft.com/office/drawing/2014/main" id="{BC8B7E64-FA60-45C6-AEE0-E401B052E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9" y="1915"/>
              <a:ext cx="32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87" name="Oval 47">
              <a:extLst>
                <a:ext uri="{FF2B5EF4-FFF2-40B4-BE49-F238E27FC236}">
                  <a16:creationId xmlns:a16="http://schemas.microsoft.com/office/drawing/2014/main" id="{9F0299A5-DEA4-4FD7-BA09-10AD96B93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6" y="1963"/>
              <a:ext cx="18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88" name="Oval 48">
              <a:extLst>
                <a:ext uri="{FF2B5EF4-FFF2-40B4-BE49-F238E27FC236}">
                  <a16:creationId xmlns:a16="http://schemas.microsoft.com/office/drawing/2014/main" id="{FB04659F-29CD-4F71-BC7E-FC8EBCD43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" y="2005"/>
              <a:ext cx="8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89" name="Freeform 49">
              <a:extLst>
                <a:ext uri="{FF2B5EF4-FFF2-40B4-BE49-F238E27FC236}">
                  <a16:creationId xmlns:a16="http://schemas.microsoft.com/office/drawing/2014/main" id="{734FE95F-0F60-4802-AC28-64C157AB2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" y="3029"/>
              <a:ext cx="170" cy="134"/>
            </a:xfrm>
            <a:custGeom>
              <a:avLst/>
              <a:gdLst>
                <a:gd name="T0" fmla="*/ 83 w 68"/>
                <a:gd name="T1" fmla="*/ 0 h 50"/>
                <a:gd name="T2" fmla="*/ 83 w 68"/>
                <a:gd name="T3" fmla="*/ 1235 h 50"/>
                <a:gd name="T4" fmla="*/ 158 w 68"/>
                <a:gd name="T5" fmla="*/ 2176 h 50"/>
                <a:gd name="T6" fmla="*/ 595 w 68"/>
                <a:gd name="T7" fmla="*/ 2369 h 50"/>
                <a:gd name="T8" fmla="*/ 1145 w 68"/>
                <a:gd name="T9" fmla="*/ 2578 h 50"/>
                <a:gd name="T10" fmla="*/ 1845 w 68"/>
                <a:gd name="T11" fmla="*/ 2578 h 50"/>
                <a:gd name="T12" fmla="*/ 2658 w 68"/>
                <a:gd name="T13" fmla="*/ 2578 h 50"/>
                <a:gd name="T14" fmla="*/ 1333 w 68"/>
                <a:gd name="T15" fmla="*/ 2211 h 50"/>
                <a:gd name="T16" fmla="*/ 520 w 68"/>
                <a:gd name="T17" fmla="*/ 1903 h 50"/>
                <a:gd name="T18" fmla="*/ 238 w 68"/>
                <a:gd name="T19" fmla="*/ 825 h 50"/>
                <a:gd name="T20" fmla="*/ 125 w 68"/>
                <a:gd name="T21" fmla="*/ 0 h 50"/>
                <a:gd name="T22" fmla="*/ 83 w 68"/>
                <a:gd name="T23" fmla="*/ 56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8" h="50">
                  <a:moveTo>
                    <a:pt x="2" y="0"/>
                  </a:moveTo>
                  <a:cubicBezTo>
                    <a:pt x="1" y="8"/>
                    <a:pt x="1" y="16"/>
                    <a:pt x="2" y="24"/>
                  </a:cubicBezTo>
                  <a:cubicBezTo>
                    <a:pt x="2" y="29"/>
                    <a:pt x="0" y="38"/>
                    <a:pt x="4" y="42"/>
                  </a:cubicBezTo>
                  <a:cubicBezTo>
                    <a:pt x="6" y="45"/>
                    <a:pt x="11" y="46"/>
                    <a:pt x="15" y="46"/>
                  </a:cubicBezTo>
                  <a:cubicBezTo>
                    <a:pt x="19" y="48"/>
                    <a:pt x="24" y="50"/>
                    <a:pt x="29" y="50"/>
                  </a:cubicBezTo>
                  <a:cubicBezTo>
                    <a:pt x="35" y="50"/>
                    <a:pt x="41" y="50"/>
                    <a:pt x="47" y="50"/>
                  </a:cubicBezTo>
                  <a:cubicBezTo>
                    <a:pt x="53" y="50"/>
                    <a:pt x="62" y="47"/>
                    <a:pt x="68" y="50"/>
                  </a:cubicBezTo>
                  <a:cubicBezTo>
                    <a:pt x="57" y="46"/>
                    <a:pt x="45" y="44"/>
                    <a:pt x="34" y="43"/>
                  </a:cubicBezTo>
                  <a:cubicBezTo>
                    <a:pt x="28" y="42"/>
                    <a:pt x="17" y="42"/>
                    <a:pt x="13" y="37"/>
                  </a:cubicBezTo>
                  <a:cubicBezTo>
                    <a:pt x="8" y="32"/>
                    <a:pt x="7" y="22"/>
                    <a:pt x="6" y="16"/>
                  </a:cubicBezTo>
                  <a:cubicBezTo>
                    <a:pt x="5" y="11"/>
                    <a:pt x="5" y="5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</a:path>
              </a:pathLst>
            </a:custGeom>
            <a:solidFill>
              <a:srgbClr val="4916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50">
              <a:extLst>
                <a:ext uri="{FF2B5EF4-FFF2-40B4-BE49-F238E27FC236}">
                  <a16:creationId xmlns:a16="http://schemas.microsoft.com/office/drawing/2014/main" id="{1E0F95BC-50C6-463E-B4EF-490BAE837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2139"/>
              <a:ext cx="883" cy="1045"/>
            </a:xfrm>
            <a:custGeom>
              <a:avLst/>
              <a:gdLst>
                <a:gd name="T0" fmla="*/ 13823 w 353"/>
                <a:gd name="T1" fmla="*/ 18789 h 392"/>
                <a:gd name="T2" fmla="*/ 438 w 353"/>
                <a:gd name="T3" fmla="*/ 18981 h 392"/>
                <a:gd name="T4" fmla="*/ 0 w 353"/>
                <a:gd name="T5" fmla="*/ 18378 h 392"/>
                <a:gd name="T6" fmla="*/ 0 w 353"/>
                <a:gd name="T7" fmla="*/ 605 h 392"/>
                <a:gd name="T8" fmla="*/ 438 w 353"/>
                <a:gd name="T9" fmla="*/ 56 h 392"/>
                <a:gd name="T10" fmla="*/ 13823 w 353"/>
                <a:gd name="T11" fmla="*/ 56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3" h="392">
                  <a:moveTo>
                    <a:pt x="353" y="372"/>
                  </a:moveTo>
                  <a:cubicBezTo>
                    <a:pt x="353" y="372"/>
                    <a:pt x="165" y="392"/>
                    <a:pt x="11" y="376"/>
                  </a:cubicBezTo>
                  <a:cubicBezTo>
                    <a:pt x="2" y="375"/>
                    <a:pt x="0" y="371"/>
                    <a:pt x="0" y="3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0" y="0"/>
                    <a:pt x="11" y="1"/>
                  </a:cubicBezTo>
                  <a:cubicBezTo>
                    <a:pt x="273" y="11"/>
                    <a:pt x="353" y="1"/>
                    <a:pt x="35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51">
              <a:extLst>
                <a:ext uri="{FF2B5EF4-FFF2-40B4-BE49-F238E27FC236}">
                  <a16:creationId xmlns:a16="http://schemas.microsoft.com/office/drawing/2014/main" id="{D3C97E64-F48B-4D40-94FA-A5818EF1E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1483"/>
              <a:ext cx="615" cy="80"/>
            </a:xfrm>
            <a:custGeom>
              <a:avLst/>
              <a:gdLst>
                <a:gd name="T0" fmla="*/ 9613 w 246"/>
                <a:gd name="T1" fmla="*/ 397 h 30"/>
                <a:gd name="T2" fmla="*/ 8750 w 246"/>
                <a:gd name="T3" fmla="*/ 1459 h 30"/>
                <a:gd name="T4" fmla="*/ 863 w 246"/>
                <a:gd name="T5" fmla="*/ 1459 h 30"/>
                <a:gd name="T6" fmla="*/ 0 w 246"/>
                <a:gd name="T7" fmla="*/ 397 h 30"/>
                <a:gd name="T8" fmla="*/ 4813 w 246"/>
                <a:gd name="T9" fmla="*/ 0 h 30"/>
                <a:gd name="T10" fmla="*/ 9613 w 246"/>
                <a:gd name="T11" fmla="*/ 39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6" h="30">
                  <a:moveTo>
                    <a:pt x="246" y="8"/>
                  </a:moveTo>
                  <a:cubicBezTo>
                    <a:pt x="246" y="20"/>
                    <a:pt x="236" y="29"/>
                    <a:pt x="224" y="29"/>
                  </a:cubicBezTo>
                  <a:cubicBezTo>
                    <a:pt x="224" y="29"/>
                    <a:pt x="92" y="14"/>
                    <a:pt x="22" y="29"/>
                  </a:cubicBezTo>
                  <a:cubicBezTo>
                    <a:pt x="7" y="30"/>
                    <a:pt x="0" y="20"/>
                    <a:pt x="0" y="8"/>
                  </a:cubicBezTo>
                  <a:cubicBezTo>
                    <a:pt x="0" y="8"/>
                    <a:pt x="81" y="0"/>
                    <a:pt x="123" y="0"/>
                  </a:cubicBezTo>
                  <a:cubicBezTo>
                    <a:pt x="166" y="0"/>
                    <a:pt x="246" y="8"/>
                    <a:pt x="246" y="8"/>
                  </a:cubicBezTo>
                  <a:close/>
                </a:path>
              </a:pathLst>
            </a:custGeom>
            <a:solidFill>
              <a:srgbClr val="6F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52">
              <a:extLst>
                <a:ext uri="{FF2B5EF4-FFF2-40B4-BE49-F238E27FC236}">
                  <a16:creationId xmlns:a16="http://schemas.microsoft.com/office/drawing/2014/main" id="{474AFD69-6010-4003-9EFD-EF722D43F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" y="1520"/>
              <a:ext cx="590" cy="43"/>
            </a:xfrm>
            <a:custGeom>
              <a:avLst/>
              <a:gdLst>
                <a:gd name="T0" fmla="*/ 9220 w 236"/>
                <a:gd name="T1" fmla="*/ 470 h 16"/>
                <a:gd name="T2" fmla="*/ 8595 w 236"/>
                <a:gd name="T3" fmla="*/ 779 h 16"/>
                <a:gd name="T4" fmla="*/ 675 w 236"/>
                <a:gd name="T5" fmla="*/ 779 h 16"/>
                <a:gd name="T6" fmla="*/ 0 w 236"/>
                <a:gd name="T7" fmla="*/ 427 h 16"/>
                <a:gd name="T8" fmla="*/ 4658 w 236"/>
                <a:gd name="T9" fmla="*/ 0 h 16"/>
                <a:gd name="T10" fmla="*/ 9220 w 236"/>
                <a:gd name="T11" fmla="*/ 47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6" h="16">
                  <a:moveTo>
                    <a:pt x="236" y="9"/>
                  </a:moveTo>
                  <a:cubicBezTo>
                    <a:pt x="232" y="13"/>
                    <a:pt x="226" y="15"/>
                    <a:pt x="220" y="15"/>
                  </a:cubicBezTo>
                  <a:cubicBezTo>
                    <a:pt x="220" y="15"/>
                    <a:pt x="88" y="0"/>
                    <a:pt x="17" y="15"/>
                  </a:cubicBezTo>
                  <a:cubicBezTo>
                    <a:pt x="10" y="16"/>
                    <a:pt x="4" y="13"/>
                    <a:pt x="0" y="8"/>
                  </a:cubicBezTo>
                  <a:cubicBezTo>
                    <a:pt x="0" y="8"/>
                    <a:pt x="94" y="0"/>
                    <a:pt x="119" y="0"/>
                  </a:cubicBezTo>
                  <a:cubicBezTo>
                    <a:pt x="144" y="0"/>
                    <a:pt x="236" y="9"/>
                    <a:pt x="236" y="9"/>
                  </a:cubicBezTo>
                  <a:close/>
                </a:path>
              </a:pathLst>
            </a:cu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Oval 53">
              <a:extLst>
                <a:ext uri="{FF2B5EF4-FFF2-40B4-BE49-F238E27FC236}">
                  <a16:creationId xmlns:a16="http://schemas.microsoft.com/office/drawing/2014/main" id="{76D00C91-782B-4C53-9B24-80CF49819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1512"/>
              <a:ext cx="75" cy="21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94" name="Oval 54">
              <a:extLst>
                <a:ext uri="{FF2B5EF4-FFF2-40B4-BE49-F238E27FC236}">
                  <a16:creationId xmlns:a16="http://schemas.microsoft.com/office/drawing/2014/main" id="{91E2B5B3-030F-4DC7-88B2-C9FD7C868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" y="1515"/>
              <a:ext cx="25" cy="18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95" name="Oval 55">
              <a:extLst>
                <a:ext uri="{FF2B5EF4-FFF2-40B4-BE49-F238E27FC236}">
                  <a16:creationId xmlns:a16="http://schemas.microsoft.com/office/drawing/2014/main" id="{498AFC63-05DF-47A0-84F8-CDF38F5A7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4" y="1523"/>
              <a:ext cx="55" cy="21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96" name="Oval 56">
              <a:extLst>
                <a:ext uri="{FF2B5EF4-FFF2-40B4-BE49-F238E27FC236}">
                  <a16:creationId xmlns:a16="http://schemas.microsoft.com/office/drawing/2014/main" id="{4C51D829-8987-4175-B874-45F2773FE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1528"/>
              <a:ext cx="15" cy="13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97" name="Freeform 57">
              <a:extLst>
                <a:ext uri="{FF2B5EF4-FFF2-40B4-BE49-F238E27FC236}">
                  <a16:creationId xmlns:a16="http://schemas.microsoft.com/office/drawing/2014/main" id="{7F717D43-B039-432B-BCD8-430345F72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4" y="1315"/>
              <a:ext cx="137" cy="176"/>
            </a:xfrm>
            <a:custGeom>
              <a:avLst/>
              <a:gdLst>
                <a:gd name="T0" fmla="*/ 807 w 55"/>
                <a:gd name="T1" fmla="*/ 205 h 66"/>
                <a:gd name="T2" fmla="*/ 105 w 55"/>
                <a:gd name="T3" fmla="*/ 661 h 66"/>
                <a:gd name="T4" fmla="*/ 30 w 55"/>
                <a:gd name="T5" fmla="*/ 1821 h 66"/>
                <a:gd name="T6" fmla="*/ 154 w 55"/>
                <a:gd name="T7" fmla="*/ 3037 h 66"/>
                <a:gd name="T8" fmla="*/ 466 w 55"/>
                <a:gd name="T9" fmla="*/ 3277 h 66"/>
                <a:gd name="T10" fmla="*/ 1036 w 55"/>
                <a:gd name="T11" fmla="*/ 3128 h 66"/>
                <a:gd name="T12" fmla="*/ 1731 w 55"/>
                <a:gd name="T13" fmla="*/ 2368 h 66"/>
                <a:gd name="T14" fmla="*/ 1856 w 55"/>
                <a:gd name="T15" fmla="*/ 56 h 66"/>
                <a:gd name="T16" fmla="*/ 924 w 55"/>
                <a:gd name="T17" fmla="*/ 93 h 66"/>
                <a:gd name="T18" fmla="*/ 807 w 55"/>
                <a:gd name="T19" fmla="*/ 205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66">
                  <a:moveTo>
                    <a:pt x="21" y="4"/>
                  </a:moveTo>
                  <a:cubicBezTo>
                    <a:pt x="15" y="3"/>
                    <a:pt x="6" y="8"/>
                    <a:pt x="3" y="13"/>
                  </a:cubicBezTo>
                  <a:cubicBezTo>
                    <a:pt x="0" y="19"/>
                    <a:pt x="1" y="28"/>
                    <a:pt x="1" y="36"/>
                  </a:cubicBezTo>
                  <a:cubicBezTo>
                    <a:pt x="2" y="44"/>
                    <a:pt x="3" y="52"/>
                    <a:pt x="4" y="60"/>
                  </a:cubicBezTo>
                  <a:cubicBezTo>
                    <a:pt x="4" y="66"/>
                    <a:pt x="6" y="65"/>
                    <a:pt x="12" y="65"/>
                  </a:cubicBezTo>
                  <a:cubicBezTo>
                    <a:pt x="17" y="65"/>
                    <a:pt x="22" y="65"/>
                    <a:pt x="27" y="62"/>
                  </a:cubicBezTo>
                  <a:cubicBezTo>
                    <a:pt x="34" y="58"/>
                    <a:pt x="39" y="52"/>
                    <a:pt x="45" y="47"/>
                  </a:cubicBezTo>
                  <a:cubicBezTo>
                    <a:pt x="49" y="43"/>
                    <a:pt x="55" y="0"/>
                    <a:pt x="48" y="1"/>
                  </a:cubicBezTo>
                  <a:cubicBezTo>
                    <a:pt x="40" y="1"/>
                    <a:pt x="32" y="0"/>
                    <a:pt x="24" y="2"/>
                  </a:cubicBezTo>
                  <a:cubicBezTo>
                    <a:pt x="23" y="2"/>
                    <a:pt x="22" y="3"/>
                    <a:pt x="21" y="4"/>
                  </a:cubicBezTo>
                </a:path>
              </a:pathLst>
            </a:custGeom>
            <a:solidFill>
              <a:srgbClr val="6F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58">
              <a:extLst>
                <a:ext uri="{FF2B5EF4-FFF2-40B4-BE49-F238E27FC236}">
                  <a16:creationId xmlns:a16="http://schemas.microsoft.com/office/drawing/2014/main" id="{1AB013C6-4E87-4827-986E-DFE841408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1299"/>
              <a:ext cx="163" cy="168"/>
            </a:xfrm>
            <a:custGeom>
              <a:avLst/>
              <a:gdLst>
                <a:gd name="T0" fmla="*/ 83 w 65"/>
                <a:gd name="T1" fmla="*/ 93 h 63"/>
                <a:gd name="T2" fmla="*/ 597 w 65"/>
                <a:gd name="T3" fmla="*/ 149 h 63"/>
                <a:gd name="T4" fmla="*/ 913 w 65"/>
                <a:gd name="T5" fmla="*/ 149 h 63"/>
                <a:gd name="T6" fmla="*/ 1309 w 65"/>
                <a:gd name="T7" fmla="*/ 93 h 63"/>
                <a:gd name="T8" fmla="*/ 2415 w 65"/>
                <a:gd name="T9" fmla="*/ 205 h 63"/>
                <a:gd name="T10" fmla="*/ 2573 w 65"/>
                <a:gd name="T11" fmla="*/ 363 h 63"/>
                <a:gd name="T12" fmla="*/ 2415 w 65"/>
                <a:gd name="T13" fmla="*/ 605 h 63"/>
                <a:gd name="T14" fmla="*/ 2177 w 65"/>
                <a:gd name="T15" fmla="*/ 968 h 63"/>
                <a:gd name="T16" fmla="*/ 1780 w 65"/>
                <a:gd name="T17" fmla="*/ 2424 h 63"/>
                <a:gd name="T18" fmla="*/ 1497 w 65"/>
                <a:gd name="T19" fmla="*/ 3187 h 63"/>
                <a:gd name="T20" fmla="*/ 1106 w 65"/>
                <a:gd name="T21" fmla="*/ 2483 h 63"/>
                <a:gd name="T22" fmla="*/ 785 w 65"/>
                <a:gd name="T23" fmla="*/ 1672 h 63"/>
                <a:gd name="T24" fmla="*/ 238 w 65"/>
                <a:gd name="T25" fmla="*/ 605 h 63"/>
                <a:gd name="T26" fmla="*/ 50 w 65"/>
                <a:gd name="T27" fmla="*/ 363 h 63"/>
                <a:gd name="T28" fmla="*/ 125 w 65"/>
                <a:gd name="T29" fmla="*/ 149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5" h="63">
                  <a:moveTo>
                    <a:pt x="2" y="2"/>
                  </a:moveTo>
                  <a:cubicBezTo>
                    <a:pt x="6" y="4"/>
                    <a:pt x="11" y="3"/>
                    <a:pt x="15" y="3"/>
                  </a:cubicBezTo>
                  <a:cubicBezTo>
                    <a:pt x="18" y="3"/>
                    <a:pt x="20" y="3"/>
                    <a:pt x="23" y="3"/>
                  </a:cubicBezTo>
                  <a:cubicBezTo>
                    <a:pt x="26" y="3"/>
                    <a:pt x="29" y="2"/>
                    <a:pt x="33" y="2"/>
                  </a:cubicBezTo>
                  <a:cubicBezTo>
                    <a:pt x="42" y="2"/>
                    <a:pt x="53" y="0"/>
                    <a:pt x="61" y="4"/>
                  </a:cubicBezTo>
                  <a:cubicBezTo>
                    <a:pt x="63" y="4"/>
                    <a:pt x="65" y="4"/>
                    <a:pt x="65" y="7"/>
                  </a:cubicBezTo>
                  <a:cubicBezTo>
                    <a:pt x="65" y="8"/>
                    <a:pt x="62" y="11"/>
                    <a:pt x="61" y="12"/>
                  </a:cubicBezTo>
                  <a:cubicBezTo>
                    <a:pt x="59" y="14"/>
                    <a:pt x="57" y="17"/>
                    <a:pt x="55" y="19"/>
                  </a:cubicBezTo>
                  <a:cubicBezTo>
                    <a:pt x="49" y="28"/>
                    <a:pt x="46" y="37"/>
                    <a:pt x="45" y="48"/>
                  </a:cubicBezTo>
                  <a:cubicBezTo>
                    <a:pt x="44" y="52"/>
                    <a:pt x="43" y="63"/>
                    <a:pt x="38" y="63"/>
                  </a:cubicBezTo>
                  <a:cubicBezTo>
                    <a:pt x="33" y="63"/>
                    <a:pt x="30" y="53"/>
                    <a:pt x="28" y="49"/>
                  </a:cubicBezTo>
                  <a:cubicBezTo>
                    <a:pt x="26" y="43"/>
                    <a:pt x="23" y="38"/>
                    <a:pt x="20" y="33"/>
                  </a:cubicBezTo>
                  <a:cubicBezTo>
                    <a:pt x="16" y="25"/>
                    <a:pt x="11" y="18"/>
                    <a:pt x="6" y="12"/>
                  </a:cubicBezTo>
                  <a:cubicBezTo>
                    <a:pt x="4" y="10"/>
                    <a:pt x="2" y="9"/>
                    <a:pt x="1" y="7"/>
                  </a:cubicBezTo>
                  <a:cubicBezTo>
                    <a:pt x="0" y="5"/>
                    <a:pt x="1" y="3"/>
                    <a:pt x="3" y="3"/>
                  </a:cubicBezTo>
                </a:path>
              </a:pathLst>
            </a:cu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Oval 59">
              <a:extLst>
                <a:ext uri="{FF2B5EF4-FFF2-40B4-BE49-F238E27FC236}">
                  <a16:creationId xmlns:a16="http://schemas.microsoft.com/office/drawing/2014/main" id="{34FD46FE-BE36-4A23-81C2-72BCFE8E8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320"/>
              <a:ext cx="43" cy="45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0" name="Oval 60">
              <a:extLst>
                <a:ext uri="{FF2B5EF4-FFF2-40B4-BE49-F238E27FC236}">
                  <a16:creationId xmlns:a16="http://schemas.microsoft.com/office/drawing/2014/main" id="{BF0BCDC1-D08B-4A21-B721-35E828E35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" y="1360"/>
              <a:ext cx="15" cy="24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1" name="Oval 61">
              <a:extLst>
                <a:ext uri="{FF2B5EF4-FFF2-40B4-BE49-F238E27FC236}">
                  <a16:creationId xmlns:a16="http://schemas.microsoft.com/office/drawing/2014/main" id="{6A6609DC-428B-4465-ACF7-EE3780877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" y="1392"/>
              <a:ext cx="10" cy="11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2" name="Oval 62">
              <a:extLst>
                <a:ext uri="{FF2B5EF4-FFF2-40B4-BE49-F238E27FC236}">
                  <a16:creationId xmlns:a16="http://schemas.microsoft.com/office/drawing/2014/main" id="{412E7A14-00D3-4079-A3BF-9B6ACCA22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1320"/>
              <a:ext cx="28" cy="40"/>
            </a:xfrm>
            <a:prstGeom prst="ellipse">
              <a:avLst/>
            </a:prstGeom>
            <a:solidFill>
              <a:srgbClr val="54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" name="Freeform 63">
              <a:extLst>
                <a:ext uri="{FF2B5EF4-FFF2-40B4-BE49-F238E27FC236}">
                  <a16:creationId xmlns:a16="http://schemas.microsoft.com/office/drawing/2014/main" id="{C0C9F512-81BD-41DF-9B19-0CBA3B43B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1307"/>
              <a:ext cx="190" cy="178"/>
            </a:xfrm>
            <a:custGeom>
              <a:avLst/>
              <a:gdLst>
                <a:gd name="T0" fmla="*/ 125 w 76"/>
                <a:gd name="T1" fmla="*/ 0 h 67"/>
                <a:gd name="T2" fmla="*/ 750 w 76"/>
                <a:gd name="T3" fmla="*/ 56 h 67"/>
                <a:gd name="T4" fmla="*/ 1613 w 76"/>
                <a:gd name="T5" fmla="*/ 149 h 67"/>
                <a:gd name="T6" fmla="*/ 2658 w 76"/>
                <a:gd name="T7" fmla="*/ 452 h 67"/>
                <a:gd name="T8" fmla="*/ 2970 w 76"/>
                <a:gd name="T9" fmla="*/ 847 h 67"/>
                <a:gd name="T10" fmla="*/ 2813 w 76"/>
                <a:gd name="T11" fmla="*/ 1652 h 67"/>
                <a:gd name="T12" fmla="*/ 2583 w 76"/>
                <a:gd name="T13" fmla="*/ 2888 h 67"/>
                <a:gd name="T14" fmla="*/ 2000 w 76"/>
                <a:gd name="T15" fmla="*/ 3339 h 67"/>
                <a:gd name="T16" fmla="*/ 1458 w 76"/>
                <a:gd name="T17" fmla="*/ 3191 h 67"/>
                <a:gd name="T18" fmla="*/ 595 w 76"/>
                <a:gd name="T19" fmla="*/ 2139 h 67"/>
                <a:gd name="T20" fmla="*/ 158 w 76"/>
                <a:gd name="T21" fmla="*/ 545 h 67"/>
                <a:gd name="T22" fmla="*/ 125 w 76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" h="67">
                  <a:moveTo>
                    <a:pt x="3" y="0"/>
                  </a:moveTo>
                  <a:cubicBezTo>
                    <a:pt x="8" y="1"/>
                    <a:pt x="14" y="0"/>
                    <a:pt x="19" y="1"/>
                  </a:cubicBezTo>
                  <a:cubicBezTo>
                    <a:pt x="26" y="2"/>
                    <a:pt x="34" y="1"/>
                    <a:pt x="41" y="3"/>
                  </a:cubicBezTo>
                  <a:cubicBezTo>
                    <a:pt x="50" y="4"/>
                    <a:pt x="60" y="6"/>
                    <a:pt x="68" y="9"/>
                  </a:cubicBezTo>
                  <a:cubicBezTo>
                    <a:pt x="72" y="11"/>
                    <a:pt x="75" y="13"/>
                    <a:pt x="76" y="17"/>
                  </a:cubicBezTo>
                  <a:cubicBezTo>
                    <a:pt x="76" y="22"/>
                    <a:pt x="73" y="28"/>
                    <a:pt x="72" y="33"/>
                  </a:cubicBezTo>
                  <a:cubicBezTo>
                    <a:pt x="71" y="42"/>
                    <a:pt x="70" y="50"/>
                    <a:pt x="66" y="58"/>
                  </a:cubicBezTo>
                  <a:cubicBezTo>
                    <a:pt x="63" y="63"/>
                    <a:pt x="57" y="67"/>
                    <a:pt x="51" y="67"/>
                  </a:cubicBezTo>
                  <a:cubicBezTo>
                    <a:pt x="46" y="66"/>
                    <a:pt x="42" y="65"/>
                    <a:pt x="37" y="64"/>
                  </a:cubicBezTo>
                  <a:cubicBezTo>
                    <a:pt x="25" y="63"/>
                    <a:pt x="19" y="54"/>
                    <a:pt x="15" y="43"/>
                  </a:cubicBezTo>
                  <a:cubicBezTo>
                    <a:pt x="11" y="32"/>
                    <a:pt x="9" y="21"/>
                    <a:pt x="4" y="11"/>
                  </a:cubicBezTo>
                  <a:cubicBezTo>
                    <a:pt x="3" y="9"/>
                    <a:pt x="0" y="2"/>
                    <a:pt x="3" y="0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64">
              <a:extLst>
                <a:ext uri="{FF2B5EF4-FFF2-40B4-BE49-F238E27FC236}">
                  <a16:creationId xmlns:a16="http://schemas.microsoft.com/office/drawing/2014/main" id="{FBCEC244-44CE-4102-B535-40D1BB590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1280"/>
              <a:ext cx="615" cy="283"/>
            </a:xfrm>
            <a:custGeom>
              <a:avLst/>
              <a:gdLst>
                <a:gd name="T0" fmla="*/ 9613 w 246"/>
                <a:gd name="T1" fmla="*/ 4264 h 106"/>
                <a:gd name="T2" fmla="*/ 8750 w 246"/>
                <a:gd name="T3" fmla="*/ 5332 h 106"/>
                <a:gd name="T4" fmla="*/ 833 w 246"/>
                <a:gd name="T5" fmla="*/ 5332 h 106"/>
                <a:gd name="T6" fmla="*/ 0 w 246"/>
                <a:gd name="T7" fmla="*/ 4264 h 106"/>
                <a:gd name="T8" fmla="*/ 0 w 246"/>
                <a:gd name="T9" fmla="*/ 1767 h 106"/>
                <a:gd name="T10" fmla="*/ 833 w 246"/>
                <a:gd name="T11" fmla="*/ 705 h 106"/>
                <a:gd name="T12" fmla="*/ 8750 w 246"/>
                <a:gd name="T13" fmla="*/ 705 h 106"/>
                <a:gd name="T14" fmla="*/ 9613 w 246"/>
                <a:gd name="T15" fmla="*/ 1767 h 106"/>
                <a:gd name="T16" fmla="*/ 9613 w 246"/>
                <a:gd name="T17" fmla="*/ 4264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6" h="106">
                  <a:moveTo>
                    <a:pt x="246" y="84"/>
                  </a:moveTo>
                  <a:cubicBezTo>
                    <a:pt x="246" y="96"/>
                    <a:pt x="236" y="105"/>
                    <a:pt x="224" y="105"/>
                  </a:cubicBezTo>
                  <a:cubicBezTo>
                    <a:pt x="224" y="105"/>
                    <a:pt x="92" y="90"/>
                    <a:pt x="21" y="105"/>
                  </a:cubicBezTo>
                  <a:cubicBezTo>
                    <a:pt x="7" y="106"/>
                    <a:pt x="0" y="96"/>
                    <a:pt x="0" y="8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4"/>
                    <a:pt x="3" y="17"/>
                    <a:pt x="21" y="14"/>
                  </a:cubicBezTo>
                  <a:cubicBezTo>
                    <a:pt x="135" y="0"/>
                    <a:pt x="224" y="14"/>
                    <a:pt x="224" y="14"/>
                  </a:cubicBezTo>
                  <a:cubicBezTo>
                    <a:pt x="236" y="14"/>
                    <a:pt x="246" y="24"/>
                    <a:pt x="246" y="35"/>
                  </a:cubicBezTo>
                  <a:lnTo>
                    <a:pt x="246" y="84"/>
                  </a:lnTo>
                  <a:close/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65">
              <a:extLst>
                <a:ext uri="{FF2B5EF4-FFF2-40B4-BE49-F238E27FC236}">
                  <a16:creationId xmlns:a16="http://schemas.microsoft.com/office/drawing/2014/main" id="{228B396D-45FA-43C8-A6AB-4D3F06EBF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1309"/>
              <a:ext cx="140" cy="168"/>
            </a:xfrm>
            <a:custGeom>
              <a:avLst/>
              <a:gdLst>
                <a:gd name="T0" fmla="*/ 2033 w 56"/>
                <a:gd name="T1" fmla="*/ 0 h 63"/>
                <a:gd name="T2" fmla="*/ 1533 w 56"/>
                <a:gd name="T3" fmla="*/ 0 h 63"/>
                <a:gd name="T4" fmla="*/ 938 w 56"/>
                <a:gd name="T5" fmla="*/ 93 h 63"/>
                <a:gd name="T6" fmla="*/ 125 w 56"/>
                <a:gd name="T7" fmla="*/ 205 h 63"/>
                <a:gd name="T8" fmla="*/ 363 w 56"/>
                <a:gd name="T9" fmla="*/ 397 h 63"/>
                <a:gd name="T10" fmla="*/ 750 w 56"/>
                <a:gd name="T11" fmla="*/ 760 h 63"/>
                <a:gd name="T12" fmla="*/ 1300 w 56"/>
                <a:gd name="T13" fmla="*/ 2483 h 63"/>
                <a:gd name="T14" fmla="*/ 1720 w 56"/>
                <a:gd name="T15" fmla="*/ 2824 h 63"/>
                <a:gd name="T16" fmla="*/ 1800 w 56"/>
                <a:gd name="T17" fmla="*/ 2125 h 63"/>
                <a:gd name="T18" fmla="*/ 1925 w 56"/>
                <a:gd name="T19" fmla="*/ 1515 h 63"/>
                <a:gd name="T20" fmla="*/ 2158 w 56"/>
                <a:gd name="T21" fmla="*/ 205 h 63"/>
                <a:gd name="T22" fmla="*/ 2083 w 56"/>
                <a:gd name="T23" fmla="*/ 0 h 63"/>
                <a:gd name="T24" fmla="*/ 2033 w 56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63">
                  <a:moveTo>
                    <a:pt x="52" y="0"/>
                  </a:moveTo>
                  <a:cubicBezTo>
                    <a:pt x="48" y="0"/>
                    <a:pt x="43" y="0"/>
                    <a:pt x="39" y="0"/>
                  </a:cubicBezTo>
                  <a:cubicBezTo>
                    <a:pt x="34" y="0"/>
                    <a:pt x="29" y="1"/>
                    <a:pt x="24" y="2"/>
                  </a:cubicBezTo>
                  <a:cubicBezTo>
                    <a:pt x="17" y="3"/>
                    <a:pt x="10" y="2"/>
                    <a:pt x="3" y="4"/>
                  </a:cubicBezTo>
                  <a:cubicBezTo>
                    <a:pt x="0" y="7"/>
                    <a:pt x="8" y="8"/>
                    <a:pt x="9" y="8"/>
                  </a:cubicBezTo>
                  <a:cubicBezTo>
                    <a:pt x="13" y="9"/>
                    <a:pt x="17" y="11"/>
                    <a:pt x="19" y="15"/>
                  </a:cubicBezTo>
                  <a:cubicBezTo>
                    <a:pt x="25" y="26"/>
                    <a:pt x="29" y="37"/>
                    <a:pt x="33" y="49"/>
                  </a:cubicBezTo>
                  <a:cubicBezTo>
                    <a:pt x="35" y="52"/>
                    <a:pt x="41" y="63"/>
                    <a:pt x="44" y="56"/>
                  </a:cubicBezTo>
                  <a:cubicBezTo>
                    <a:pt x="46" y="52"/>
                    <a:pt x="46" y="46"/>
                    <a:pt x="46" y="42"/>
                  </a:cubicBezTo>
                  <a:cubicBezTo>
                    <a:pt x="47" y="38"/>
                    <a:pt x="48" y="34"/>
                    <a:pt x="49" y="30"/>
                  </a:cubicBezTo>
                  <a:cubicBezTo>
                    <a:pt x="52" y="22"/>
                    <a:pt x="56" y="13"/>
                    <a:pt x="55" y="4"/>
                  </a:cubicBezTo>
                  <a:cubicBezTo>
                    <a:pt x="55" y="3"/>
                    <a:pt x="54" y="1"/>
                    <a:pt x="53" y="0"/>
                  </a:cubicBezTo>
                  <a:cubicBezTo>
                    <a:pt x="53" y="0"/>
                    <a:pt x="52" y="0"/>
                    <a:pt x="52" y="0"/>
                  </a:cubicBezTo>
                </a:path>
              </a:pathLst>
            </a:custGeom>
            <a:solidFill>
              <a:srgbClr val="A7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66">
              <a:extLst>
                <a:ext uri="{FF2B5EF4-FFF2-40B4-BE49-F238E27FC236}">
                  <a16:creationId xmlns:a16="http://schemas.microsoft.com/office/drawing/2014/main" id="{0F55DF23-1FAB-43D1-98AD-1A70E1F12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9" y="1389"/>
              <a:ext cx="172" cy="104"/>
            </a:xfrm>
            <a:custGeom>
              <a:avLst/>
              <a:gdLst>
                <a:gd name="T0" fmla="*/ 30 w 69"/>
                <a:gd name="T1" fmla="*/ 1763 h 39"/>
                <a:gd name="T2" fmla="*/ 653 w 69"/>
                <a:gd name="T3" fmla="*/ 968 h 39"/>
                <a:gd name="T4" fmla="*/ 1236 w 69"/>
                <a:gd name="T5" fmla="*/ 307 h 39"/>
                <a:gd name="T6" fmla="*/ 2126 w 69"/>
                <a:gd name="T7" fmla="*/ 1059 h 39"/>
                <a:gd name="T8" fmla="*/ 2665 w 69"/>
                <a:gd name="T9" fmla="*/ 1672 h 39"/>
                <a:gd name="T10" fmla="*/ 2014 w 69"/>
                <a:gd name="T11" fmla="*/ 1728 h 39"/>
                <a:gd name="T12" fmla="*/ 1269 w 69"/>
                <a:gd name="T13" fmla="*/ 1672 h 39"/>
                <a:gd name="T14" fmla="*/ 621 w 69"/>
                <a:gd name="T15" fmla="*/ 1763 h 39"/>
                <a:gd name="T16" fmla="*/ 0 w 69"/>
                <a:gd name="T17" fmla="*/ 1877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39">
                  <a:moveTo>
                    <a:pt x="1" y="35"/>
                  </a:moveTo>
                  <a:cubicBezTo>
                    <a:pt x="4" y="39"/>
                    <a:pt x="15" y="23"/>
                    <a:pt x="17" y="19"/>
                  </a:cubicBezTo>
                  <a:cubicBezTo>
                    <a:pt x="21" y="13"/>
                    <a:pt x="22" y="0"/>
                    <a:pt x="32" y="6"/>
                  </a:cubicBezTo>
                  <a:cubicBezTo>
                    <a:pt x="40" y="10"/>
                    <a:pt x="48" y="16"/>
                    <a:pt x="55" y="21"/>
                  </a:cubicBezTo>
                  <a:cubicBezTo>
                    <a:pt x="59" y="25"/>
                    <a:pt x="67" y="29"/>
                    <a:pt x="69" y="33"/>
                  </a:cubicBezTo>
                  <a:cubicBezTo>
                    <a:pt x="65" y="35"/>
                    <a:pt x="57" y="34"/>
                    <a:pt x="52" y="34"/>
                  </a:cubicBezTo>
                  <a:cubicBezTo>
                    <a:pt x="45" y="34"/>
                    <a:pt x="39" y="33"/>
                    <a:pt x="33" y="33"/>
                  </a:cubicBezTo>
                  <a:cubicBezTo>
                    <a:pt x="27" y="34"/>
                    <a:pt x="22" y="35"/>
                    <a:pt x="16" y="35"/>
                  </a:cubicBezTo>
                  <a:cubicBezTo>
                    <a:pt x="13" y="36"/>
                    <a:pt x="2" y="39"/>
                    <a:pt x="0" y="37"/>
                  </a:cubicBezTo>
                </a:path>
              </a:pathLst>
            </a:custGeom>
            <a:solidFill>
              <a:srgbClr val="A7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67">
              <a:extLst>
                <a:ext uri="{FF2B5EF4-FFF2-40B4-BE49-F238E27FC236}">
                  <a16:creationId xmlns:a16="http://schemas.microsoft.com/office/drawing/2014/main" id="{D3928858-FA4C-4A81-9621-ED6176E8F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" y="1309"/>
              <a:ext cx="250" cy="27"/>
            </a:xfrm>
            <a:custGeom>
              <a:avLst/>
              <a:gdLst>
                <a:gd name="T0" fmla="*/ 0 w 100"/>
                <a:gd name="T1" fmla="*/ 429 h 10"/>
                <a:gd name="T2" fmla="*/ 438 w 100"/>
                <a:gd name="T3" fmla="*/ 313 h 10"/>
                <a:gd name="T4" fmla="*/ 908 w 100"/>
                <a:gd name="T5" fmla="*/ 219 h 10"/>
                <a:gd name="T6" fmla="*/ 2033 w 100"/>
                <a:gd name="T7" fmla="*/ 59 h 10"/>
                <a:gd name="T8" fmla="*/ 3908 w 100"/>
                <a:gd name="T9" fmla="*/ 59 h 10"/>
                <a:gd name="T10" fmla="*/ 3333 w 100"/>
                <a:gd name="T11" fmla="*/ 103 h 10"/>
                <a:gd name="T12" fmla="*/ 2395 w 100"/>
                <a:gd name="T13" fmla="*/ 219 h 10"/>
                <a:gd name="T14" fmla="*/ 1300 w 100"/>
                <a:gd name="T15" fmla="*/ 373 h 10"/>
                <a:gd name="T16" fmla="*/ 50 w 100"/>
                <a:gd name="T17" fmla="*/ 429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" h="10">
                  <a:moveTo>
                    <a:pt x="0" y="8"/>
                  </a:moveTo>
                  <a:cubicBezTo>
                    <a:pt x="4" y="8"/>
                    <a:pt x="7" y="6"/>
                    <a:pt x="11" y="6"/>
                  </a:cubicBezTo>
                  <a:cubicBezTo>
                    <a:pt x="15" y="5"/>
                    <a:pt x="19" y="5"/>
                    <a:pt x="23" y="4"/>
                  </a:cubicBezTo>
                  <a:cubicBezTo>
                    <a:pt x="32" y="3"/>
                    <a:pt x="42" y="3"/>
                    <a:pt x="52" y="1"/>
                  </a:cubicBezTo>
                  <a:cubicBezTo>
                    <a:pt x="68" y="0"/>
                    <a:pt x="84" y="0"/>
                    <a:pt x="100" y="1"/>
                  </a:cubicBezTo>
                  <a:cubicBezTo>
                    <a:pt x="96" y="3"/>
                    <a:pt x="89" y="2"/>
                    <a:pt x="85" y="2"/>
                  </a:cubicBezTo>
                  <a:cubicBezTo>
                    <a:pt x="77" y="3"/>
                    <a:pt x="69" y="4"/>
                    <a:pt x="61" y="4"/>
                  </a:cubicBezTo>
                  <a:cubicBezTo>
                    <a:pt x="52" y="4"/>
                    <a:pt x="42" y="6"/>
                    <a:pt x="33" y="7"/>
                  </a:cubicBezTo>
                  <a:cubicBezTo>
                    <a:pt x="22" y="8"/>
                    <a:pt x="11" y="10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Oval 68">
              <a:extLst>
                <a:ext uri="{FF2B5EF4-FFF2-40B4-BE49-F238E27FC236}">
                  <a16:creationId xmlns:a16="http://schemas.microsoft.com/office/drawing/2014/main" id="{A139EA5A-5744-4B16-A550-A797571F1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4" y="1317"/>
              <a:ext cx="4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9" name="Oval 69">
              <a:extLst>
                <a:ext uri="{FF2B5EF4-FFF2-40B4-BE49-F238E27FC236}">
                  <a16:creationId xmlns:a16="http://schemas.microsoft.com/office/drawing/2014/main" id="{97BB0C68-80A4-40AA-9BCB-6BFF1F50D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1325"/>
              <a:ext cx="10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0" name="Oval 70">
              <a:extLst>
                <a:ext uri="{FF2B5EF4-FFF2-40B4-BE49-F238E27FC236}">
                  <a16:creationId xmlns:a16="http://schemas.microsoft.com/office/drawing/2014/main" id="{92F012F7-F324-41BF-BDFD-BE2D4CFC1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320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1" name="Oval 71">
              <a:extLst>
                <a:ext uri="{FF2B5EF4-FFF2-40B4-BE49-F238E27FC236}">
                  <a16:creationId xmlns:a16="http://schemas.microsoft.com/office/drawing/2014/main" id="{CDD42F86-FCC3-4D30-BC82-A543D11E8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1336"/>
              <a:ext cx="5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2" name="Freeform 72">
              <a:extLst>
                <a:ext uri="{FF2B5EF4-FFF2-40B4-BE49-F238E27FC236}">
                  <a16:creationId xmlns:a16="http://schemas.microsoft.com/office/drawing/2014/main" id="{8DFDB0B9-7661-4241-BE08-DDF75F9BF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1301"/>
              <a:ext cx="187" cy="32"/>
            </a:xfrm>
            <a:custGeom>
              <a:avLst/>
              <a:gdLst>
                <a:gd name="T0" fmla="*/ 30 w 75"/>
                <a:gd name="T1" fmla="*/ 149 h 12"/>
                <a:gd name="T2" fmla="*/ 75 w 75"/>
                <a:gd name="T3" fmla="*/ 149 h 12"/>
                <a:gd name="T4" fmla="*/ 342 w 75"/>
                <a:gd name="T5" fmla="*/ 149 h 12"/>
                <a:gd name="T6" fmla="*/ 696 w 75"/>
                <a:gd name="T7" fmla="*/ 149 h 12"/>
                <a:gd name="T8" fmla="*/ 1474 w 75"/>
                <a:gd name="T9" fmla="*/ 205 h 12"/>
                <a:gd name="T10" fmla="*/ 2169 w 75"/>
                <a:gd name="T11" fmla="*/ 397 h 12"/>
                <a:gd name="T12" fmla="*/ 2897 w 75"/>
                <a:gd name="T13" fmla="*/ 605 h 12"/>
                <a:gd name="T14" fmla="*/ 2556 w 75"/>
                <a:gd name="T15" fmla="*/ 512 h 12"/>
                <a:gd name="T16" fmla="*/ 1860 w 75"/>
                <a:gd name="T17" fmla="*/ 363 h 12"/>
                <a:gd name="T18" fmla="*/ 853 w 75"/>
                <a:gd name="T19" fmla="*/ 205 h 12"/>
                <a:gd name="T20" fmla="*/ 30 w 75"/>
                <a:gd name="T21" fmla="*/ 149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12">
                  <a:moveTo>
                    <a:pt x="1" y="3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4" y="2"/>
                    <a:pt x="7" y="3"/>
                    <a:pt x="9" y="3"/>
                  </a:cubicBezTo>
                  <a:cubicBezTo>
                    <a:pt x="12" y="3"/>
                    <a:pt x="15" y="3"/>
                    <a:pt x="18" y="3"/>
                  </a:cubicBezTo>
                  <a:cubicBezTo>
                    <a:pt x="25" y="3"/>
                    <a:pt x="32" y="4"/>
                    <a:pt x="38" y="4"/>
                  </a:cubicBezTo>
                  <a:cubicBezTo>
                    <a:pt x="45" y="5"/>
                    <a:pt x="50" y="7"/>
                    <a:pt x="56" y="8"/>
                  </a:cubicBezTo>
                  <a:cubicBezTo>
                    <a:pt x="62" y="9"/>
                    <a:pt x="69" y="9"/>
                    <a:pt x="75" y="12"/>
                  </a:cubicBezTo>
                  <a:cubicBezTo>
                    <a:pt x="72" y="12"/>
                    <a:pt x="69" y="10"/>
                    <a:pt x="66" y="10"/>
                  </a:cubicBezTo>
                  <a:cubicBezTo>
                    <a:pt x="60" y="9"/>
                    <a:pt x="54" y="8"/>
                    <a:pt x="48" y="7"/>
                  </a:cubicBezTo>
                  <a:cubicBezTo>
                    <a:pt x="39" y="7"/>
                    <a:pt x="30" y="5"/>
                    <a:pt x="22" y="4"/>
                  </a:cubicBezTo>
                  <a:cubicBezTo>
                    <a:pt x="18" y="4"/>
                    <a:pt x="2" y="0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73">
              <a:extLst>
                <a:ext uri="{FF2B5EF4-FFF2-40B4-BE49-F238E27FC236}">
                  <a16:creationId xmlns:a16="http://schemas.microsoft.com/office/drawing/2014/main" id="{0AFBFC05-22A8-4731-B737-150164002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1480"/>
              <a:ext cx="237" cy="29"/>
            </a:xfrm>
            <a:custGeom>
              <a:avLst/>
              <a:gdLst>
                <a:gd name="T0" fmla="*/ 155 w 95"/>
                <a:gd name="T1" fmla="*/ 90 h 11"/>
                <a:gd name="T2" fmla="*/ 574 w 95"/>
                <a:gd name="T3" fmla="*/ 145 h 11"/>
                <a:gd name="T4" fmla="*/ 1400 w 95"/>
                <a:gd name="T5" fmla="*/ 200 h 11"/>
                <a:gd name="T6" fmla="*/ 2407 w 95"/>
                <a:gd name="T7" fmla="*/ 327 h 11"/>
                <a:gd name="T8" fmla="*/ 3677 w 95"/>
                <a:gd name="T9" fmla="*/ 382 h 11"/>
                <a:gd name="T10" fmla="*/ 2827 w 95"/>
                <a:gd name="T11" fmla="*/ 200 h 11"/>
                <a:gd name="T12" fmla="*/ 1706 w 95"/>
                <a:gd name="T13" fmla="*/ 55 h 11"/>
                <a:gd name="T14" fmla="*/ 621 w 95"/>
                <a:gd name="T15" fmla="*/ 55 h 11"/>
                <a:gd name="T16" fmla="*/ 0 w 95"/>
                <a:gd name="T17" fmla="*/ 55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11">
                  <a:moveTo>
                    <a:pt x="4" y="2"/>
                  </a:moveTo>
                  <a:cubicBezTo>
                    <a:pt x="7" y="3"/>
                    <a:pt x="12" y="3"/>
                    <a:pt x="15" y="3"/>
                  </a:cubicBezTo>
                  <a:cubicBezTo>
                    <a:pt x="22" y="4"/>
                    <a:pt x="29" y="4"/>
                    <a:pt x="36" y="4"/>
                  </a:cubicBezTo>
                  <a:cubicBezTo>
                    <a:pt x="45" y="3"/>
                    <a:pt x="54" y="6"/>
                    <a:pt x="62" y="7"/>
                  </a:cubicBezTo>
                  <a:cubicBezTo>
                    <a:pt x="72" y="8"/>
                    <a:pt x="86" y="11"/>
                    <a:pt x="95" y="8"/>
                  </a:cubicBezTo>
                  <a:cubicBezTo>
                    <a:pt x="89" y="5"/>
                    <a:pt x="81" y="4"/>
                    <a:pt x="73" y="4"/>
                  </a:cubicBezTo>
                  <a:cubicBezTo>
                    <a:pt x="64" y="2"/>
                    <a:pt x="54" y="1"/>
                    <a:pt x="44" y="1"/>
                  </a:cubicBezTo>
                  <a:cubicBezTo>
                    <a:pt x="35" y="1"/>
                    <a:pt x="26" y="1"/>
                    <a:pt x="16" y="1"/>
                  </a:cubicBezTo>
                  <a:cubicBezTo>
                    <a:pt x="12" y="1"/>
                    <a:pt x="5" y="0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Oval 74">
              <a:extLst>
                <a:ext uri="{FF2B5EF4-FFF2-40B4-BE49-F238E27FC236}">
                  <a16:creationId xmlns:a16="http://schemas.microsoft.com/office/drawing/2014/main" id="{3CC8C69C-7B85-4334-9CF6-A53E4E7C8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1317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5" name="Oval 75">
              <a:extLst>
                <a:ext uri="{FF2B5EF4-FFF2-40B4-BE49-F238E27FC236}">
                  <a16:creationId xmlns:a16="http://schemas.microsoft.com/office/drawing/2014/main" id="{BDE77A00-BAEA-4C74-9A57-3F9BA4E6A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" y="1331"/>
              <a:ext cx="2" cy="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6" name="Oval 76">
              <a:extLst>
                <a:ext uri="{FF2B5EF4-FFF2-40B4-BE49-F238E27FC236}">
                  <a16:creationId xmlns:a16="http://schemas.microsoft.com/office/drawing/2014/main" id="{AC718D99-38CA-4D5C-86FC-F67035036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9" y="1472"/>
              <a:ext cx="42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7" name="Oval 77">
              <a:extLst>
                <a:ext uri="{FF2B5EF4-FFF2-40B4-BE49-F238E27FC236}">
                  <a16:creationId xmlns:a16="http://schemas.microsoft.com/office/drawing/2014/main" id="{9D15B359-F128-43CC-A3C8-05C326130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" y="1477"/>
              <a:ext cx="12" cy="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638DFB16-8496-49AF-A1DC-867DCDDBA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480"/>
              <a:ext cx="215" cy="21"/>
            </a:xfrm>
            <a:custGeom>
              <a:avLst/>
              <a:gdLst>
                <a:gd name="T0" fmla="*/ 125 w 86"/>
                <a:gd name="T1" fmla="*/ 323 h 8"/>
                <a:gd name="T2" fmla="*/ 0 w 86"/>
                <a:gd name="T3" fmla="*/ 323 h 8"/>
                <a:gd name="T4" fmla="*/ 908 w 86"/>
                <a:gd name="T5" fmla="*/ 234 h 8"/>
                <a:gd name="T6" fmla="*/ 1958 w 86"/>
                <a:gd name="T7" fmla="*/ 89 h 8"/>
                <a:gd name="T8" fmla="*/ 3363 w 86"/>
                <a:gd name="T9" fmla="*/ 55 h 8"/>
                <a:gd name="T10" fmla="*/ 2895 w 86"/>
                <a:gd name="T11" fmla="*/ 55 h 8"/>
                <a:gd name="T12" fmla="*/ 2238 w 86"/>
                <a:gd name="T13" fmla="*/ 89 h 8"/>
                <a:gd name="T14" fmla="*/ 1220 w 86"/>
                <a:gd name="T15" fmla="*/ 200 h 8"/>
                <a:gd name="T16" fmla="*/ 470 w 86"/>
                <a:gd name="T17" fmla="*/ 323 h 8"/>
                <a:gd name="T18" fmla="*/ 50 w 86"/>
                <a:gd name="T19" fmla="*/ 323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" h="8">
                  <a:moveTo>
                    <a:pt x="3" y="7"/>
                  </a:moveTo>
                  <a:cubicBezTo>
                    <a:pt x="2" y="7"/>
                    <a:pt x="1" y="6"/>
                    <a:pt x="0" y="7"/>
                  </a:cubicBezTo>
                  <a:cubicBezTo>
                    <a:pt x="7" y="8"/>
                    <a:pt x="15" y="6"/>
                    <a:pt x="23" y="5"/>
                  </a:cubicBezTo>
                  <a:cubicBezTo>
                    <a:pt x="32" y="4"/>
                    <a:pt x="41" y="3"/>
                    <a:pt x="50" y="2"/>
                  </a:cubicBezTo>
                  <a:cubicBezTo>
                    <a:pt x="62" y="1"/>
                    <a:pt x="74" y="1"/>
                    <a:pt x="86" y="1"/>
                  </a:cubicBezTo>
                  <a:cubicBezTo>
                    <a:pt x="82" y="0"/>
                    <a:pt x="78" y="1"/>
                    <a:pt x="74" y="1"/>
                  </a:cubicBezTo>
                  <a:cubicBezTo>
                    <a:pt x="69" y="2"/>
                    <a:pt x="63" y="2"/>
                    <a:pt x="57" y="2"/>
                  </a:cubicBezTo>
                  <a:cubicBezTo>
                    <a:pt x="48" y="3"/>
                    <a:pt x="40" y="3"/>
                    <a:pt x="31" y="4"/>
                  </a:cubicBezTo>
                  <a:cubicBezTo>
                    <a:pt x="25" y="5"/>
                    <a:pt x="19" y="6"/>
                    <a:pt x="12" y="7"/>
                  </a:cubicBezTo>
                  <a:cubicBezTo>
                    <a:pt x="9" y="7"/>
                    <a:pt x="5" y="6"/>
                    <a:pt x="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A52EF3B6-07C3-43CE-9896-79112F9CA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1341"/>
              <a:ext cx="15" cy="126"/>
            </a:xfrm>
            <a:custGeom>
              <a:avLst/>
              <a:gdLst>
                <a:gd name="T0" fmla="*/ 0 w 6"/>
                <a:gd name="T1" fmla="*/ 56 h 47"/>
                <a:gd name="T2" fmla="*/ 50 w 6"/>
                <a:gd name="T3" fmla="*/ 0 h 47"/>
                <a:gd name="T4" fmla="*/ 125 w 6"/>
                <a:gd name="T5" fmla="*/ 1351 h 47"/>
                <a:gd name="T6" fmla="*/ 208 w 6"/>
                <a:gd name="T7" fmla="*/ 2429 h 47"/>
                <a:gd name="T8" fmla="*/ 83 w 6"/>
                <a:gd name="T9" fmla="*/ 56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47">
                  <a:moveTo>
                    <a:pt x="0" y="1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4" y="6"/>
                    <a:pt x="3" y="19"/>
                    <a:pt x="3" y="26"/>
                  </a:cubicBezTo>
                  <a:cubicBezTo>
                    <a:pt x="4" y="33"/>
                    <a:pt x="4" y="40"/>
                    <a:pt x="5" y="47"/>
                  </a:cubicBezTo>
                  <a:cubicBezTo>
                    <a:pt x="6" y="32"/>
                    <a:pt x="4" y="15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EFFDCFCB-5B47-4412-A157-096E89AA7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1347"/>
              <a:ext cx="10" cy="112"/>
            </a:xfrm>
            <a:custGeom>
              <a:avLst/>
              <a:gdLst>
                <a:gd name="T0" fmla="*/ 83 w 4"/>
                <a:gd name="T1" fmla="*/ 56 h 42"/>
                <a:gd name="T2" fmla="*/ 50 w 4"/>
                <a:gd name="T3" fmla="*/ 0 h 42"/>
                <a:gd name="T4" fmla="*/ 158 w 4"/>
                <a:gd name="T5" fmla="*/ 2125 h 42"/>
                <a:gd name="T6" fmla="*/ 50 w 4"/>
                <a:gd name="T7" fmla="*/ 968 h 42"/>
                <a:gd name="T8" fmla="*/ 0 w 4"/>
                <a:gd name="T9" fmla="*/ 93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2">
                  <a:moveTo>
                    <a:pt x="2" y="1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4"/>
                    <a:pt x="3" y="28"/>
                    <a:pt x="4" y="42"/>
                  </a:cubicBezTo>
                  <a:cubicBezTo>
                    <a:pt x="1" y="36"/>
                    <a:pt x="1" y="26"/>
                    <a:pt x="1" y="19"/>
                  </a:cubicBezTo>
                  <a:cubicBezTo>
                    <a:pt x="1" y="14"/>
                    <a:pt x="2" y="6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81">
              <a:extLst>
                <a:ext uri="{FF2B5EF4-FFF2-40B4-BE49-F238E27FC236}">
                  <a16:creationId xmlns:a16="http://schemas.microsoft.com/office/drawing/2014/main" id="{6D066A25-2842-40D6-9FB7-6B26C50EA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" y="1352"/>
              <a:ext cx="13" cy="123"/>
            </a:xfrm>
            <a:custGeom>
              <a:avLst/>
              <a:gdLst>
                <a:gd name="T0" fmla="*/ 143 w 5"/>
                <a:gd name="T1" fmla="*/ 56 h 46"/>
                <a:gd name="T2" fmla="*/ 143 w 5"/>
                <a:gd name="T3" fmla="*/ 457 h 46"/>
                <a:gd name="T4" fmla="*/ 177 w 5"/>
                <a:gd name="T5" fmla="*/ 1436 h 46"/>
                <a:gd name="T6" fmla="*/ 177 w 5"/>
                <a:gd name="T7" fmla="*/ 2353 h 46"/>
                <a:gd name="T8" fmla="*/ 88 w 5"/>
                <a:gd name="T9" fmla="*/ 15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6">
                  <a:moveTo>
                    <a:pt x="3" y="1"/>
                  </a:moveTo>
                  <a:cubicBezTo>
                    <a:pt x="4" y="0"/>
                    <a:pt x="3" y="7"/>
                    <a:pt x="3" y="9"/>
                  </a:cubicBezTo>
                  <a:cubicBezTo>
                    <a:pt x="4" y="16"/>
                    <a:pt x="4" y="22"/>
                    <a:pt x="4" y="28"/>
                  </a:cubicBezTo>
                  <a:cubicBezTo>
                    <a:pt x="5" y="34"/>
                    <a:pt x="5" y="40"/>
                    <a:pt x="4" y="46"/>
                  </a:cubicBezTo>
                  <a:cubicBezTo>
                    <a:pt x="0" y="34"/>
                    <a:pt x="2" y="16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82">
              <a:extLst>
                <a:ext uri="{FF2B5EF4-FFF2-40B4-BE49-F238E27FC236}">
                  <a16:creationId xmlns:a16="http://schemas.microsoft.com/office/drawing/2014/main" id="{6CE03C28-3529-4590-9C91-5BDBA6DE6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1352"/>
              <a:ext cx="10" cy="72"/>
            </a:xfrm>
            <a:custGeom>
              <a:avLst/>
              <a:gdLst>
                <a:gd name="T0" fmla="*/ 0 w 4"/>
                <a:gd name="T1" fmla="*/ 0 h 27"/>
                <a:gd name="T2" fmla="*/ 83 w 4"/>
                <a:gd name="T3" fmla="*/ 1365 h 27"/>
                <a:gd name="T4" fmla="*/ 0 w 4"/>
                <a:gd name="T5" fmla="*/ 56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7">
                  <a:moveTo>
                    <a:pt x="0" y="0"/>
                  </a:moveTo>
                  <a:cubicBezTo>
                    <a:pt x="4" y="5"/>
                    <a:pt x="2" y="19"/>
                    <a:pt x="2" y="27"/>
                  </a:cubicBezTo>
                  <a:cubicBezTo>
                    <a:pt x="3" y="18"/>
                    <a:pt x="0" y="9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83">
              <a:extLst>
                <a:ext uri="{FF2B5EF4-FFF2-40B4-BE49-F238E27FC236}">
                  <a16:creationId xmlns:a16="http://schemas.microsoft.com/office/drawing/2014/main" id="{F58E5604-2744-4C21-AD10-3B828428C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2139"/>
              <a:ext cx="883" cy="1045"/>
            </a:xfrm>
            <a:custGeom>
              <a:avLst/>
              <a:gdLst>
                <a:gd name="T0" fmla="*/ 13823 w 353"/>
                <a:gd name="T1" fmla="*/ 18789 h 392"/>
                <a:gd name="T2" fmla="*/ 438 w 353"/>
                <a:gd name="T3" fmla="*/ 18981 h 392"/>
                <a:gd name="T4" fmla="*/ 0 w 353"/>
                <a:gd name="T5" fmla="*/ 18378 h 392"/>
                <a:gd name="T6" fmla="*/ 0 w 353"/>
                <a:gd name="T7" fmla="*/ 605 h 392"/>
                <a:gd name="T8" fmla="*/ 438 w 353"/>
                <a:gd name="T9" fmla="*/ 56 h 392"/>
                <a:gd name="T10" fmla="*/ 13823 w 353"/>
                <a:gd name="T11" fmla="*/ 56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3" h="392">
                  <a:moveTo>
                    <a:pt x="353" y="372"/>
                  </a:moveTo>
                  <a:cubicBezTo>
                    <a:pt x="353" y="372"/>
                    <a:pt x="165" y="392"/>
                    <a:pt x="11" y="376"/>
                  </a:cubicBezTo>
                  <a:cubicBezTo>
                    <a:pt x="2" y="375"/>
                    <a:pt x="0" y="371"/>
                    <a:pt x="0" y="36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0" y="0"/>
                    <a:pt x="11" y="1"/>
                  </a:cubicBezTo>
                  <a:cubicBezTo>
                    <a:pt x="273" y="11"/>
                    <a:pt x="353" y="1"/>
                    <a:pt x="353" y="1"/>
                  </a:cubicBezTo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84">
              <a:extLst>
                <a:ext uri="{FF2B5EF4-FFF2-40B4-BE49-F238E27FC236}">
                  <a16:creationId xmlns:a16="http://schemas.microsoft.com/office/drawing/2014/main" id="{4E41FB3A-EFB2-46CA-83A8-8CD50D436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1555"/>
              <a:ext cx="947" cy="1778"/>
            </a:xfrm>
            <a:custGeom>
              <a:avLst/>
              <a:gdLst>
                <a:gd name="T0" fmla="*/ 11232 w 379"/>
                <a:gd name="T1" fmla="*/ 56 h 667"/>
                <a:gd name="T2" fmla="*/ 14740 w 379"/>
                <a:gd name="T3" fmla="*/ 9700 h 667"/>
                <a:gd name="T4" fmla="*/ 14740 w 379"/>
                <a:gd name="T5" fmla="*/ 30135 h 667"/>
                <a:gd name="T6" fmla="*/ 12511 w 379"/>
                <a:gd name="T7" fmla="*/ 33014 h 667"/>
                <a:gd name="T8" fmla="*/ 2261 w 379"/>
                <a:gd name="T9" fmla="*/ 33014 h 667"/>
                <a:gd name="T10" fmla="*/ 30 w 379"/>
                <a:gd name="T11" fmla="*/ 30135 h 667"/>
                <a:gd name="T12" fmla="*/ 30 w 379"/>
                <a:gd name="T13" fmla="*/ 9700 h 667"/>
                <a:gd name="T14" fmla="*/ 3820 w 379"/>
                <a:gd name="T15" fmla="*/ 0 h 6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9" h="667">
                  <a:moveTo>
                    <a:pt x="288" y="1"/>
                  </a:moveTo>
                  <a:cubicBezTo>
                    <a:pt x="287" y="135"/>
                    <a:pt x="379" y="110"/>
                    <a:pt x="378" y="192"/>
                  </a:cubicBezTo>
                  <a:cubicBezTo>
                    <a:pt x="378" y="597"/>
                    <a:pt x="378" y="597"/>
                    <a:pt x="378" y="597"/>
                  </a:cubicBezTo>
                  <a:cubicBezTo>
                    <a:pt x="378" y="629"/>
                    <a:pt x="353" y="654"/>
                    <a:pt x="321" y="654"/>
                  </a:cubicBezTo>
                  <a:cubicBezTo>
                    <a:pt x="321" y="654"/>
                    <a:pt x="164" y="667"/>
                    <a:pt x="58" y="654"/>
                  </a:cubicBezTo>
                  <a:cubicBezTo>
                    <a:pt x="17" y="650"/>
                    <a:pt x="1" y="629"/>
                    <a:pt x="1" y="597"/>
                  </a:cubicBezTo>
                  <a:cubicBezTo>
                    <a:pt x="1" y="192"/>
                    <a:pt x="1" y="192"/>
                    <a:pt x="1" y="192"/>
                  </a:cubicBezTo>
                  <a:cubicBezTo>
                    <a:pt x="0" y="119"/>
                    <a:pt x="97" y="122"/>
                    <a:pt x="98" y="0"/>
                  </a:cubicBezTo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85">
              <a:extLst>
                <a:ext uri="{FF2B5EF4-FFF2-40B4-BE49-F238E27FC236}">
                  <a16:creationId xmlns:a16="http://schemas.microsoft.com/office/drawing/2014/main" id="{1AC54B75-0158-4862-818F-D8CE37D3A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2152"/>
              <a:ext cx="277" cy="971"/>
            </a:xfrm>
            <a:custGeom>
              <a:avLst/>
              <a:gdLst>
                <a:gd name="T0" fmla="*/ 3451 w 111"/>
                <a:gd name="T1" fmla="*/ 397 h 364"/>
                <a:gd name="T2" fmla="*/ 1894 w 111"/>
                <a:gd name="T3" fmla="*/ 363 h 364"/>
                <a:gd name="T4" fmla="*/ 883 w 111"/>
                <a:gd name="T5" fmla="*/ 248 h 364"/>
                <a:gd name="T6" fmla="*/ 230 w 111"/>
                <a:gd name="T7" fmla="*/ 1118 h 364"/>
                <a:gd name="T8" fmla="*/ 230 w 111"/>
                <a:gd name="T9" fmla="*/ 4404 h 364"/>
                <a:gd name="T10" fmla="*/ 262 w 111"/>
                <a:gd name="T11" fmla="*/ 12055 h 364"/>
                <a:gd name="T12" fmla="*/ 187 w 111"/>
                <a:gd name="T13" fmla="*/ 17313 h 364"/>
                <a:gd name="T14" fmla="*/ 654 w 111"/>
                <a:gd name="T15" fmla="*/ 18374 h 364"/>
                <a:gd name="T16" fmla="*/ 1587 w 111"/>
                <a:gd name="T17" fmla="*/ 18033 h 364"/>
                <a:gd name="T18" fmla="*/ 2565 w 111"/>
                <a:gd name="T19" fmla="*/ 17918 h 364"/>
                <a:gd name="T20" fmla="*/ 3918 w 111"/>
                <a:gd name="T21" fmla="*/ 16552 h 364"/>
                <a:gd name="T22" fmla="*/ 3918 w 111"/>
                <a:gd name="T23" fmla="*/ 10134 h 364"/>
                <a:gd name="T24" fmla="*/ 4118 w 111"/>
                <a:gd name="T25" fmla="*/ 2369 h 364"/>
                <a:gd name="T26" fmla="*/ 3419 w 111"/>
                <a:gd name="T27" fmla="*/ 397 h 3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1" h="364">
                  <a:moveTo>
                    <a:pt x="89" y="8"/>
                  </a:moveTo>
                  <a:cubicBezTo>
                    <a:pt x="76" y="7"/>
                    <a:pt x="62" y="8"/>
                    <a:pt x="49" y="7"/>
                  </a:cubicBezTo>
                  <a:cubicBezTo>
                    <a:pt x="40" y="6"/>
                    <a:pt x="31" y="5"/>
                    <a:pt x="23" y="5"/>
                  </a:cubicBezTo>
                  <a:cubicBezTo>
                    <a:pt x="12" y="5"/>
                    <a:pt x="9" y="11"/>
                    <a:pt x="6" y="22"/>
                  </a:cubicBezTo>
                  <a:cubicBezTo>
                    <a:pt x="2" y="43"/>
                    <a:pt x="6" y="66"/>
                    <a:pt x="6" y="87"/>
                  </a:cubicBezTo>
                  <a:cubicBezTo>
                    <a:pt x="7" y="138"/>
                    <a:pt x="11" y="187"/>
                    <a:pt x="7" y="238"/>
                  </a:cubicBezTo>
                  <a:cubicBezTo>
                    <a:pt x="5" y="271"/>
                    <a:pt x="0" y="308"/>
                    <a:pt x="5" y="342"/>
                  </a:cubicBezTo>
                  <a:cubicBezTo>
                    <a:pt x="7" y="351"/>
                    <a:pt x="7" y="361"/>
                    <a:pt x="17" y="363"/>
                  </a:cubicBezTo>
                  <a:cubicBezTo>
                    <a:pt x="24" y="364"/>
                    <a:pt x="35" y="359"/>
                    <a:pt x="41" y="356"/>
                  </a:cubicBezTo>
                  <a:cubicBezTo>
                    <a:pt x="52" y="352"/>
                    <a:pt x="56" y="353"/>
                    <a:pt x="66" y="354"/>
                  </a:cubicBezTo>
                  <a:cubicBezTo>
                    <a:pt x="87" y="356"/>
                    <a:pt x="99" y="350"/>
                    <a:pt x="101" y="327"/>
                  </a:cubicBezTo>
                  <a:cubicBezTo>
                    <a:pt x="105" y="285"/>
                    <a:pt x="99" y="242"/>
                    <a:pt x="101" y="200"/>
                  </a:cubicBezTo>
                  <a:cubicBezTo>
                    <a:pt x="103" y="150"/>
                    <a:pt x="111" y="97"/>
                    <a:pt x="106" y="47"/>
                  </a:cubicBezTo>
                  <a:cubicBezTo>
                    <a:pt x="106" y="40"/>
                    <a:pt x="101" y="0"/>
                    <a:pt x="88" y="8"/>
                  </a:cubicBezTo>
                </a:path>
              </a:pathLst>
            </a:custGeom>
            <a:solidFill>
              <a:srgbClr val="E4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86">
              <a:extLst>
                <a:ext uri="{FF2B5EF4-FFF2-40B4-BE49-F238E27FC236}">
                  <a16:creationId xmlns:a16="http://schemas.microsoft.com/office/drawing/2014/main" id="{ABFE2671-8D3C-426A-AED4-D7DEDCF83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" y="2165"/>
              <a:ext cx="242" cy="958"/>
            </a:xfrm>
            <a:custGeom>
              <a:avLst/>
              <a:gdLst>
                <a:gd name="T0" fmla="*/ 0 w 97"/>
                <a:gd name="T1" fmla="*/ 205 h 359"/>
                <a:gd name="T2" fmla="*/ 2016 w 97"/>
                <a:gd name="T3" fmla="*/ 248 h 359"/>
                <a:gd name="T4" fmla="*/ 3677 w 97"/>
                <a:gd name="T5" fmla="*/ 56 h 359"/>
                <a:gd name="T6" fmla="*/ 3647 w 97"/>
                <a:gd name="T7" fmla="*/ 4045 h 359"/>
                <a:gd name="T8" fmla="*/ 3647 w 97"/>
                <a:gd name="T9" fmla="*/ 9842 h 359"/>
                <a:gd name="T10" fmla="*/ 3677 w 97"/>
                <a:gd name="T11" fmla="*/ 14463 h 359"/>
                <a:gd name="T12" fmla="*/ 3677 w 97"/>
                <a:gd name="T13" fmla="*/ 16137 h 359"/>
                <a:gd name="T14" fmla="*/ 3647 w 97"/>
                <a:gd name="T15" fmla="*/ 17596 h 359"/>
                <a:gd name="T16" fmla="*/ 2794 w 97"/>
                <a:gd name="T17" fmla="*/ 17959 h 359"/>
                <a:gd name="T18" fmla="*/ 1320 w 97"/>
                <a:gd name="T19" fmla="*/ 17903 h 359"/>
                <a:gd name="T20" fmla="*/ 966 w 97"/>
                <a:gd name="T21" fmla="*/ 14648 h 359"/>
                <a:gd name="T22" fmla="*/ 778 w 97"/>
                <a:gd name="T23" fmla="*/ 9428 h 359"/>
                <a:gd name="T24" fmla="*/ 621 w 97"/>
                <a:gd name="T25" fmla="*/ 5228 h 359"/>
                <a:gd name="T26" fmla="*/ 417 w 97"/>
                <a:gd name="T27" fmla="*/ 2735 h 359"/>
                <a:gd name="T28" fmla="*/ 105 w 97"/>
                <a:gd name="T29" fmla="*/ 307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359">
                  <a:moveTo>
                    <a:pt x="0" y="4"/>
                  </a:moveTo>
                  <a:cubicBezTo>
                    <a:pt x="16" y="9"/>
                    <a:pt x="36" y="6"/>
                    <a:pt x="52" y="5"/>
                  </a:cubicBezTo>
                  <a:cubicBezTo>
                    <a:pt x="65" y="4"/>
                    <a:pt x="82" y="0"/>
                    <a:pt x="95" y="1"/>
                  </a:cubicBezTo>
                  <a:cubicBezTo>
                    <a:pt x="96" y="27"/>
                    <a:pt x="94" y="54"/>
                    <a:pt x="94" y="80"/>
                  </a:cubicBezTo>
                  <a:cubicBezTo>
                    <a:pt x="94" y="118"/>
                    <a:pt x="94" y="156"/>
                    <a:pt x="94" y="194"/>
                  </a:cubicBezTo>
                  <a:cubicBezTo>
                    <a:pt x="94" y="224"/>
                    <a:pt x="94" y="255"/>
                    <a:pt x="95" y="285"/>
                  </a:cubicBezTo>
                  <a:cubicBezTo>
                    <a:pt x="95" y="297"/>
                    <a:pt x="96" y="307"/>
                    <a:pt x="95" y="318"/>
                  </a:cubicBezTo>
                  <a:cubicBezTo>
                    <a:pt x="94" y="326"/>
                    <a:pt x="97" y="340"/>
                    <a:pt x="94" y="347"/>
                  </a:cubicBezTo>
                  <a:cubicBezTo>
                    <a:pt x="91" y="356"/>
                    <a:pt x="81" y="354"/>
                    <a:pt x="72" y="354"/>
                  </a:cubicBezTo>
                  <a:cubicBezTo>
                    <a:pt x="61" y="354"/>
                    <a:pt x="44" y="359"/>
                    <a:pt x="34" y="353"/>
                  </a:cubicBezTo>
                  <a:cubicBezTo>
                    <a:pt x="16" y="344"/>
                    <a:pt x="25" y="305"/>
                    <a:pt x="25" y="289"/>
                  </a:cubicBezTo>
                  <a:cubicBezTo>
                    <a:pt x="24" y="254"/>
                    <a:pt x="20" y="220"/>
                    <a:pt x="20" y="186"/>
                  </a:cubicBezTo>
                  <a:cubicBezTo>
                    <a:pt x="20" y="158"/>
                    <a:pt x="18" y="131"/>
                    <a:pt x="16" y="103"/>
                  </a:cubicBezTo>
                  <a:cubicBezTo>
                    <a:pt x="14" y="87"/>
                    <a:pt x="11" y="70"/>
                    <a:pt x="11" y="54"/>
                  </a:cubicBezTo>
                  <a:cubicBezTo>
                    <a:pt x="11" y="36"/>
                    <a:pt x="7" y="22"/>
                    <a:pt x="3" y="6"/>
                  </a:cubicBezTo>
                </a:path>
              </a:pathLst>
            </a:custGeom>
            <a:solidFill>
              <a:srgbClr val="E4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87">
              <a:extLst>
                <a:ext uri="{FF2B5EF4-FFF2-40B4-BE49-F238E27FC236}">
                  <a16:creationId xmlns:a16="http://schemas.microsoft.com/office/drawing/2014/main" id="{15D67A22-7D00-408D-835C-BBFFE6372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" y="2288"/>
              <a:ext cx="60" cy="571"/>
            </a:xfrm>
            <a:custGeom>
              <a:avLst/>
              <a:gdLst>
                <a:gd name="T0" fmla="*/ 520 w 24"/>
                <a:gd name="T1" fmla="*/ 0 h 214"/>
                <a:gd name="T2" fmla="*/ 550 w 24"/>
                <a:gd name="T3" fmla="*/ 2071 h 214"/>
                <a:gd name="T4" fmla="*/ 675 w 24"/>
                <a:gd name="T5" fmla="*/ 5070 h 214"/>
                <a:gd name="T6" fmla="*/ 750 w 24"/>
                <a:gd name="T7" fmla="*/ 7959 h 214"/>
                <a:gd name="T8" fmla="*/ 708 w 24"/>
                <a:gd name="T9" fmla="*/ 10849 h 214"/>
                <a:gd name="T10" fmla="*/ 125 w 24"/>
                <a:gd name="T11" fmla="*/ 8015 h 214"/>
                <a:gd name="T12" fmla="*/ 0 w 24"/>
                <a:gd name="T13" fmla="*/ 4656 h 214"/>
                <a:gd name="T14" fmla="*/ 158 w 24"/>
                <a:gd name="T15" fmla="*/ 1516 h 214"/>
                <a:gd name="T16" fmla="*/ 283 w 24"/>
                <a:gd name="T17" fmla="*/ 93 h 214"/>
                <a:gd name="T18" fmla="*/ 395 w 24"/>
                <a:gd name="T19" fmla="*/ 93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214">
                  <a:moveTo>
                    <a:pt x="13" y="0"/>
                  </a:moveTo>
                  <a:cubicBezTo>
                    <a:pt x="9" y="12"/>
                    <a:pt x="13" y="28"/>
                    <a:pt x="14" y="41"/>
                  </a:cubicBezTo>
                  <a:cubicBezTo>
                    <a:pt x="15" y="60"/>
                    <a:pt x="15" y="80"/>
                    <a:pt x="17" y="100"/>
                  </a:cubicBezTo>
                  <a:cubicBezTo>
                    <a:pt x="19" y="119"/>
                    <a:pt x="18" y="138"/>
                    <a:pt x="19" y="157"/>
                  </a:cubicBezTo>
                  <a:cubicBezTo>
                    <a:pt x="21" y="176"/>
                    <a:pt x="24" y="196"/>
                    <a:pt x="18" y="214"/>
                  </a:cubicBezTo>
                  <a:cubicBezTo>
                    <a:pt x="6" y="213"/>
                    <a:pt x="4" y="167"/>
                    <a:pt x="3" y="158"/>
                  </a:cubicBezTo>
                  <a:cubicBezTo>
                    <a:pt x="0" y="136"/>
                    <a:pt x="0" y="114"/>
                    <a:pt x="0" y="92"/>
                  </a:cubicBezTo>
                  <a:cubicBezTo>
                    <a:pt x="0" y="71"/>
                    <a:pt x="3" y="51"/>
                    <a:pt x="4" y="30"/>
                  </a:cubicBezTo>
                  <a:cubicBezTo>
                    <a:pt x="4" y="21"/>
                    <a:pt x="3" y="10"/>
                    <a:pt x="7" y="2"/>
                  </a:cubicBezTo>
                  <a:cubicBezTo>
                    <a:pt x="8" y="2"/>
                    <a:pt x="9" y="2"/>
                    <a:pt x="10" y="2"/>
                  </a:cubicBezTo>
                </a:path>
              </a:pathLst>
            </a:custGeom>
            <a:solidFill>
              <a:srgbClr val="E4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Oval 88">
              <a:extLst>
                <a:ext uri="{FF2B5EF4-FFF2-40B4-BE49-F238E27FC236}">
                  <a16:creationId xmlns:a16="http://schemas.microsoft.com/office/drawing/2014/main" id="{D73D949A-3EE5-49FB-AD22-8162ABF55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" y="3139"/>
              <a:ext cx="37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29" name="Oval 89">
              <a:extLst>
                <a:ext uri="{FF2B5EF4-FFF2-40B4-BE49-F238E27FC236}">
                  <a16:creationId xmlns:a16="http://schemas.microsoft.com/office/drawing/2014/main" id="{C23117F7-FA84-4E04-BD72-FE3AC2364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3149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30" name="Oval 90">
              <a:extLst>
                <a:ext uri="{FF2B5EF4-FFF2-40B4-BE49-F238E27FC236}">
                  <a16:creationId xmlns:a16="http://schemas.microsoft.com/office/drawing/2014/main" id="{888A64E0-7191-4364-BF21-2AB584246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3144"/>
              <a:ext cx="43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31" name="Oval 91">
              <a:extLst>
                <a:ext uri="{FF2B5EF4-FFF2-40B4-BE49-F238E27FC236}">
                  <a16:creationId xmlns:a16="http://schemas.microsoft.com/office/drawing/2014/main" id="{5242E3A1-8AA3-4A14-BA16-D05ECCEE3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" y="3141"/>
              <a:ext cx="4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32" name="Oval 92">
              <a:extLst>
                <a:ext uri="{FF2B5EF4-FFF2-40B4-BE49-F238E27FC236}">
                  <a16:creationId xmlns:a16="http://schemas.microsoft.com/office/drawing/2014/main" id="{56706F46-99A9-4DEC-8CCC-B417A8DCD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136"/>
              <a:ext cx="17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33" name="Oval 93">
              <a:extLst>
                <a:ext uri="{FF2B5EF4-FFF2-40B4-BE49-F238E27FC236}">
                  <a16:creationId xmlns:a16="http://schemas.microsoft.com/office/drawing/2014/main" id="{2D8F133D-5349-4097-9E59-E14A61431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" y="2133"/>
              <a:ext cx="38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34" name="Oval 94">
              <a:extLst>
                <a:ext uri="{FF2B5EF4-FFF2-40B4-BE49-F238E27FC236}">
                  <a16:creationId xmlns:a16="http://schemas.microsoft.com/office/drawing/2014/main" id="{C0F912C5-49E7-4F08-AEE9-BDEA9D2A7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2139"/>
              <a:ext cx="20" cy="1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35" name="Oval 95">
              <a:extLst>
                <a:ext uri="{FF2B5EF4-FFF2-40B4-BE49-F238E27FC236}">
                  <a16:creationId xmlns:a16="http://schemas.microsoft.com/office/drawing/2014/main" id="{0E04924B-155D-4907-B162-54469CCD9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" y="2139"/>
              <a:ext cx="20" cy="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36" name="Oval 96">
              <a:extLst>
                <a:ext uri="{FF2B5EF4-FFF2-40B4-BE49-F238E27FC236}">
                  <a16:creationId xmlns:a16="http://schemas.microsoft.com/office/drawing/2014/main" id="{80B451C2-0134-4D49-AA77-9A1DFFB5A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" y="2125"/>
              <a:ext cx="15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98D8862A-D575-417C-AB4F-A14ACB6D4BD4}"/>
              </a:ext>
            </a:extLst>
          </p:cNvPr>
          <p:cNvSpPr txBox="1"/>
          <p:nvPr/>
        </p:nvSpPr>
        <p:spPr>
          <a:xfrm>
            <a:off x="414783" y="4078903"/>
            <a:ext cx="819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PD-0E7</a:t>
            </a:r>
            <a:endParaRPr lang="en-GB" sz="1400" b="1" dirty="0"/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AE9FF7BD-C953-4B63-A5F7-FB536521E47F}"/>
              </a:ext>
            </a:extLst>
          </p:cNvPr>
          <p:cNvSpPr txBox="1"/>
          <p:nvPr/>
        </p:nvSpPr>
        <p:spPr>
          <a:xfrm>
            <a:off x="234098" y="2638434"/>
            <a:ext cx="117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Stimolatore del metabolismo mitocondriale</a:t>
            </a:r>
            <a:endParaRPr lang="en-GB" sz="1200" b="1" dirty="0"/>
          </a:p>
        </p:txBody>
      </p: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C7EC16B8-1055-4401-8E02-6199D2D6E5F2}"/>
              </a:ext>
            </a:extLst>
          </p:cNvPr>
          <p:cNvSpPr txBox="1"/>
          <p:nvPr/>
        </p:nvSpPr>
        <p:spPr>
          <a:xfrm>
            <a:off x="1729060" y="3506306"/>
            <a:ext cx="3032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Analisi </a:t>
            </a:r>
            <a:r>
              <a:rPr lang="it-IT" sz="1200" dirty="0" err="1"/>
              <a:t>multiomica</a:t>
            </a:r>
            <a:r>
              <a:rPr lang="it-IT" sz="1200" dirty="0"/>
              <a:t>: </a:t>
            </a:r>
          </a:p>
          <a:p>
            <a:pPr algn="ctr"/>
            <a:r>
              <a:rPr lang="it-IT" sz="1200" dirty="0"/>
              <a:t>Chiarirà il meccanismo d’azione</a:t>
            </a:r>
          </a:p>
        </p:txBody>
      </p:sp>
      <p:sp>
        <p:nvSpPr>
          <p:cNvPr id="146" name="CasellaDiTesto 145">
            <a:extLst>
              <a:ext uri="{FF2B5EF4-FFF2-40B4-BE49-F238E27FC236}">
                <a16:creationId xmlns:a16="http://schemas.microsoft.com/office/drawing/2014/main" id="{C555EA4B-3B7A-498E-9D2D-25248D0B72C3}"/>
              </a:ext>
            </a:extLst>
          </p:cNvPr>
          <p:cNvSpPr txBox="1"/>
          <p:nvPr/>
        </p:nvSpPr>
        <p:spPr>
          <a:xfrm>
            <a:off x="1406286" y="6402777"/>
            <a:ext cx="3331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Testerà l’efficacia terapeutica </a:t>
            </a:r>
            <a:endParaRPr lang="en-GB" sz="1200" dirty="0"/>
          </a:p>
        </p:txBody>
      </p:sp>
      <p:sp>
        <p:nvSpPr>
          <p:cNvPr id="148" name="CasellaDiTesto 147">
            <a:extLst>
              <a:ext uri="{FF2B5EF4-FFF2-40B4-BE49-F238E27FC236}">
                <a16:creationId xmlns:a16="http://schemas.microsoft.com/office/drawing/2014/main" id="{2262922E-0DB6-4CFC-94BF-7B40D5811F20}"/>
              </a:ext>
            </a:extLst>
          </p:cNvPr>
          <p:cNvSpPr txBox="1"/>
          <p:nvPr/>
        </p:nvSpPr>
        <p:spPr>
          <a:xfrm>
            <a:off x="5805059" y="1328124"/>
            <a:ext cx="4368752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La versione corretta del  gene Surf1 veicolata da un AAV9 verrà  introdotta nei feti Surf1</a:t>
            </a:r>
            <a:r>
              <a:rPr lang="it-IT" sz="1400" baseline="30000" dirty="0"/>
              <a:t>KO </a:t>
            </a:r>
            <a:r>
              <a:rPr lang="it-IT" sz="1400" dirty="0"/>
              <a:t>tramite iniezione </a:t>
            </a:r>
            <a:r>
              <a:rPr lang="it-IT" sz="1400" dirty="0" err="1"/>
              <a:t>ecoguidata</a:t>
            </a:r>
            <a:r>
              <a:rPr lang="it-IT" sz="1400" dirty="0"/>
              <a:t> nella vena ombelicale fetale.</a:t>
            </a:r>
          </a:p>
          <a:p>
            <a:pPr algn="just"/>
            <a:endParaRPr lang="it-IT" sz="1400" dirty="0"/>
          </a:p>
          <a:p>
            <a:r>
              <a:rPr lang="it-IT" sz="1400" b="1" u="sng" dirty="0"/>
              <a:t>Vantaggi rispetto alla terapia genica postnatale</a:t>
            </a:r>
            <a:r>
              <a:rPr lang="it-IT" sz="1400" dirty="0"/>
              <a:t>:</a:t>
            </a:r>
          </a:p>
          <a:p>
            <a:endParaRPr lang="it-IT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Può correggere il difetto genetico precocemente prima che i danni siano irreversibili.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Il sistema immunitario del feto è ancora immaturo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Le dimensioni fetali sono ridotte rispetto al neonato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La Barriera Ematoencefalica è ancora permeabile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131D039-964B-4B4D-9BB6-7B6549E0D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922" y="3763795"/>
            <a:ext cx="3315026" cy="294127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174498-31CF-49E4-B0C6-25E569A33DE6}"/>
              </a:ext>
            </a:extLst>
          </p:cNvPr>
          <p:cNvSpPr txBox="1"/>
          <p:nvPr/>
        </p:nvSpPr>
        <p:spPr>
          <a:xfrm>
            <a:off x="243454" y="1310735"/>
            <a:ext cx="43855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/>
              <a:t>PD-0E7</a:t>
            </a:r>
            <a:r>
              <a:rPr lang="it-IT" sz="1400" dirty="0"/>
              <a:t> stimola il metabolismo mitocondriale e verrà testato sia su organoidi cerebrali che sui suini neonati per valutare l’effetto sul </a:t>
            </a:r>
            <a:r>
              <a:rPr lang="it-IT" sz="1400" dirty="0" err="1"/>
              <a:t>neurosviluppo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324686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670CBB96F6CA4DB65262900CFE132B" ma:contentTypeVersion="12" ma:contentTypeDescription="Creare un nuovo documento." ma:contentTypeScope="" ma:versionID="a9547301068c4a51d8fc07a68f867cb9">
  <xsd:schema xmlns:xsd="http://www.w3.org/2001/XMLSchema" xmlns:xs="http://www.w3.org/2001/XMLSchema" xmlns:p="http://schemas.microsoft.com/office/2006/metadata/properties" xmlns:ns2="a132fbb7-b71c-4ed5-9e28-4b1e37ad032c" xmlns:ns3="4aedc69c-69ec-40fc-8bf0-0d01cc85ad03" targetNamespace="http://schemas.microsoft.com/office/2006/metadata/properties" ma:root="true" ma:fieldsID="af0832fd3f40ea4a5536899dde1c5cb1" ns2:_="" ns3:_="">
    <xsd:import namespace="a132fbb7-b71c-4ed5-9e28-4b1e37ad032c"/>
    <xsd:import namespace="4aedc69c-69ec-40fc-8bf0-0d01cc85ad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2fbb7-b71c-4ed5-9e28-4b1e37ad0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c69c-69ec-40fc-8bf0-0d01cc85ad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C8D062-BB45-42BB-99E3-98AC2302F7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EA6357-BB23-4D8D-9A49-FA213122AFA1}">
  <ds:schemaRefs>
    <ds:schemaRef ds:uri="4aedc69c-69ec-40fc-8bf0-0d01cc85ad03"/>
    <ds:schemaRef ds:uri="a132fbb7-b71c-4ed5-9e28-4b1e37ad03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574B2DA-0BE7-4219-B536-957CF1FBBC3C}">
  <ds:schemaRefs>
    <ds:schemaRef ds:uri="4aedc69c-69ec-40fc-8bf0-0d01cc85ad03"/>
    <ds:schemaRef ds:uri="a132fbb7-b71c-4ed5-9e28-4b1e37ad03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393</Words>
  <Application>Microsoft Office PowerPoint</Application>
  <PresentationFormat>Widescreen</PresentationFormat>
  <Paragraphs>42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>Regione Lombardia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Maria Cristina Bello</dc:creator>
  <cp:lastModifiedBy>dario</cp:lastModifiedBy>
  <cp:revision>48</cp:revision>
  <cp:lastPrinted>2020-01-10T17:26:51Z</cp:lastPrinted>
  <dcterms:created xsi:type="dcterms:W3CDTF">2019-01-16T10:58:29Z</dcterms:created>
  <dcterms:modified xsi:type="dcterms:W3CDTF">2021-06-08T08:57:25Z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0x01010011670CBB96F6CA4DB65262900CFE132B</vt:lpwstr>
  </property>
</Properties>
</file>