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0" r:id="rId5"/>
    <p:sldId id="273" r:id="rId6"/>
    <p:sldId id="331" r:id="rId7"/>
  </p:sldIdLst>
  <p:sldSz cx="12192000" cy="6858000"/>
  <p:notesSz cx="6669088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a Maria Cristina Bello" initials="PMCB" lastIdx="1" clrIdx="0">
    <p:extLst>
      <p:ext uri="{19B8F6BF-5375-455C-9EA6-DF929625EA0E}">
        <p15:presenceInfo xmlns:p15="http://schemas.microsoft.com/office/powerpoint/2012/main" userId="S-1-5-21-311958635-1773037021-720635935-77665" providerId="AD"/>
      </p:ext>
    </p:extLst>
  </p:cmAuthor>
  <p:cmAuthor id="2" name="Giusi Caldieri" initials="GC" lastIdx="4" clrIdx="1">
    <p:extLst>
      <p:ext uri="{19B8F6BF-5375-455C-9EA6-DF929625EA0E}">
        <p15:presenceInfo xmlns:p15="http://schemas.microsoft.com/office/powerpoint/2012/main" userId="S::giusi.caldieri@frrb.it::633a459b-4039-4677-b226-d8e93057b5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085"/>
    <a:srgbClr val="A5A5A5"/>
    <a:srgbClr val="ED7D31"/>
    <a:srgbClr val="22487C"/>
    <a:srgbClr val="139CD7"/>
    <a:srgbClr val="F6C31A"/>
    <a:srgbClr val="CF2E4F"/>
    <a:srgbClr val="5DBFDD"/>
    <a:srgbClr val="42AC84"/>
    <a:srgbClr val="39A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4" autoAdjust="0"/>
  </p:normalViewPr>
  <p:slideViewPr>
    <p:cSldViewPr snapToGrid="0">
      <p:cViewPr varScale="1">
        <p:scale>
          <a:sx n="102" d="100"/>
          <a:sy n="102" d="100"/>
        </p:scale>
        <p:origin x="192" y="4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A9F5A-0099-4815-BC8A-87D804F7A5A5}" type="datetimeFigureOut">
              <a:rPr lang="it-IT" smtClean="0">
                <a:latin typeface="Calibri Light" panose="020F0302020204030204" pitchFamily="34" charset="0"/>
              </a:rPr>
              <a:t>03/06/21</a:t>
            </a:fld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>
              <a:latin typeface="Calibri Light" panose="020F0302020204030204" pitchFamily="34" charset="0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B909C-80C9-4F58-92A6-EEC3F155F870}" type="slidenum">
              <a:rPr lang="it-IT" smtClean="0">
                <a:latin typeface="Calibri Light" panose="020F0302020204030204" pitchFamily="34" charset="0"/>
              </a:rPr>
              <a:t>‹#›</a:t>
            </a:fld>
            <a:endParaRPr lang="it-IT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72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1A53B597-B864-47FE-A55F-E1DAF22CBDDC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 panose="020F0302020204030204" pitchFamily="34" charset="0"/>
              </a:defRPr>
            </a:lvl1pPr>
          </a:lstStyle>
          <a:p>
            <a:fld id="{30321078-289C-4F51-B3D9-6A089E60959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120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551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49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7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</a:defRPr>
            </a:lvl4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entury Gothic" panose="020B0502020202020204" pitchFamily="34" charset="0"/>
              </a:defRPr>
            </a:lvl1pPr>
          </a:lstStyle>
          <a:p>
            <a:r>
              <a:rPr lang="en-GB" err="1">
                <a:latin typeface="Calibri Light" panose="020F0302020204030204" pitchFamily="34" charset="0"/>
              </a:rPr>
              <a:t>Presentazione</a:t>
            </a:r>
            <a:r>
              <a:rPr lang="en-GB">
                <a:latin typeface="Calibri Light" panose="020F0302020204030204" pitchFamily="34" charset="0"/>
              </a:rPr>
              <a:t> Call </a:t>
            </a:r>
            <a:r>
              <a:rPr lang="en-GB" err="1">
                <a:latin typeface="Calibri Light" panose="020F0302020204030204" pitchFamily="34" charset="0"/>
              </a:rPr>
              <a:t>Europee</a:t>
            </a:r>
            <a:r>
              <a:rPr lang="en-GB">
                <a:latin typeface="Calibri Light" panose="020F0302020204030204" pitchFamily="34" charset="0"/>
              </a:rPr>
              <a:t> 2019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4433" y="6057130"/>
            <a:ext cx="1316567" cy="59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03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569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49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8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55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08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A1205-0254-464D-9386-9755AC035A16}" type="datetimeFigureOut">
              <a:rPr lang="en-GB" smtClean="0"/>
              <a:t>03/06/2021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82A9C-BA5B-4AA9-BB82-192C7B9349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8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20AA1205-0254-464D-9386-9755AC035A16}" type="datetimeFigureOut">
              <a:rPr lang="en-GB" smtClean="0"/>
              <a:pPr/>
              <a:t>03/06/2021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</a:defRPr>
            </a:lvl1pPr>
          </a:lstStyle>
          <a:p>
            <a:fld id="{82782A9C-BA5B-4AA9-BB82-192C7B9349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6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7D8E67F2-F753-4E06-8229-4970A6725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2EE1BDFD-564B-44A4-841A-50D6A8E75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" name="Freeform 60">
            <a:extLst>
              <a:ext uri="{FF2B5EF4-FFF2-40B4-BE49-F238E27FC236}">
                <a16:creationId xmlns:a16="http://schemas.microsoft.com/office/drawing/2014/main" id="{007B8288-68CC-4847-8419-CF535B6B7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2" descr="Image result for regione lombardia">
            <a:extLst>
              <a:ext uri="{FF2B5EF4-FFF2-40B4-BE49-F238E27FC236}">
                <a16:creationId xmlns:a16="http://schemas.microsoft.com/office/drawing/2014/main" id="{B329DD8A-1EAC-48CF-AF42-106A3D95F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1496" y="517018"/>
            <a:ext cx="2532690" cy="75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Freeform 68">
            <a:extLst>
              <a:ext uri="{FF2B5EF4-FFF2-40B4-BE49-F238E27FC236}">
                <a16:creationId xmlns:a16="http://schemas.microsoft.com/office/drawing/2014/main" id="{32BA8EA8-C1B6-4309-B674-F9F399B96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Immagine 2" descr="Immagine che contiene testo&#10;&#10;Descrizione generata automaticamente">
            <a:extLst>
              <a:ext uri="{FF2B5EF4-FFF2-40B4-BE49-F238E27FC236}">
                <a16:creationId xmlns:a16="http://schemas.microsoft.com/office/drawing/2014/main" id="{DDEE14F4-CC7C-4579-B9C6-41AF6199B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32" y="4284849"/>
            <a:ext cx="3759105" cy="1851359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0F30413-5D17-4017-BB35-35AFAB2EF2DB}"/>
              </a:ext>
            </a:extLst>
          </p:cNvPr>
          <p:cNvSpPr txBox="1"/>
          <p:nvPr/>
        </p:nvSpPr>
        <p:spPr>
          <a:xfrm>
            <a:off x="5247794" y="2278332"/>
            <a:ext cx="68195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PI: </a:t>
            </a:r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ANNAMARIA CATTANEO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252D45BC-4D4B-4EDF-A5FF-95E5F60BB499}"/>
              </a:ext>
            </a:extLst>
          </p:cNvPr>
          <p:cNvSpPr txBox="1"/>
          <p:nvPr/>
        </p:nvSpPr>
        <p:spPr>
          <a:xfrm>
            <a:off x="5455004" y="4118395"/>
            <a:ext cx="60682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Progetto: </a:t>
            </a:r>
            <a:r>
              <a:rPr lang="it-IT" sz="22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PRESeNT</a:t>
            </a:r>
            <a:endParaRPr lang="it-IT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Exposures to </a:t>
            </a:r>
            <a:r>
              <a:rPr lang="en-US" sz="22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PRenatal</a:t>
            </a:r>
            <a:r>
              <a:rPr lang="en-US" sz="2200" i="1" dirty="0">
                <a:latin typeface="Calibri" panose="020F0502020204030204" pitchFamily="34" charset="0"/>
                <a:cs typeface="Calibri" panose="020F0502020204030204" pitchFamily="34" charset="0"/>
              </a:rPr>
              <a:t> and postnatal adverse stressful Experiences: Multimodal omics signatures underlying Stress vulnerability and resilience and as Novel Targets for preventive strategies</a:t>
            </a:r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6ACEC57-8858-412F-9EB0-95A20694C80E}"/>
              </a:ext>
            </a:extLst>
          </p:cNvPr>
          <p:cNvSpPr txBox="1"/>
          <p:nvPr/>
        </p:nvSpPr>
        <p:spPr>
          <a:xfrm>
            <a:off x="4942589" y="3198364"/>
            <a:ext cx="70931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latin typeface="Calibri" panose="020F0502020204030204" pitchFamily="34" charset="0"/>
                <a:cs typeface="Calibri" panose="020F0502020204030204" pitchFamily="34" charset="0"/>
              </a:rPr>
              <a:t>Host Institution: </a:t>
            </a:r>
            <a:r>
              <a:rPr lang="it-IT" sz="2200" b="1" cap="all" dirty="0">
                <a:latin typeface="Calibri" panose="020F0502020204030204" pitchFamily="34" charset="0"/>
                <a:cs typeface="Calibri" panose="020F0502020204030204" pitchFamily="34" charset="0"/>
              </a:rPr>
              <a:t>IRCCS CENTRO SAN GIOVANNI DI DIO FATEBENEFRATELLI BRESCIA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F5BFB3A-59AC-45ED-B211-F94AB8405DAC}"/>
              </a:ext>
            </a:extLst>
          </p:cNvPr>
          <p:cNvSpPr txBox="1"/>
          <p:nvPr/>
        </p:nvSpPr>
        <p:spPr>
          <a:xfrm>
            <a:off x="9562714" y="6292619"/>
            <a:ext cx="2629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18 giugno 2021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F2BD982-40F4-4065-886E-92F0CFA80646}"/>
              </a:ext>
            </a:extLst>
          </p:cNvPr>
          <p:cNvSpPr txBox="1"/>
          <p:nvPr/>
        </p:nvSpPr>
        <p:spPr>
          <a:xfrm>
            <a:off x="6207162" y="722185"/>
            <a:ext cx="56223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Bando Giovani</a:t>
            </a:r>
          </a:p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CAREER AWARD</a:t>
            </a:r>
          </a:p>
        </p:txBody>
      </p:sp>
    </p:spTree>
    <p:extLst>
      <p:ext uri="{BB962C8B-B14F-4D97-AF65-F5344CB8AC3E}">
        <p14:creationId xmlns:p14="http://schemas.microsoft.com/office/powerpoint/2010/main" val="98833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5DA52F0-ED02-46FB-90AC-6336062AE8E2}"/>
              </a:ext>
            </a:extLst>
          </p:cNvPr>
          <p:cNvSpPr txBox="1"/>
          <p:nvPr/>
        </p:nvSpPr>
        <p:spPr>
          <a:xfrm>
            <a:off x="457199" y="1325833"/>
            <a:ext cx="94562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Identificazione di specifiche alterazioni biologiche presenti nelle donne affette da depressione durante la gravidanza e nelle donne ad alto rischio di sviluppare la patologia.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Identificazione di alterazioni biologiche nei bambini di madri depresse o a rischio di sviluppare depressione in gravidanza.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Valutazione del ruolo di terapie antidepressive e/o interventi non farmacologici.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Progettazione e sviluppo di un App per smartphone per il monitoraggio di alcune attività giornaliere delle donne in gravidanza e della loro sintomatologia.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/>
              <a:t>Identificazione, mediante l’utilizzo di un modello animale, dei meccanismi </a:t>
            </a:r>
            <a:r>
              <a:rPr lang="it-IT" dirty="0" err="1"/>
              <a:t>eziopatologici</a:t>
            </a:r>
            <a:r>
              <a:rPr lang="it-IT" dirty="0"/>
              <a:t> associati allo sviluppo di un fenotipo vulnerabile nella prole esposta ad un ambiente avverso in utero.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478321C-02C9-449B-97DA-763319C5C4FA}"/>
              </a:ext>
            </a:extLst>
          </p:cNvPr>
          <p:cNvSpPr txBox="1"/>
          <p:nvPr/>
        </p:nvSpPr>
        <p:spPr>
          <a:xfrm>
            <a:off x="457200" y="888511"/>
            <a:ext cx="2140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1FF1ACB-DC85-4BA5-B937-01AD1D9B534C}"/>
              </a:ext>
            </a:extLst>
          </p:cNvPr>
          <p:cNvSpPr txBox="1"/>
          <p:nvPr/>
        </p:nvSpPr>
        <p:spPr>
          <a:xfrm>
            <a:off x="457200" y="4359433"/>
            <a:ext cx="2140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Impatto atteso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ED9487-C138-4E31-B84A-DFE652820CF2}"/>
              </a:ext>
            </a:extLst>
          </p:cNvPr>
          <p:cNvSpPr txBox="1"/>
          <p:nvPr/>
        </p:nvSpPr>
        <p:spPr>
          <a:xfrm>
            <a:off x="457199" y="4793503"/>
            <a:ext cx="91865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Lo studio permetterà di identificare profili biologici associati al rischio di sviluppare depressione durante la gravidanza e i meccanismi biologici implicati nello sviluppo di un fenotipo vulnerabile in bambini esposti a depressione perinatale. </a:t>
            </a:r>
          </a:p>
          <a:p>
            <a:pPr algn="just"/>
            <a:r>
              <a:rPr lang="it-IT" dirty="0"/>
              <a:t>Questi profili potranno fornire elementi utili per lo sviluppo di </a:t>
            </a:r>
            <a:r>
              <a:rPr lang="it-IT" dirty="0" err="1"/>
              <a:t>biomarcatori</a:t>
            </a:r>
            <a:r>
              <a:rPr lang="it-IT" dirty="0"/>
              <a:t> per uno screening e diagnosi precoce di donne  intervento preventivo.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D7D2C56-45C2-4847-8A83-9741CF8F06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6385" t="8848" r="16552" b="6288"/>
          <a:stretch/>
        </p:blipFill>
        <p:spPr>
          <a:xfrm>
            <a:off x="9913498" y="1753643"/>
            <a:ext cx="2140226" cy="3179030"/>
          </a:xfrm>
          <a:prstGeom prst="rect">
            <a:avLst/>
          </a:prstGeom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D8D45EA-F6CC-430A-AC89-2ECC3EBE699E}"/>
              </a:ext>
            </a:extLst>
          </p:cNvPr>
          <p:cNvCxnSpPr/>
          <p:nvPr/>
        </p:nvCxnSpPr>
        <p:spPr>
          <a:xfrm>
            <a:off x="457200" y="692889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AAFD066-EDD4-4B13-872F-1976AC554EA7}"/>
              </a:ext>
            </a:extLst>
          </p:cNvPr>
          <p:cNvSpPr txBox="1"/>
          <p:nvPr/>
        </p:nvSpPr>
        <p:spPr>
          <a:xfrm>
            <a:off x="457200" y="187032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OBIETTIVI DEL PROGETTO E IMPATTO ATTESO</a:t>
            </a:r>
          </a:p>
        </p:txBody>
      </p:sp>
    </p:spTree>
    <p:extLst>
      <p:ext uri="{BB962C8B-B14F-4D97-AF65-F5344CB8AC3E}">
        <p14:creationId xmlns:p14="http://schemas.microsoft.com/office/powerpoint/2010/main" val="3857999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33BC9428-DCFB-4D72-8049-8EC38D78134A}"/>
              </a:ext>
            </a:extLst>
          </p:cNvPr>
          <p:cNvSpPr txBox="1"/>
          <p:nvPr/>
        </p:nvSpPr>
        <p:spPr>
          <a:xfrm>
            <a:off x="457200" y="187032"/>
            <a:ext cx="1112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chemeClr val="accent5">
                    <a:lumMod val="50000"/>
                  </a:schemeClr>
                </a:solidFill>
              </a:rPr>
              <a:t>APPROCCIO METODOLOGICO</a:t>
            </a:r>
          </a:p>
        </p:txBody>
      </p: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D0CE6CED-4C84-4800-82BD-E458B1069F1D}"/>
              </a:ext>
            </a:extLst>
          </p:cNvPr>
          <p:cNvCxnSpPr/>
          <p:nvPr/>
        </p:nvCxnSpPr>
        <p:spPr>
          <a:xfrm>
            <a:off x="457200" y="692889"/>
            <a:ext cx="11163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7D64889-AC2A-4B04-9EC2-5D1EE22A8621}"/>
              </a:ext>
            </a:extLst>
          </p:cNvPr>
          <p:cNvSpPr txBox="1"/>
          <p:nvPr/>
        </p:nvSpPr>
        <p:spPr>
          <a:xfrm>
            <a:off x="314576" y="803944"/>
            <a:ext cx="2140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Studio clinico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601927-0D43-4147-90CC-B7145993C7CE}"/>
              </a:ext>
            </a:extLst>
          </p:cNvPr>
          <p:cNvSpPr txBox="1"/>
          <p:nvPr/>
        </p:nvSpPr>
        <p:spPr>
          <a:xfrm>
            <a:off x="314576" y="1208825"/>
            <a:ext cx="6127357" cy="954107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400" dirty="0"/>
              <a:t>1 coorte già reclutata </a:t>
            </a:r>
            <a:r>
              <a:rPr lang="it-IT" sz="1400" dirty="0">
                <a:sym typeface="Wingdings" panose="05000000000000000000" pitchFamily="2" charset="2"/>
              </a:rPr>
              <a:t> </a:t>
            </a:r>
            <a:r>
              <a:rPr lang="it-IT" sz="1400" b="1" dirty="0">
                <a:sym typeface="Wingdings" panose="05000000000000000000" pitchFamily="2" charset="2"/>
              </a:rPr>
              <a:t>coorte PRAM-D</a:t>
            </a:r>
            <a:endParaRPr lang="it-IT" sz="1400" b="1" dirty="0"/>
          </a:p>
          <a:p>
            <a:pPr marL="449263" algn="just"/>
            <a:r>
              <a:rPr lang="it-IT" sz="1400" dirty="0"/>
              <a:t>60 donne depresse, 60 donne ad alto rischio, 60 donne sane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1400" dirty="0"/>
              <a:t>1 coorte da reclutare </a:t>
            </a:r>
            <a:r>
              <a:rPr lang="it-IT" sz="1400" dirty="0">
                <a:sym typeface="Wingdings" panose="05000000000000000000" pitchFamily="2" charset="2"/>
              </a:rPr>
              <a:t> </a:t>
            </a:r>
            <a:r>
              <a:rPr lang="it-IT" sz="1400" b="1" dirty="0">
                <a:sym typeface="Wingdings" panose="05000000000000000000" pitchFamily="2" charset="2"/>
              </a:rPr>
              <a:t>coorte </a:t>
            </a:r>
            <a:r>
              <a:rPr lang="it-IT" sz="1400" b="1" dirty="0" err="1">
                <a:sym typeface="Wingdings" panose="05000000000000000000" pitchFamily="2" charset="2"/>
              </a:rPr>
              <a:t>PRESeNT</a:t>
            </a:r>
            <a:endParaRPr lang="it-IT" sz="1400" b="1" dirty="0"/>
          </a:p>
          <a:p>
            <a:pPr marL="449263" algn="just"/>
            <a:r>
              <a:rPr lang="it-IT" sz="1400" dirty="0"/>
              <a:t>80 donne depresse, 80 donne ad alto rischio, 80 donne sane.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C102849-9E3E-48D9-A7D6-2DC4C8A5CBD2}"/>
              </a:ext>
            </a:extLst>
          </p:cNvPr>
          <p:cNvSpPr txBox="1"/>
          <p:nvPr/>
        </p:nvSpPr>
        <p:spPr>
          <a:xfrm>
            <a:off x="290978" y="2574628"/>
            <a:ext cx="6165244" cy="273921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/>
              <a:t>Valutazioni cliniche e psicologiche materne (SCID-IV, HAM, BDI, STAI, EDPS, Parental </a:t>
            </a:r>
            <a:r>
              <a:rPr lang="it-IT" sz="1400" dirty="0" err="1"/>
              <a:t>Bonding</a:t>
            </a:r>
            <a:r>
              <a:rPr lang="it-IT" sz="1400" dirty="0"/>
              <a:t> </a:t>
            </a:r>
            <a:r>
              <a:rPr lang="it-IT" sz="1400" dirty="0" err="1"/>
              <a:t>Instrument</a:t>
            </a:r>
            <a:r>
              <a:rPr lang="it-IT" sz="1400" dirty="0"/>
              <a:t>, …) e valutazioni del </a:t>
            </a:r>
            <a:r>
              <a:rPr lang="it-IT" sz="1400" dirty="0" err="1"/>
              <a:t>neurosviluppo</a:t>
            </a:r>
            <a:r>
              <a:rPr lang="it-IT" sz="1400" dirty="0"/>
              <a:t> dei bambini (NBAS, BAYLEY).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/>
              <a:t>Analisi biologiche su sangue materno e saliva dei bambini  </a:t>
            </a:r>
          </a:p>
          <a:p>
            <a:pPr marL="730250" indent="-285750" algn="just">
              <a:buFontTx/>
              <a:buChar char="-"/>
            </a:pPr>
            <a:r>
              <a:rPr lang="it-IT" sz="1400" dirty="0"/>
              <a:t>Profilo </a:t>
            </a:r>
            <a:r>
              <a:rPr lang="it-IT" sz="1400" dirty="0" err="1"/>
              <a:t>trascrittomico</a:t>
            </a:r>
            <a:r>
              <a:rPr lang="it-IT" sz="1400" dirty="0"/>
              <a:t> (</a:t>
            </a:r>
            <a:r>
              <a:rPr lang="it-IT" sz="1400" dirty="0" err="1"/>
              <a:t>RNAseq</a:t>
            </a:r>
            <a:r>
              <a:rPr lang="it-IT" sz="1400" dirty="0"/>
              <a:t>)</a:t>
            </a:r>
          </a:p>
          <a:p>
            <a:pPr marL="730250" indent="-285750" algn="just">
              <a:buFontTx/>
              <a:buChar char="-"/>
            </a:pPr>
            <a:r>
              <a:rPr lang="it-IT" sz="1400" dirty="0"/>
              <a:t>Profilo metilazione DNA.</a:t>
            </a:r>
          </a:p>
          <a:p>
            <a:pPr marL="444500" algn="just"/>
            <a:endParaRPr lang="it-IT" sz="16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/>
              <a:t>Sviluppo di un App  per monitorare i sintomi nelle donne a rischio: </a:t>
            </a:r>
          </a:p>
          <a:p>
            <a:pPr marL="735013" indent="-285750" algn="just">
              <a:buFontTx/>
              <a:buChar char="-"/>
            </a:pPr>
            <a:r>
              <a:rPr lang="it-IT" sz="1400" dirty="0"/>
              <a:t>raccolta di </a:t>
            </a:r>
            <a:r>
              <a:rPr lang="it-IT" sz="1400" i="1" dirty="0" err="1"/>
              <a:t>active</a:t>
            </a:r>
            <a:r>
              <a:rPr lang="it-IT" sz="1400" i="1" dirty="0"/>
              <a:t> data </a:t>
            </a:r>
            <a:r>
              <a:rPr lang="it-IT" sz="1400" dirty="0"/>
              <a:t>(somministrazione questionari PHQ-Q, WHO-5)</a:t>
            </a:r>
          </a:p>
          <a:p>
            <a:pPr marL="735013" indent="-285750" algn="just">
              <a:buFontTx/>
              <a:buChar char="-"/>
            </a:pPr>
            <a:r>
              <a:rPr lang="it-IT" sz="1400" dirty="0"/>
              <a:t>raccolta di </a:t>
            </a:r>
            <a:r>
              <a:rPr lang="it-IT" sz="1400" i="1" dirty="0"/>
              <a:t>passive data </a:t>
            </a:r>
            <a:r>
              <a:rPr lang="it-IT" sz="1400" dirty="0"/>
              <a:t>(mobilità, attività sociali). </a:t>
            </a:r>
          </a:p>
          <a:p>
            <a:pPr marL="735013" indent="-285750" algn="just">
              <a:buFontTx/>
              <a:buChar char="-"/>
            </a:pPr>
            <a:endParaRPr lang="it-IT" sz="1400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86ADE190-B1DB-4792-A001-DB7D8034E658}"/>
              </a:ext>
            </a:extLst>
          </p:cNvPr>
          <p:cNvSpPr/>
          <p:nvPr/>
        </p:nvSpPr>
        <p:spPr>
          <a:xfrm>
            <a:off x="3216005" y="2213206"/>
            <a:ext cx="298174" cy="336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3FCE549-5714-4088-ABCB-5B39299796F4}"/>
              </a:ext>
            </a:extLst>
          </p:cNvPr>
          <p:cNvSpPr txBox="1"/>
          <p:nvPr/>
        </p:nvSpPr>
        <p:spPr>
          <a:xfrm>
            <a:off x="6753727" y="779601"/>
            <a:ext cx="2903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Studio preclinico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0698240-9748-4F35-B81E-8CC2AE1096D1}"/>
              </a:ext>
            </a:extLst>
          </p:cNvPr>
          <p:cNvSpPr txBox="1"/>
          <p:nvPr/>
        </p:nvSpPr>
        <p:spPr>
          <a:xfrm>
            <a:off x="6753727" y="1233168"/>
            <a:ext cx="5245231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Modello animale di stress prenatale durante l’ultima settimana di gestazione. 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3D90F9A-7C00-4907-AB69-50CBA9148D6B}"/>
              </a:ext>
            </a:extLst>
          </p:cNvPr>
          <p:cNvCxnSpPr/>
          <p:nvPr/>
        </p:nvCxnSpPr>
        <p:spPr>
          <a:xfrm>
            <a:off x="6604974" y="1221361"/>
            <a:ext cx="0" cy="50987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magine 10">
            <a:extLst>
              <a:ext uri="{FF2B5EF4-FFF2-40B4-BE49-F238E27FC236}">
                <a16:creationId xmlns:a16="http://schemas.microsoft.com/office/drawing/2014/main" id="{C505C16F-48DB-4C90-AB32-A01BFE9A94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b="33707"/>
          <a:stretch/>
        </p:blipFill>
        <p:spPr>
          <a:xfrm>
            <a:off x="971549" y="5356432"/>
            <a:ext cx="4800822" cy="14569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B577CD4C-A04F-49EC-BC7B-6A6209F9B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0765" y="4369367"/>
            <a:ext cx="4258497" cy="1483423"/>
          </a:xfrm>
          <a:prstGeom prst="rect">
            <a:avLst/>
          </a:prstGeom>
        </p:spPr>
      </p:pic>
      <p:sp>
        <p:nvSpPr>
          <p:cNvPr id="15" name="Freccia in giù 14">
            <a:extLst>
              <a:ext uri="{FF2B5EF4-FFF2-40B4-BE49-F238E27FC236}">
                <a16:creationId xmlns:a16="http://schemas.microsoft.com/office/drawing/2014/main" id="{3928FEE8-1CF2-4656-96CB-70F749E4F0F2}"/>
              </a:ext>
            </a:extLst>
          </p:cNvPr>
          <p:cNvSpPr/>
          <p:nvPr/>
        </p:nvSpPr>
        <p:spPr>
          <a:xfrm>
            <a:off x="9210362" y="1662571"/>
            <a:ext cx="298174" cy="3361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6309938-E786-4396-B628-B996872B17B8}"/>
              </a:ext>
            </a:extLst>
          </p:cNvPr>
          <p:cNvSpPr txBox="1"/>
          <p:nvPr/>
        </p:nvSpPr>
        <p:spPr>
          <a:xfrm>
            <a:off x="6753727" y="2077209"/>
            <a:ext cx="5245231" cy="209288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/>
              <a:t>Test comportamentali, sulla progenie di ratte stressate e ratte controllo, durante adolescenza e durante l’età adulta.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/>
              <a:t>Analisi biologiche (</a:t>
            </a:r>
            <a:r>
              <a:rPr lang="it-IT" sz="1400" dirty="0" err="1"/>
              <a:t>trascrittomiche</a:t>
            </a:r>
            <a:r>
              <a:rPr lang="it-IT" sz="1400" dirty="0"/>
              <a:t> ed epigenetiche) su diverse aree cerebrali della progenie in adolescenza ed età adulta.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it-IT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sz="1400" dirty="0"/>
              <a:t>Valutazione dell’impatto, a livello biologico e comportamentale, di un intervento preventivo</a:t>
            </a:r>
          </a:p>
          <a:p>
            <a:pPr marL="550863" indent="-285750" algn="just">
              <a:buFontTx/>
              <a:buChar char="-"/>
            </a:pPr>
            <a:r>
              <a:rPr lang="it-IT" sz="1400" dirty="0"/>
              <a:t>Genetico (down- /up- regolazione di geni candidati)</a:t>
            </a:r>
          </a:p>
          <a:p>
            <a:pPr marL="550863" indent="-285750" algn="just">
              <a:buFontTx/>
              <a:buChar char="-"/>
            </a:pPr>
            <a:r>
              <a:rPr lang="it-IT" sz="1400" dirty="0"/>
              <a:t>Farmacologico e non-farmacologico.</a:t>
            </a:r>
          </a:p>
        </p:txBody>
      </p:sp>
    </p:spTree>
    <p:extLst>
      <p:ext uri="{BB962C8B-B14F-4D97-AF65-F5344CB8AC3E}">
        <p14:creationId xmlns:p14="http://schemas.microsoft.com/office/powerpoint/2010/main" val="14324686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1670CBB96F6CA4DB65262900CFE132B" ma:contentTypeVersion="12" ma:contentTypeDescription="Creare un nuovo documento." ma:contentTypeScope="" ma:versionID="a9547301068c4a51d8fc07a68f867cb9">
  <xsd:schema xmlns:xsd="http://www.w3.org/2001/XMLSchema" xmlns:xs="http://www.w3.org/2001/XMLSchema" xmlns:p="http://schemas.microsoft.com/office/2006/metadata/properties" xmlns:ns2="a132fbb7-b71c-4ed5-9e28-4b1e37ad032c" xmlns:ns3="4aedc69c-69ec-40fc-8bf0-0d01cc85ad03" targetNamespace="http://schemas.microsoft.com/office/2006/metadata/properties" ma:root="true" ma:fieldsID="af0832fd3f40ea4a5536899dde1c5cb1" ns2:_="" ns3:_="">
    <xsd:import namespace="a132fbb7-b71c-4ed5-9e28-4b1e37ad032c"/>
    <xsd:import namespace="4aedc69c-69ec-40fc-8bf0-0d01cc85ad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32fbb7-b71c-4ed5-9e28-4b1e37ad03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edc69c-69ec-40fc-8bf0-0d01cc85ad0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7C8D062-BB45-42BB-99E3-98AC2302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EA6357-BB23-4D8D-9A49-FA213122AFA1}">
  <ds:schemaRefs>
    <ds:schemaRef ds:uri="4aedc69c-69ec-40fc-8bf0-0d01cc85ad03"/>
    <ds:schemaRef ds:uri="a132fbb7-b71c-4ed5-9e28-4b1e37ad032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574B2DA-0BE7-4219-B536-957CF1FBBC3C}">
  <ds:schemaRefs>
    <ds:schemaRef ds:uri="4aedc69c-69ec-40fc-8bf0-0d01cc85ad03"/>
    <ds:schemaRef ds:uri="a132fbb7-b71c-4ed5-9e28-4b1e37ad032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7878</TotalTime>
  <Words>433</Words>
  <Application>Microsoft Macintosh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Wingdings</vt:lpstr>
      <vt:lpstr>Tema di Office</vt:lpstr>
      <vt:lpstr>PowerPoint Presentation</vt:lpstr>
      <vt:lpstr>PowerPoint Presentation</vt:lpstr>
      <vt:lpstr>PowerPoint Presentation</vt:lpstr>
    </vt:vector>
  </TitlesOfParts>
  <Company>Regione Lombardia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Paola Maria Cristina Bello</dc:creator>
  <cp:lastModifiedBy>Cattaneo, Annamaria</cp:lastModifiedBy>
  <cp:revision>29</cp:revision>
  <cp:lastPrinted>2020-01-10T17:26:51Z</cp:lastPrinted>
  <dcterms:created xsi:type="dcterms:W3CDTF">2019-01-16T10:58:29Z</dcterms:created>
  <dcterms:modified xsi:type="dcterms:W3CDTF">2021-06-08T21:21:46Z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0x01010011670CBB96F6CA4DB65262900CFE132B</vt:lpwstr>
  </property>
</Properties>
</file>