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8"/>
  </p:notesMasterIdLst>
  <p:handoutMasterIdLst>
    <p:handoutMasterId r:id="rId9"/>
  </p:handoutMasterIdLst>
  <p:sldIdLst>
    <p:sldId id="330" r:id="rId5"/>
    <p:sldId id="273" r:id="rId6"/>
    <p:sldId id="331" r:id="rId7"/>
  </p:sldIdLst>
  <p:sldSz cx="12192000" cy="6858000"/>
  <p:notesSz cx="6669088" cy="9926638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ola Maria Cristina Bello" initials="PMCB" lastIdx="1" clrIdx="0">
    <p:extLst>
      <p:ext uri="{19B8F6BF-5375-455C-9EA6-DF929625EA0E}">
        <p15:presenceInfo xmlns:p15="http://schemas.microsoft.com/office/powerpoint/2012/main" userId="S-1-5-21-311958635-1773037021-720635935-77665" providerId="AD"/>
      </p:ext>
    </p:extLst>
  </p:cmAuthor>
  <p:cmAuthor id="2" name="Giusi Caldieri" initials="GC" lastIdx="4" clrIdx="1">
    <p:extLst>
      <p:ext uri="{19B8F6BF-5375-455C-9EA6-DF929625EA0E}">
        <p15:presenceInfo xmlns:p15="http://schemas.microsoft.com/office/powerpoint/2012/main" userId="S::giusi.caldieri@frrb.it::633a459b-4039-4677-b226-d8e93057b5a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085"/>
    <a:srgbClr val="A5A5A5"/>
    <a:srgbClr val="ED7D31"/>
    <a:srgbClr val="22487C"/>
    <a:srgbClr val="139CD7"/>
    <a:srgbClr val="F6C31A"/>
    <a:srgbClr val="CF2E4F"/>
    <a:srgbClr val="5DBFDD"/>
    <a:srgbClr val="42AC84"/>
    <a:srgbClr val="39A8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3"/>
  </p:normalViewPr>
  <p:slideViewPr>
    <p:cSldViewPr snapToGrid="0">
      <p:cViewPr>
        <p:scale>
          <a:sx n="77" d="100"/>
          <a:sy n="77" d="100"/>
        </p:scale>
        <p:origin x="1912" y="8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handoutMaster" Target="handoutMasters/handout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>
              <a:latin typeface="Calibri Light" panose="020F0302020204030204" pitchFamily="34" charset="0"/>
            </a:endParaRPr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8A9F5A-0099-4815-BC8A-87D804F7A5A5}" type="datetimeFigureOut">
              <a:rPr lang="it-IT" smtClean="0">
                <a:latin typeface="Calibri Light" panose="020F0302020204030204" pitchFamily="34" charset="0"/>
              </a:rPr>
              <a:t>08/06/21</a:t>
            </a:fld>
            <a:endParaRPr lang="it-IT">
              <a:latin typeface="Calibri Light" panose="020F0302020204030204" pitchFamily="34" charset="0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>
              <a:latin typeface="Calibri Light" panose="020F0302020204030204" pitchFamily="34" charset="0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DB909C-80C9-4F58-92A6-EEC3F155F870}" type="slidenum">
              <a:rPr lang="it-IT" smtClean="0">
                <a:latin typeface="Calibri Light" panose="020F0302020204030204" pitchFamily="34" charset="0"/>
              </a:rPr>
              <a:t>‹#›</a:t>
            </a:fld>
            <a:endParaRPr lang="it-IT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726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 Light" panose="020F03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alibri Light" panose="020F0302020204030204" pitchFamily="34" charset="0"/>
              </a:defRPr>
            </a:lvl1pPr>
          </a:lstStyle>
          <a:p>
            <a:fld id="{1A53B597-B864-47FE-A55F-E1DAF22CBDDC}" type="datetimeFigureOut">
              <a:rPr lang="en-GB" smtClean="0"/>
              <a:pPr/>
              <a:t>08/06/2021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41425"/>
            <a:ext cx="5954712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66909" y="4777194"/>
            <a:ext cx="533527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 Light" panose="020F03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alibri Light" panose="020F0302020204030204" pitchFamily="34" charset="0"/>
              </a:defRPr>
            </a:lvl1pPr>
          </a:lstStyle>
          <a:p>
            <a:fld id="{30321078-289C-4F51-B3D9-6A089E60959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0120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1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000"/>
            </a:lvl1pPr>
          </a:lstStyle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>
                <a:latin typeface="Calibri Light" panose="020F0302020204030204" pitchFamily="34" charset="0"/>
              </a:defRPr>
            </a:lvl1pPr>
          </a:lstStyle>
          <a:p>
            <a:fld id="{20AA1205-0254-464D-9386-9755AC035A16}" type="datetimeFigureOut">
              <a:rPr lang="en-GB" smtClean="0"/>
              <a:pPr/>
              <a:t>08/06/2021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82782A9C-BA5B-4AA9-BB82-192C7B9349F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155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A1205-0254-464D-9386-9755AC035A16}" type="datetimeFigureOut">
              <a:rPr lang="en-GB" smtClean="0"/>
              <a:t>08/06/2021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82A9C-BA5B-4AA9-BB82-192C7B9349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7493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A1205-0254-464D-9386-9755AC035A16}" type="datetimeFigureOut">
              <a:rPr lang="en-GB" smtClean="0"/>
              <a:t>08/06/2021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82A9C-BA5B-4AA9-BB82-192C7B9349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3973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  <a:lvl2pPr>
              <a:defRPr>
                <a:latin typeface="Calibri Light" panose="020F0302020204030204" pitchFamily="34" charset="0"/>
              </a:defRPr>
            </a:lvl2pPr>
            <a:lvl3pPr>
              <a:defRPr>
                <a:latin typeface="Calibri Light" panose="020F0302020204030204" pitchFamily="34" charset="0"/>
              </a:defRPr>
            </a:lvl3pPr>
            <a:lvl4pPr>
              <a:defRPr>
                <a:latin typeface="Calibri Light" panose="020F0302020204030204" pitchFamily="34" charset="0"/>
              </a:defRPr>
            </a:lvl4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>
                <a:latin typeface="Calibri Light" panose="020F03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>
                <a:latin typeface="Century Gothic" panose="020B0502020202020204" pitchFamily="34" charset="0"/>
              </a:defRPr>
            </a:lvl1pPr>
          </a:lstStyle>
          <a:p>
            <a:r>
              <a:rPr lang="en-GB" err="1">
                <a:latin typeface="Calibri Light" panose="020F0302020204030204" pitchFamily="34" charset="0"/>
              </a:rPr>
              <a:t>Presentazione</a:t>
            </a:r>
            <a:r>
              <a:rPr lang="en-GB">
                <a:latin typeface="Calibri Light" panose="020F0302020204030204" pitchFamily="34" charset="0"/>
              </a:rPr>
              <a:t> Call </a:t>
            </a:r>
            <a:r>
              <a:rPr lang="en-GB" err="1">
                <a:latin typeface="Calibri Light" panose="020F0302020204030204" pitchFamily="34" charset="0"/>
              </a:rPr>
              <a:t>Europee</a:t>
            </a:r>
            <a:r>
              <a:rPr lang="en-GB">
                <a:latin typeface="Calibri Light" panose="020F0302020204030204" pitchFamily="34" charset="0"/>
              </a:rPr>
              <a:t> 2019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82A9C-BA5B-4AA9-BB82-192C7B9349F8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Immagin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433" y="6057130"/>
            <a:ext cx="1316567" cy="59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803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A1205-0254-464D-9386-9755AC035A16}" type="datetimeFigureOut">
              <a:rPr lang="en-GB" smtClean="0"/>
              <a:t>08/06/2021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82A9C-BA5B-4AA9-BB82-192C7B9349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6569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A1205-0254-464D-9386-9755AC035A16}" type="datetimeFigureOut">
              <a:rPr lang="en-GB" smtClean="0"/>
              <a:t>08/06/2021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82A9C-BA5B-4AA9-BB82-192C7B9349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94985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A1205-0254-464D-9386-9755AC035A16}" type="datetimeFigureOut">
              <a:rPr lang="en-GB" smtClean="0"/>
              <a:t>08/06/2021</a:t>
            </a:fld>
            <a:endParaRPr lang="en-GB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82A9C-BA5B-4AA9-BB82-192C7B9349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1189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A1205-0254-464D-9386-9755AC035A16}" type="datetimeFigureOut">
              <a:rPr lang="en-GB" smtClean="0"/>
              <a:t>08/06/2021</a:t>
            </a:fld>
            <a:endParaRPr lang="en-GB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82A9C-BA5B-4AA9-BB82-192C7B9349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110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A1205-0254-464D-9386-9755AC035A16}" type="datetimeFigureOut">
              <a:rPr lang="en-GB" smtClean="0"/>
              <a:t>08/06/2021</a:t>
            </a:fld>
            <a:endParaRPr lang="en-GB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82A9C-BA5B-4AA9-BB82-192C7B9349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4557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A1205-0254-464D-9386-9755AC035A16}" type="datetimeFigureOut">
              <a:rPr lang="en-GB" smtClean="0"/>
              <a:t>08/06/2021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82A9C-BA5B-4AA9-BB82-192C7B9349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2208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A1205-0254-464D-9386-9755AC035A16}" type="datetimeFigureOut">
              <a:rPr lang="en-GB" smtClean="0"/>
              <a:t>08/06/2021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82A9C-BA5B-4AA9-BB82-192C7B9349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7488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20AA1205-0254-464D-9386-9755AC035A16}" type="datetimeFigureOut">
              <a:rPr lang="en-GB" smtClean="0"/>
              <a:pPr/>
              <a:t>08/06/2021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82782A9C-BA5B-4AA9-BB82-192C7B9349F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7645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Calibri Light" panose="020F03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7D8E67F2-F753-4E06-8229-4970A6725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483095" cy="6854272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EE1BDFD-564B-44A4-841A-50D6A8E75C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Freeform 60">
            <a:extLst>
              <a:ext uri="{FF2B5EF4-FFF2-40B4-BE49-F238E27FC236}">
                <a16:creationId xmlns:a16="http://schemas.microsoft.com/office/drawing/2014/main" id="{007B8288-68CC-4847-8419-CF535B6B7E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63882" y="0"/>
            <a:ext cx="3880988" cy="2206512"/>
          </a:xfrm>
          <a:custGeom>
            <a:avLst/>
            <a:gdLst>
              <a:gd name="connsiteX0" fmla="*/ 20753 w 3960193"/>
              <a:gd name="connsiteY0" fmla="*/ 0 h 2251543"/>
              <a:gd name="connsiteX1" fmla="*/ 3939440 w 3960193"/>
              <a:gd name="connsiteY1" fmla="*/ 0 h 2251543"/>
              <a:gd name="connsiteX2" fmla="*/ 3949969 w 3960193"/>
              <a:gd name="connsiteY2" fmla="*/ 68994 h 2251543"/>
              <a:gd name="connsiteX3" fmla="*/ 3960193 w 3960193"/>
              <a:gd name="connsiteY3" fmla="*/ 271447 h 2251543"/>
              <a:gd name="connsiteX4" fmla="*/ 1980096 w 3960193"/>
              <a:gd name="connsiteY4" fmla="*/ 2251543 h 2251543"/>
              <a:gd name="connsiteX5" fmla="*/ 0 w 3960193"/>
              <a:gd name="connsiteY5" fmla="*/ 271447 h 2251543"/>
              <a:gd name="connsiteX6" fmla="*/ 10224 w 3960193"/>
              <a:gd name="connsiteY6" fmla="*/ 68994 h 2251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60193" h="2251543">
                <a:moveTo>
                  <a:pt x="20753" y="0"/>
                </a:moveTo>
                <a:lnTo>
                  <a:pt x="3939440" y="0"/>
                </a:lnTo>
                <a:lnTo>
                  <a:pt x="3949969" y="68994"/>
                </a:lnTo>
                <a:cubicBezTo>
                  <a:pt x="3956730" y="135559"/>
                  <a:pt x="3960193" y="203099"/>
                  <a:pt x="3960193" y="271447"/>
                </a:cubicBezTo>
                <a:cubicBezTo>
                  <a:pt x="3960193" y="1365024"/>
                  <a:pt x="3073674" y="2251543"/>
                  <a:pt x="1980096" y="2251543"/>
                </a:cubicBezTo>
                <a:cubicBezTo>
                  <a:pt x="886519" y="2251543"/>
                  <a:pt x="0" y="1365024"/>
                  <a:pt x="0" y="271447"/>
                </a:cubicBezTo>
                <a:cubicBezTo>
                  <a:pt x="0" y="203099"/>
                  <a:pt x="3463" y="135559"/>
                  <a:pt x="10224" y="68994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2" descr="Image result for regione lombardia">
            <a:extLst>
              <a:ext uri="{FF2B5EF4-FFF2-40B4-BE49-F238E27FC236}">
                <a16:creationId xmlns:a16="http://schemas.microsoft.com/office/drawing/2014/main" id="{B329DD8A-1EAC-48CF-AF42-106A3D95F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41496" y="517018"/>
            <a:ext cx="2532690" cy="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Freeform 68">
            <a:extLst>
              <a:ext uri="{FF2B5EF4-FFF2-40B4-BE49-F238E27FC236}">
                <a16:creationId xmlns:a16="http://schemas.microsoft.com/office/drawing/2014/main" id="{32BA8EA8-C1B6-4309-B674-F9F399B962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912701"/>
            <a:ext cx="4942589" cy="3945299"/>
          </a:xfrm>
          <a:custGeom>
            <a:avLst/>
            <a:gdLst>
              <a:gd name="connsiteX0" fmla="*/ 2223943 w 4942589"/>
              <a:gd name="connsiteY0" fmla="*/ 0 h 3945299"/>
              <a:gd name="connsiteX1" fmla="*/ 4942589 w 4942589"/>
              <a:gd name="connsiteY1" fmla="*/ 2718646 h 3945299"/>
              <a:gd name="connsiteX2" fmla="*/ 4728945 w 4942589"/>
              <a:gd name="connsiteY2" fmla="*/ 3776866 h 3945299"/>
              <a:gd name="connsiteX3" fmla="*/ 4647806 w 4942589"/>
              <a:gd name="connsiteY3" fmla="*/ 3945299 h 3945299"/>
              <a:gd name="connsiteX4" fmla="*/ 0 w 4942589"/>
              <a:gd name="connsiteY4" fmla="*/ 3945299 h 3945299"/>
              <a:gd name="connsiteX5" fmla="*/ 0 w 4942589"/>
              <a:gd name="connsiteY5" fmla="*/ 1157971 h 3945299"/>
              <a:gd name="connsiteX6" fmla="*/ 126104 w 4942589"/>
              <a:gd name="connsiteY6" fmla="*/ 989335 h 3945299"/>
              <a:gd name="connsiteX7" fmla="*/ 2223943 w 4942589"/>
              <a:gd name="connsiteY7" fmla="*/ 0 h 3945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42589" h="3945299">
                <a:moveTo>
                  <a:pt x="2223943" y="0"/>
                </a:moveTo>
                <a:cubicBezTo>
                  <a:pt x="3725410" y="0"/>
                  <a:pt x="4942589" y="1217179"/>
                  <a:pt x="4942589" y="2718646"/>
                </a:cubicBezTo>
                <a:cubicBezTo>
                  <a:pt x="4942589" y="3094013"/>
                  <a:pt x="4866516" y="3451612"/>
                  <a:pt x="4728945" y="3776866"/>
                </a:cubicBezTo>
                <a:lnTo>
                  <a:pt x="4647806" y="3945299"/>
                </a:lnTo>
                <a:lnTo>
                  <a:pt x="0" y="3945299"/>
                </a:lnTo>
                <a:lnTo>
                  <a:pt x="0" y="1157971"/>
                </a:lnTo>
                <a:lnTo>
                  <a:pt x="126104" y="989335"/>
                </a:lnTo>
                <a:cubicBezTo>
                  <a:pt x="624744" y="385123"/>
                  <a:pt x="1379368" y="0"/>
                  <a:pt x="2223943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DDEE14F4-CC7C-4579-B9C6-41AF6199BF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32" y="4284849"/>
            <a:ext cx="3759105" cy="1851359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50F30413-5D17-4017-BB35-35AFAB2EF2DB}"/>
              </a:ext>
            </a:extLst>
          </p:cNvPr>
          <p:cNvSpPr txBox="1"/>
          <p:nvPr/>
        </p:nvSpPr>
        <p:spPr>
          <a:xfrm>
            <a:off x="5247794" y="2278332"/>
            <a:ext cx="68195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PI: </a:t>
            </a:r>
            <a:r>
              <a:rPr lang="it-IT" sz="2200" b="1" cap="all" dirty="0">
                <a:latin typeface="Calibri" panose="020F0502020204030204" pitchFamily="34" charset="0"/>
                <a:cs typeface="Calibri" panose="020F0502020204030204" pitchFamily="34" charset="0"/>
              </a:rPr>
              <a:t>ANDREA CORTESE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252D45BC-4D4B-4EDF-A5FF-95E5F60BB499}"/>
              </a:ext>
            </a:extLst>
          </p:cNvPr>
          <p:cNvSpPr txBox="1"/>
          <p:nvPr/>
        </p:nvSpPr>
        <p:spPr>
          <a:xfrm>
            <a:off x="6392554" y="4133765"/>
            <a:ext cx="48464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Progetto: </a:t>
            </a:r>
            <a:r>
              <a:rPr lang="it-IT" sz="2200" b="1" dirty="0">
                <a:latin typeface="Calibri" panose="020F0502020204030204" pitchFamily="34" charset="0"/>
                <a:cs typeface="Calibri" panose="020F0502020204030204" pitchFamily="34" charset="0"/>
              </a:rPr>
              <a:t>GWAS_ATTR</a:t>
            </a:r>
          </a:p>
          <a:p>
            <a:pPr algn="ctr"/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Genetic</a:t>
            </a: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modifiers</a:t>
            </a: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hereditary</a:t>
            </a: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acquired</a:t>
            </a: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 ATTR </a:t>
            </a:r>
            <a:r>
              <a:rPr lang="it-IT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amyloidosis</a:t>
            </a: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»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06ACEC57-8858-412F-9EB0-95A20694C80E}"/>
              </a:ext>
            </a:extLst>
          </p:cNvPr>
          <p:cNvSpPr txBox="1"/>
          <p:nvPr/>
        </p:nvSpPr>
        <p:spPr>
          <a:xfrm>
            <a:off x="4942589" y="3198364"/>
            <a:ext cx="70931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Host Institution: </a:t>
            </a:r>
            <a:r>
              <a:rPr lang="it-IT" sz="2200" b="1" cap="all" dirty="0">
                <a:latin typeface="Calibri" panose="020F0502020204030204" pitchFamily="34" charset="0"/>
                <a:cs typeface="Calibri" panose="020F0502020204030204" pitchFamily="34" charset="0"/>
              </a:rPr>
              <a:t>IRCCS FONDAZIONE MONDINO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EF5BFB3A-59AC-45ED-B211-F94AB8405DAC}"/>
              </a:ext>
            </a:extLst>
          </p:cNvPr>
          <p:cNvSpPr txBox="1"/>
          <p:nvPr/>
        </p:nvSpPr>
        <p:spPr>
          <a:xfrm>
            <a:off x="9562714" y="6292619"/>
            <a:ext cx="2629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18 giugno 2021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BF2BD982-40F4-4065-886E-92F0CFA80646}"/>
              </a:ext>
            </a:extLst>
          </p:cNvPr>
          <p:cNvSpPr txBox="1"/>
          <p:nvPr/>
        </p:nvSpPr>
        <p:spPr>
          <a:xfrm>
            <a:off x="6207162" y="722185"/>
            <a:ext cx="56223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i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Bando Giovani</a:t>
            </a:r>
          </a:p>
          <a:p>
            <a:pPr algn="ctr"/>
            <a:r>
              <a:rPr lang="it-IT" sz="2400" b="1" i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EARLY CAREER AWARD</a:t>
            </a:r>
          </a:p>
        </p:txBody>
      </p:sp>
    </p:spTree>
    <p:extLst>
      <p:ext uri="{BB962C8B-B14F-4D97-AF65-F5344CB8AC3E}">
        <p14:creationId xmlns:p14="http://schemas.microsoft.com/office/powerpoint/2010/main" val="9883352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>
            <a:extLst>
              <a:ext uri="{FF2B5EF4-FFF2-40B4-BE49-F238E27FC236}">
                <a16:creationId xmlns:a16="http://schemas.microsoft.com/office/drawing/2014/main" id="{33BC9428-DCFB-4D72-8049-8EC38D78134A}"/>
              </a:ext>
            </a:extLst>
          </p:cNvPr>
          <p:cNvSpPr txBox="1"/>
          <p:nvPr/>
        </p:nvSpPr>
        <p:spPr>
          <a:xfrm>
            <a:off x="457200" y="415636"/>
            <a:ext cx="1112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i="1" dirty="0">
                <a:solidFill>
                  <a:schemeClr val="accent5">
                    <a:lumMod val="50000"/>
                  </a:schemeClr>
                </a:solidFill>
              </a:rPr>
              <a:t>OBIETTIVI DEL PROGETTO E IMPATTO ATTESO</a:t>
            </a:r>
          </a:p>
        </p:txBody>
      </p:sp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D0CE6CED-4C84-4800-82BD-E458B1069F1D}"/>
              </a:ext>
            </a:extLst>
          </p:cNvPr>
          <p:cNvCxnSpPr/>
          <p:nvPr/>
        </p:nvCxnSpPr>
        <p:spPr>
          <a:xfrm>
            <a:off x="457200" y="1007221"/>
            <a:ext cx="11163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CBADB256-EFE4-EE47-A5EA-E61060A12B2D}"/>
              </a:ext>
            </a:extLst>
          </p:cNvPr>
          <p:cNvSpPr txBox="1"/>
          <p:nvPr/>
        </p:nvSpPr>
        <p:spPr>
          <a:xfrm>
            <a:off x="507684" y="1172697"/>
            <a:ext cx="1112520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Amiloidosi ATTR: </a:t>
            </a:r>
            <a:r>
              <a:rPr lang="en-US" dirty="0" err="1"/>
              <a:t>malattia</a:t>
            </a:r>
            <a:r>
              <a:rPr lang="en-US" dirty="0"/>
              <a:t> </a:t>
            </a:r>
            <a:r>
              <a:rPr lang="en-US" dirty="0" err="1"/>
              <a:t>degenerativa</a:t>
            </a:r>
            <a:r>
              <a:rPr lang="en-US" dirty="0"/>
              <a:t> da </a:t>
            </a:r>
            <a:r>
              <a:rPr lang="en-US" dirty="0" err="1"/>
              <a:t>accumulo</a:t>
            </a:r>
            <a:r>
              <a:rPr lang="en-US" dirty="0"/>
              <a:t> di </a:t>
            </a:r>
            <a:r>
              <a:rPr lang="en-US" dirty="0" err="1"/>
              <a:t>transtiretina</a:t>
            </a:r>
            <a:r>
              <a:rPr lang="en-US" dirty="0"/>
              <a:t> </a:t>
            </a:r>
            <a:r>
              <a:rPr lang="en-US" dirty="0" err="1"/>
              <a:t>che</a:t>
            </a:r>
            <a:r>
              <a:rPr lang="en-US" dirty="0"/>
              <a:t> </a:t>
            </a:r>
            <a:r>
              <a:rPr lang="en-US" dirty="0" err="1"/>
              <a:t>colpisce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nervi</a:t>
            </a:r>
            <a:r>
              <a:rPr lang="en-US" dirty="0"/>
              <a:t> </a:t>
            </a:r>
            <a:r>
              <a:rPr lang="en-US" dirty="0" err="1"/>
              <a:t>periferici</a:t>
            </a:r>
            <a:r>
              <a:rPr lang="en-US" dirty="0"/>
              <a:t> e il </a:t>
            </a:r>
            <a:r>
              <a:rPr lang="en-US" dirty="0" err="1"/>
              <a:t>cuore</a:t>
            </a:r>
            <a:r>
              <a:rPr lang="en-US" dirty="0"/>
              <a:t>. Due </a:t>
            </a:r>
            <a:r>
              <a:rPr lang="en-US" dirty="0" err="1"/>
              <a:t>forme</a:t>
            </a:r>
            <a:r>
              <a:rPr lang="en-US" dirty="0"/>
              <a:t>: </a:t>
            </a:r>
            <a:r>
              <a:rPr lang="en-US" dirty="0" err="1"/>
              <a:t>ereditaria</a:t>
            </a:r>
            <a:r>
              <a:rPr lang="en-US" dirty="0"/>
              <a:t> da </a:t>
            </a:r>
            <a:r>
              <a:rPr lang="en-US" dirty="0" err="1"/>
              <a:t>mutazione</a:t>
            </a:r>
            <a:r>
              <a:rPr lang="en-US" dirty="0"/>
              <a:t> del gene TTR (</a:t>
            </a:r>
            <a:r>
              <a:rPr lang="en-US" dirty="0" err="1"/>
              <a:t>mATTR</a:t>
            </a:r>
            <a:r>
              <a:rPr lang="en-US" dirty="0"/>
              <a:t>) e </a:t>
            </a:r>
            <a:r>
              <a:rPr lang="en-US" dirty="0" err="1"/>
              <a:t>acquisita</a:t>
            </a:r>
            <a:r>
              <a:rPr lang="en-US" dirty="0"/>
              <a:t> (</a:t>
            </a:r>
            <a:r>
              <a:rPr lang="en-US" dirty="0" err="1"/>
              <a:t>ATTRwt</a:t>
            </a:r>
            <a:r>
              <a:rPr lang="en-US" dirty="0"/>
              <a:t>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err="1"/>
              <a:t>Progressiva</a:t>
            </a:r>
            <a:r>
              <a:rPr lang="en-US" dirty="0"/>
              <a:t> </a:t>
            </a:r>
            <a:r>
              <a:rPr lang="en-US" dirty="0" err="1"/>
              <a:t>perdita</a:t>
            </a:r>
            <a:r>
              <a:rPr lang="en-US" dirty="0"/>
              <a:t> di </a:t>
            </a:r>
            <a:r>
              <a:rPr lang="en-US" dirty="0" err="1"/>
              <a:t>autonomia</a:t>
            </a:r>
            <a:r>
              <a:rPr lang="en-US" dirty="0"/>
              <a:t> e </a:t>
            </a:r>
            <a:r>
              <a:rPr lang="en-US" dirty="0" err="1"/>
              <a:t>aumentata</a:t>
            </a:r>
            <a:r>
              <a:rPr lang="en-US" dirty="0"/>
              <a:t> </a:t>
            </a:r>
            <a:r>
              <a:rPr lang="en-US" dirty="0" err="1"/>
              <a:t>mortalità</a:t>
            </a:r>
            <a:endParaRPr lang="en-US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err="1"/>
              <a:t>Amilidosi</a:t>
            </a:r>
            <a:r>
              <a:rPr lang="en-US" dirty="0"/>
              <a:t> ATTR </a:t>
            </a:r>
            <a:r>
              <a:rPr lang="en-US" dirty="0" err="1"/>
              <a:t>ereditaria</a:t>
            </a:r>
            <a:r>
              <a:rPr lang="en-US" dirty="0"/>
              <a:t> </a:t>
            </a:r>
            <a:r>
              <a:rPr lang="en-US" dirty="0" err="1"/>
              <a:t>mostra</a:t>
            </a:r>
            <a:r>
              <a:rPr lang="en-US" dirty="0"/>
              <a:t> </a:t>
            </a:r>
            <a:r>
              <a:rPr lang="en-US" dirty="0" err="1"/>
              <a:t>esordio</a:t>
            </a:r>
            <a:r>
              <a:rPr lang="en-US" dirty="0"/>
              <a:t>, </a:t>
            </a:r>
            <a:r>
              <a:rPr lang="en-US" dirty="0" err="1"/>
              <a:t>fenotipo</a:t>
            </a:r>
            <a:r>
              <a:rPr lang="en-US" dirty="0"/>
              <a:t> </a:t>
            </a:r>
            <a:r>
              <a:rPr lang="en-US" dirty="0" err="1"/>
              <a:t>clinico</a:t>
            </a:r>
            <a:r>
              <a:rPr lang="en-US" dirty="0"/>
              <a:t> e </a:t>
            </a:r>
            <a:r>
              <a:rPr lang="en-US" dirty="0" err="1"/>
              <a:t>decorso</a:t>
            </a:r>
            <a:r>
              <a:rPr lang="en-US" dirty="0"/>
              <a:t> </a:t>
            </a:r>
            <a:r>
              <a:rPr lang="en-US" dirty="0" err="1"/>
              <a:t>altamente</a:t>
            </a:r>
            <a:r>
              <a:rPr lang="en-US" dirty="0"/>
              <a:t> </a:t>
            </a:r>
            <a:r>
              <a:rPr lang="en-US" dirty="0" err="1"/>
              <a:t>variabili</a:t>
            </a:r>
            <a:endParaRPr lang="en-US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err="1"/>
              <a:t>Amiliodosi</a:t>
            </a:r>
            <a:r>
              <a:rPr lang="en-US" dirty="0"/>
              <a:t> ATTR </a:t>
            </a:r>
            <a:r>
              <a:rPr lang="en-US" dirty="0" err="1"/>
              <a:t>acquisita</a:t>
            </a:r>
            <a:r>
              <a:rPr lang="en-US" dirty="0"/>
              <a:t> e’ causa </a:t>
            </a:r>
            <a:r>
              <a:rPr lang="en-US" dirty="0" err="1"/>
              <a:t>comune</a:t>
            </a:r>
            <a:r>
              <a:rPr lang="en-US" dirty="0"/>
              <a:t> di </a:t>
            </a:r>
            <a:r>
              <a:rPr lang="en-US" dirty="0" err="1"/>
              <a:t>scompenso</a:t>
            </a:r>
            <a:r>
              <a:rPr lang="en-US" dirty="0"/>
              <a:t> </a:t>
            </a:r>
            <a:r>
              <a:rPr lang="en-US" dirty="0" err="1"/>
              <a:t>cardiaco</a:t>
            </a:r>
            <a:r>
              <a:rPr lang="en-US" dirty="0"/>
              <a:t> </a:t>
            </a:r>
            <a:r>
              <a:rPr lang="en-US" dirty="0" err="1"/>
              <a:t>nei</a:t>
            </a:r>
            <a:r>
              <a:rPr lang="en-US" dirty="0"/>
              <a:t> </a:t>
            </a:r>
            <a:r>
              <a:rPr lang="en-US" dirty="0" err="1"/>
              <a:t>maschi</a:t>
            </a:r>
            <a:r>
              <a:rPr lang="en-US" dirty="0"/>
              <a:t> anziani, causa e’ </a:t>
            </a:r>
            <a:r>
              <a:rPr lang="en-US" dirty="0" err="1"/>
              <a:t>sconosciuta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8D61DE1-DEC6-BD44-A0BB-1EC4972AC95E}"/>
              </a:ext>
            </a:extLst>
          </p:cNvPr>
          <p:cNvSpPr/>
          <p:nvPr/>
        </p:nvSpPr>
        <p:spPr>
          <a:xfrm>
            <a:off x="414599" y="36436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/>
              <a:t>Identificazione</a:t>
            </a:r>
            <a:r>
              <a:rPr lang="en-US" dirty="0"/>
              <a:t> di </a:t>
            </a:r>
            <a:r>
              <a:rPr lang="en-US" dirty="0" err="1"/>
              <a:t>modificatori</a:t>
            </a:r>
            <a:r>
              <a:rPr lang="en-US" dirty="0"/>
              <a:t> </a:t>
            </a:r>
            <a:r>
              <a:rPr lang="en-US" dirty="0" err="1"/>
              <a:t>genetici</a:t>
            </a:r>
            <a:r>
              <a:rPr lang="en-US" dirty="0"/>
              <a:t> di </a:t>
            </a:r>
            <a:r>
              <a:rPr lang="en-US" dirty="0" err="1"/>
              <a:t>esordio</a:t>
            </a:r>
            <a:r>
              <a:rPr lang="en-US" dirty="0"/>
              <a:t>, </a:t>
            </a:r>
            <a:r>
              <a:rPr lang="en-US" dirty="0" err="1"/>
              <a:t>fenotipo</a:t>
            </a:r>
            <a:r>
              <a:rPr lang="en-US" dirty="0"/>
              <a:t> e </a:t>
            </a:r>
            <a:r>
              <a:rPr lang="en-US" dirty="0" err="1"/>
              <a:t>progressione</a:t>
            </a:r>
            <a:r>
              <a:rPr lang="en-US" dirty="0"/>
              <a:t> di ATTR </a:t>
            </a:r>
            <a:r>
              <a:rPr lang="en-US" dirty="0" err="1"/>
              <a:t>ereditaria</a:t>
            </a:r>
            <a:r>
              <a:rPr lang="en-US" dirty="0"/>
              <a:t> e </a:t>
            </a:r>
            <a:r>
              <a:rPr lang="en-US" dirty="0" err="1"/>
              <a:t>acquisita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EF03C8-1524-7040-8DD8-DAB5A32F90F2}"/>
              </a:ext>
            </a:extLst>
          </p:cNvPr>
          <p:cNvSpPr txBox="1"/>
          <p:nvPr/>
        </p:nvSpPr>
        <p:spPr>
          <a:xfrm>
            <a:off x="414599" y="3274303"/>
            <a:ext cx="2666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OBIETTIVO DELLO STUDIO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94CA59-25E6-434D-98B5-5301A2732131}"/>
              </a:ext>
            </a:extLst>
          </p:cNvPr>
          <p:cNvSpPr txBox="1"/>
          <p:nvPr/>
        </p:nvSpPr>
        <p:spPr>
          <a:xfrm>
            <a:off x="457200" y="4916135"/>
            <a:ext cx="1835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IMPATTO ATTESO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93ED215-31ED-214B-A99D-5CAF87EEE3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6900" y="3070838"/>
            <a:ext cx="4635500" cy="277994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5E9ADA4-B15D-5A4B-ADB1-B1080C565E17}"/>
              </a:ext>
            </a:extLst>
          </p:cNvPr>
          <p:cNvSpPr/>
          <p:nvPr/>
        </p:nvSpPr>
        <p:spPr>
          <a:xfrm>
            <a:off x="414599" y="3227166"/>
            <a:ext cx="5966161" cy="138997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3DFDD6-9181-4C42-B3FE-8C29861AD1BC}"/>
              </a:ext>
            </a:extLst>
          </p:cNvPr>
          <p:cNvSpPr txBox="1"/>
          <p:nvPr/>
        </p:nvSpPr>
        <p:spPr>
          <a:xfrm>
            <a:off x="507684" y="5297751"/>
            <a:ext cx="70846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“Precision medicine” in </a:t>
            </a:r>
            <a:r>
              <a:rPr lang="en-US" dirty="0" err="1"/>
              <a:t>diagnosi</a:t>
            </a:r>
            <a:r>
              <a:rPr lang="en-US" dirty="0"/>
              <a:t>, </a:t>
            </a:r>
            <a:r>
              <a:rPr lang="en-US" dirty="0" err="1"/>
              <a:t>prognosi</a:t>
            </a:r>
            <a:r>
              <a:rPr lang="en-US" dirty="0"/>
              <a:t> e </a:t>
            </a:r>
            <a:r>
              <a:rPr lang="en-US" dirty="0" err="1"/>
              <a:t>trattamento</a:t>
            </a:r>
            <a:r>
              <a:rPr lang="en-US" dirty="0"/>
              <a:t> di </a:t>
            </a:r>
            <a:r>
              <a:rPr lang="en-US" dirty="0" err="1"/>
              <a:t>pazienti</a:t>
            </a:r>
            <a:r>
              <a:rPr lang="en-US" dirty="0"/>
              <a:t> con amiloidosi ATTR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Migliore</a:t>
            </a:r>
            <a:r>
              <a:rPr lang="en-US" dirty="0"/>
              <a:t> </a:t>
            </a:r>
            <a:r>
              <a:rPr lang="en-US" dirty="0" err="1"/>
              <a:t>comprensione</a:t>
            </a:r>
            <a:r>
              <a:rPr lang="en-US" dirty="0"/>
              <a:t> </a:t>
            </a:r>
            <a:r>
              <a:rPr lang="en-US" dirty="0" err="1"/>
              <a:t>dei</a:t>
            </a:r>
            <a:r>
              <a:rPr lang="en-US" dirty="0"/>
              <a:t> </a:t>
            </a:r>
            <a:r>
              <a:rPr lang="en-US" dirty="0" err="1"/>
              <a:t>meccanisimi</a:t>
            </a:r>
            <a:r>
              <a:rPr lang="en-US" dirty="0"/>
              <a:t> </a:t>
            </a:r>
            <a:r>
              <a:rPr lang="en-US" dirty="0" err="1"/>
              <a:t>amiloidogenici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Identificazione</a:t>
            </a:r>
            <a:r>
              <a:rPr lang="en-US" dirty="0"/>
              <a:t> di </a:t>
            </a:r>
            <a:r>
              <a:rPr lang="en-US" dirty="0" err="1"/>
              <a:t>nuovi</a:t>
            </a:r>
            <a:r>
              <a:rPr lang="en-US" dirty="0"/>
              <a:t> target </a:t>
            </a:r>
            <a:r>
              <a:rPr lang="en-US" dirty="0" err="1"/>
              <a:t>terapeutici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9990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>
            <a:extLst>
              <a:ext uri="{FF2B5EF4-FFF2-40B4-BE49-F238E27FC236}">
                <a16:creationId xmlns:a16="http://schemas.microsoft.com/office/drawing/2014/main" id="{33BC9428-DCFB-4D72-8049-8EC38D78134A}"/>
              </a:ext>
            </a:extLst>
          </p:cNvPr>
          <p:cNvSpPr txBox="1"/>
          <p:nvPr/>
        </p:nvSpPr>
        <p:spPr>
          <a:xfrm>
            <a:off x="457200" y="415636"/>
            <a:ext cx="1112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i="1" dirty="0">
                <a:solidFill>
                  <a:schemeClr val="accent5">
                    <a:lumMod val="50000"/>
                  </a:schemeClr>
                </a:solidFill>
              </a:rPr>
              <a:t>APPROCCIO METODOLOGICO</a:t>
            </a:r>
          </a:p>
        </p:txBody>
      </p:sp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D0CE6CED-4C84-4800-82BD-E458B1069F1D}"/>
              </a:ext>
            </a:extLst>
          </p:cNvPr>
          <p:cNvCxnSpPr/>
          <p:nvPr/>
        </p:nvCxnSpPr>
        <p:spPr>
          <a:xfrm>
            <a:off x="457200" y="1007221"/>
            <a:ext cx="11163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3C3AC8D7-72BD-5345-9C81-4A69C28827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01" y="4474343"/>
            <a:ext cx="5202303" cy="21217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0B6341-326B-8044-8385-52CDC6AFF3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21" y="1925930"/>
            <a:ext cx="5181483" cy="10485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3B2D36-4CF3-0546-8EED-BA7D122B11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10" t="20172" r="2369" b="18231"/>
          <a:stretch/>
        </p:blipFill>
        <p:spPr>
          <a:xfrm>
            <a:off x="6435762" y="2337797"/>
            <a:ext cx="5547360" cy="11669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04A1D1-535E-2C4B-B140-30DC7912BA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96914" y="4288979"/>
            <a:ext cx="1413440" cy="14134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8A2EAEC-8A9D-154C-912F-5DC09810B9B1}"/>
              </a:ext>
            </a:extLst>
          </p:cNvPr>
          <p:cNvSpPr txBox="1"/>
          <p:nvPr/>
        </p:nvSpPr>
        <p:spPr>
          <a:xfrm>
            <a:off x="84667" y="1224948"/>
            <a:ext cx="59153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 </a:t>
            </a:r>
            <a:r>
              <a:rPr lang="en-US" b="1" dirty="0"/>
              <a:t>GWAS </a:t>
            </a:r>
            <a:r>
              <a:rPr lang="en-US" b="1" dirty="0" err="1"/>
              <a:t>modificatori</a:t>
            </a:r>
            <a:r>
              <a:rPr lang="en-US" b="1" dirty="0"/>
              <a:t> </a:t>
            </a:r>
            <a:r>
              <a:rPr lang="en-US" b="1" dirty="0" err="1"/>
              <a:t>genetici</a:t>
            </a:r>
            <a:r>
              <a:rPr lang="en-US" b="1" dirty="0"/>
              <a:t> </a:t>
            </a:r>
            <a:r>
              <a:rPr lang="en-US" dirty="0"/>
              <a:t>di eta’ di </a:t>
            </a:r>
            <a:r>
              <a:rPr lang="en-US" dirty="0" err="1"/>
              <a:t>esordio</a:t>
            </a:r>
            <a:r>
              <a:rPr lang="en-US" dirty="0"/>
              <a:t> in V30M </a:t>
            </a:r>
            <a:r>
              <a:rPr lang="en-US" dirty="0" err="1"/>
              <a:t>mATTR</a:t>
            </a:r>
            <a:r>
              <a:rPr lang="en-US" dirty="0"/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8B93E2-FA7A-C849-B705-28228AE936BB}"/>
              </a:ext>
            </a:extLst>
          </p:cNvPr>
          <p:cNvSpPr txBox="1"/>
          <p:nvPr/>
        </p:nvSpPr>
        <p:spPr>
          <a:xfrm>
            <a:off x="0" y="3593766"/>
            <a:ext cx="56112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2. GWAS </a:t>
            </a:r>
            <a:r>
              <a:rPr lang="en-US" dirty="0" err="1"/>
              <a:t>modificatori</a:t>
            </a:r>
            <a:r>
              <a:rPr lang="en-US" dirty="0"/>
              <a:t> </a:t>
            </a:r>
            <a:r>
              <a:rPr lang="en-US" dirty="0" err="1"/>
              <a:t>esordio</a:t>
            </a:r>
            <a:r>
              <a:rPr lang="en-US" dirty="0"/>
              <a:t> (</a:t>
            </a:r>
            <a:r>
              <a:rPr lang="en-US" dirty="0" err="1"/>
              <a:t>validazione</a:t>
            </a:r>
            <a:r>
              <a:rPr lang="en-US" dirty="0"/>
              <a:t>), </a:t>
            </a:r>
            <a:r>
              <a:rPr lang="en-US" dirty="0" err="1"/>
              <a:t>fenotipo</a:t>
            </a:r>
            <a:r>
              <a:rPr lang="en-US" dirty="0"/>
              <a:t> e </a:t>
            </a:r>
            <a:r>
              <a:rPr lang="en-US" dirty="0" err="1"/>
              <a:t>progressione</a:t>
            </a:r>
            <a:r>
              <a:rPr lang="en-US" dirty="0"/>
              <a:t> in V30M e non-V30M </a:t>
            </a:r>
            <a:r>
              <a:rPr lang="en-US" dirty="0" err="1"/>
              <a:t>ATTRm</a:t>
            </a:r>
            <a:r>
              <a:rPr lang="en-US" dirty="0"/>
              <a:t> e in </a:t>
            </a:r>
            <a:r>
              <a:rPr lang="en-US" dirty="0" err="1"/>
              <a:t>ATTRwt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D760DE-1E48-8641-88EA-022290923496}"/>
              </a:ext>
            </a:extLst>
          </p:cNvPr>
          <p:cNvSpPr txBox="1"/>
          <p:nvPr/>
        </p:nvSpPr>
        <p:spPr>
          <a:xfrm>
            <a:off x="6275885" y="1219835"/>
            <a:ext cx="5707237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/>
              <a:t>Identificazione</a:t>
            </a:r>
            <a:r>
              <a:rPr lang="en-US" dirty="0"/>
              <a:t> di loci </a:t>
            </a:r>
            <a:r>
              <a:rPr lang="en-US" dirty="0" err="1"/>
              <a:t>che</a:t>
            </a:r>
            <a:r>
              <a:rPr lang="en-US" dirty="0"/>
              <a:t> </a:t>
            </a:r>
            <a:r>
              <a:rPr lang="en-US" dirty="0" err="1"/>
              <a:t>agiscono</a:t>
            </a:r>
            <a:r>
              <a:rPr lang="en-US" dirty="0"/>
              <a:t> come </a:t>
            </a:r>
            <a:r>
              <a:rPr lang="en-US" b="1" dirty="0" err="1"/>
              <a:t>modificatori</a:t>
            </a:r>
            <a:r>
              <a:rPr lang="en-US" b="1" dirty="0"/>
              <a:t> </a:t>
            </a:r>
            <a:r>
              <a:rPr lang="en-US" b="1" dirty="0" err="1"/>
              <a:t>genetici</a:t>
            </a:r>
            <a:r>
              <a:rPr lang="en-US" dirty="0"/>
              <a:t> di </a:t>
            </a:r>
            <a:r>
              <a:rPr lang="en-US" dirty="0" err="1"/>
              <a:t>esordio</a:t>
            </a:r>
            <a:r>
              <a:rPr lang="en-US" dirty="0"/>
              <a:t> e </a:t>
            </a:r>
            <a:r>
              <a:rPr lang="en-US" dirty="0" err="1"/>
              <a:t>decorso</a:t>
            </a:r>
            <a:r>
              <a:rPr lang="en-US" dirty="0"/>
              <a:t> di </a:t>
            </a:r>
            <a:r>
              <a:rPr lang="en-US" b="1" dirty="0" err="1"/>
              <a:t>mATTR</a:t>
            </a:r>
            <a:r>
              <a:rPr lang="en-US" b="1" dirty="0"/>
              <a:t> (</a:t>
            </a:r>
            <a:r>
              <a:rPr lang="en-US" b="1" dirty="0" err="1"/>
              <a:t>ereditaria</a:t>
            </a:r>
            <a:r>
              <a:rPr lang="en-US" dirty="0"/>
              <a:t>) e </a:t>
            </a:r>
            <a:r>
              <a:rPr lang="en-US" dirty="0" err="1"/>
              <a:t>associati</a:t>
            </a:r>
            <a:r>
              <a:rPr lang="en-US" dirty="0"/>
              <a:t> a </a:t>
            </a:r>
            <a:r>
              <a:rPr lang="en-US" b="1" dirty="0" err="1"/>
              <a:t>suscettibilita</a:t>
            </a:r>
            <a:r>
              <a:rPr lang="en-US" dirty="0"/>
              <a:t>’ per </a:t>
            </a:r>
            <a:r>
              <a:rPr lang="en-US" dirty="0" err="1"/>
              <a:t>sviluppo</a:t>
            </a:r>
            <a:r>
              <a:rPr lang="en-US" dirty="0"/>
              <a:t> di </a:t>
            </a:r>
            <a:r>
              <a:rPr lang="en-US" dirty="0" err="1"/>
              <a:t>ATTRwt</a:t>
            </a:r>
            <a:r>
              <a:rPr lang="en-US" dirty="0"/>
              <a:t> (</a:t>
            </a:r>
            <a:r>
              <a:rPr lang="en-US" dirty="0" err="1"/>
              <a:t>sporadica</a:t>
            </a:r>
            <a:r>
              <a:rPr lang="en-US" dirty="0"/>
              <a:t>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CF1648-DCA5-6344-B80B-F5799DF5382D}"/>
              </a:ext>
            </a:extLst>
          </p:cNvPr>
          <p:cNvSpPr txBox="1"/>
          <p:nvPr/>
        </p:nvSpPr>
        <p:spPr>
          <a:xfrm>
            <a:off x="6275885" y="4505156"/>
            <a:ext cx="35995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3.</a:t>
            </a:r>
            <a:r>
              <a:rPr lang="en-US" b="1" dirty="0"/>
              <a:t> Long-read sequencing </a:t>
            </a:r>
            <a:r>
              <a:rPr lang="en-US" dirty="0" err="1"/>
              <a:t>dei</a:t>
            </a:r>
            <a:r>
              <a:rPr lang="en-US" dirty="0"/>
              <a:t> loci </a:t>
            </a:r>
            <a:r>
              <a:rPr lang="en-US" dirty="0" err="1"/>
              <a:t>identificati</a:t>
            </a:r>
            <a:r>
              <a:rPr lang="en-US" dirty="0"/>
              <a:t> </a:t>
            </a:r>
            <a:r>
              <a:rPr lang="en-US" dirty="0" err="1"/>
              <a:t>mediante</a:t>
            </a:r>
            <a:r>
              <a:rPr lang="en-US" dirty="0"/>
              <a:t> GWAS per </a:t>
            </a:r>
            <a:r>
              <a:rPr lang="en-US" dirty="0" err="1"/>
              <a:t>migliore</a:t>
            </a:r>
            <a:r>
              <a:rPr lang="en-US" dirty="0"/>
              <a:t> </a:t>
            </a:r>
            <a:r>
              <a:rPr lang="en-US" dirty="0" err="1"/>
              <a:t>definizione</a:t>
            </a:r>
            <a:r>
              <a:rPr lang="en-US" dirty="0"/>
              <a:t> </a:t>
            </a:r>
            <a:r>
              <a:rPr lang="en-US" dirty="0" err="1"/>
              <a:t>delle</a:t>
            </a:r>
            <a:r>
              <a:rPr lang="en-US" dirty="0"/>
              <a:t> </a:t>
            </a:r>
            <a:r>
              <a:rPr lang="en-US" dirty="0" err="1"/>
              <a:t>alterazioni</a:t>
            </a:r>
            <a:r>
              <a:rPr lang="en-US" dirty="0"/>
              <a:t> </a:t>
            </a:r>
            <a:r>
              <a:rPr lang="en-US" dirty="0" err="1"/>
              <a:t>genetiche</a:t>
            </a:r>
            <a:r>
              <a:rPr lang="en-US" dirty="0"/>
              <a:t> </a:t>
            </a:r>
            <a:r>
              <a:rPr lang="en-US" dirty="0" err="1"/>
              <a:t>sottostanti</a:t>
            </a:r>
            <a:r>
              <a:rPr lang="en-US" dirty="0"/>
              <a:t>, </a:t>
            </a:r>
            <a:r>
              <a:rPr lang="en-US" dirty="0" err="1"/>
              <a:t>quali</a:t>
            </a:r>
            <a:endParaRPr lang="en-US" dirty="0"/>
          </a:p>
          <a:p>
            <a:pPr marL="400050" indent="-400050">
              <a:buFontTx/>
              <a:buAutoNum type="romanLcPeriod"/>
            </a:pPr>
            <a:r>
              <a:rPr lang="en-US" dirty="0" err="1"/>
              <a:t>Varianti</a:t>
            </a:r>
            <a:r>
              <a:rPr lang="en-US" dirty="0"/>
              <a:t> </a:t>
            </a:r>
            <a:r>
              <a:rPr lang="en-US" dirty="0" err="1"/>
              <a:t>codificanti</a:t>
            </a:r>
            <a:r>
              <a:rPr lang="en-US" dirty="0"/>
              <a:t> e non</a:t>
            </a:r>
          </a:p>
          <a:p>
            <a:pPr marL="400050" indent="-400050">
              <a:buAutoNum type="romanLcPeriod"/>
            </a:pPr>
            <a:r>
              <a:rPr lang="en-US" dirty="0" err="1"/>
              <a:t>Sequenze</a:t>
            </a:r>
            <a:r>
              <a:rPr lang="en-US" dirty="0"/>
              <a:t> </a:t>
            </a:r>
            <a:r>
              <a:rPr lang="en-US" dirty="0" err="1"/>
              <a:t>ripetute</a:t>
            </a:r>
            <a:r>
              <a:rPr lang="en-US" dirty="0"/>
              <a:t> (</a:t>
            </a:r>
            <a:r>
              <a:rPr lang="en-US" dirty="0" err="1"/>
              <a:t>satelliti</a:t>
            </a:r>
            <a:r>
              <a:rPr lang="en-US" dirty="0"/>
              <a:t>)</a:t>
            </a:r>
          </a:p>
          <a:p>
            <a:pPr marL="400050" indent="-400050">
              <a:buAutoNum type="romanLcPeriod"/>
            </a:pPr>
            <a:r>
              <a:rPr lang="en-US" dirty="0" err="1"/>
              <a:t>Varianti</a:t>
            </a:r>
            <a:r>
              <a:rPr lang="en-US" dirty="0"/>
              <a:t> </a:t>
            </a:r>
            <a:r>
              <a:rPr lang="en-US" dirty="0" err="1"/>
              <a:t>strutturali</a:t>
            </a:r>
            <a:endParaRPr lang="en-US" dirty="0"/>
          </a:p>
        </p:txBody>
      </p:sp>
      <p:sp>
        <p:nvSpPr>
          <p:cNvPr id="13" name="Down Arrow 12">
            <a:extLst>
              <a:ext uri="{FF2B5EF4-FFF2-40B4-BE49-F238E27FC236}">
                <a16:creationId xmlns:a16="http://schemas.microsoft.com/office/drawing/2014/main" id="{E1BC9DFA-3D1C-5F45-A68B-B5940671E42C}"/>
              </a:ext>
            </a:extLst>
          </p:cNvPr>
          <p:cNvSpPr/>
          <p:nvPr/>
        </p:nvSpPr>
        <p:spPr>
          <a:xfrm>
            <a:off x="2675407" y="3095729"/>
            <a:ext cx="251173" cy="471858"/>
          </a:xfrm>
          <a:prstGeom prst="downArrow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own Arrow 14">
            <a:extLst>
              <a:ext uri="{FF2B5EF4-FFF2-40B4-BE49-F238E27FC236}">
                <a16:creationId xmlns:a16="http://schemas.microsoft.com/office/drawing/2014/main" id="{026EB51F-C527-D541-8FC5-692030732557}"/>
              </a:ext>
            </a:extLst>
          </p:cNvPr>
          <p:cNvSpPr/>
          <p:nvPr/>
        </p:nvSpPr>
        <p:spPr>
          <a:xfrm rot="12804811">
            <a:off x="5740206" y="3056607"/>
            <a:ext cx="236362" cy="1533824"/>
          </a:xfrm>
          <a:prstGeom prst="downArrow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own Arrow 15">
            <a:extLst>
              <a:ext uri="{FF2B5EF4-FFF2-40B4-BE49-F238E27FC236}">
                <a16:creationId xmlns:a16="http://schemas.microsoft.com/office/drawing/2014/main" id="{4BD60D8F-4CB3-4B42-BD77-A6BBC69DB8CC}"/>
              </a:ext>
            </a:extLst>
          </p:cNvPr>
          <p:cNvSpPr/>
          <p:nvPr/>
        </p:nvSpPr>
        <p:spPr>
          <a:xfrm>
            <a:off x="9039583" y="3583307"/>
            <a:ext cx="225837" cy="655667"/>
          </a:xfrm>
          <a:prstGeom prst="downArrow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D4E3C70-C918-AB42-8978-BFAB8BBDD4E5}"/>
              </a:ext>
            </a:extLst>
          </p:cNvPr>
          <p:cNvSpPr/>
          <p:nvPr/>
        </p:nvSpPr>
        <p:spPr>
          <a:xfrm>
            <a:off x="10303315" y="2247415"/>
            <a:ext cx="135539" cy="14013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4E6C30B-6669-724E-A45C-8016FBCD9CE3}"/>
              </a:ext>
            </a:extLst>
          </p:cNvPr>
          <p:cNvSpPr/>
          <p:nvPr/>
        </p:nvSpPr>
        <p:spPr>
          <a:xfrm>
            <a:off x="11469816" y="2261721"/>
            <a:ext cx="135539" cy="14013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B690E37-F1D7-8E4B-B36C-54628465022C}"/>
              </a:ext>
            </a:extLst>
          </p:cNvPr>
          <p:cNvCxnSpPr>
            <a:cxnSpLocks/>
            <a:stCxn id="17" idx="2"/>
          </p:cNvCxnSpPr>
          <p:nvPr/>
        </p:nvCxnSpPr>
        <p:spPr>
          <a:xfrm flipH="1">
            <a:off x="10135581" y="3648787"/>
            <a:ext cx="235504" cy="640192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9C71D0A-E06A-3845-8D4F-A3117B0B94B3}"/>
              </a:ext>
            </a:extLst>
          </p:cNvPr>
          <p:cNvCxnSpPr>
            <a:cxnSpLocks/>
            <a:stCxn id="17" idx="2"/>
          </p:cNvCxnSpPr>
          <p:nvPr/>
        </p:nvCxnSpPr>
        <p:spPr>
          <a:xfrm>
            <a:off x="10371085" y="3648787"/>
            <a:ext cx="458697" cy="640192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97E8BC9A-D509-5543-ACDF-26D5BF761128}"/>
              </a:ext>
            </a:extLst>
          </p:cNvPr>
          <p:cNvSpPr txBox="1"/>
          <p:nvPr/>
        </p:nvSpPr>
        <p:spPr>
          <a:xfrm>
            <a:off x="4367929" y="2816010"/>
            <a:ext cx="917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N=1500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A1B1AC7-BA19-7A4D-9D5A-BF59632D817C}"/>
              </a:ext>
            </a:extLst>
          </p:cNvPr>
          <p:cNvSpPr txBox="1"/>
          <p:nvPr/>
        </p:nvSpPr>
        <p:spPr>
          <a:xfrm>
            <a:off x="4420178" y="6512883"/>
            <a:ext cx="917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N=4000</a:t>
            </a:r>
          </a:p>
        </p:txBody>
      </p:sp>
    </p:spTree>
    <p:extLst>
      <p:ext uri="{BB962C8B-B14F-4D97-AF65-F5344CB8AC3E}">
        <p14:creationId xmlns:p14="http://schemas.microsoft.com/office/powerpoint/2010/main" val="143246861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11670CBB96F6CA4DB65262900CFE132B" ma:contentTypeVersion="12" ma:contentTypeDescription="Creare un nuovo documento." ma:contentTypeScope="" ma:versionID="a9547301068c4a51d8fc07a68f867cb9">
  <xsd:schema xmlns:xsd="http://www.w3.org/2001/XMLSchema" xmlns:xs="http://www.w3.org/2001/XMLSchema" xmlns:p="http://schemas.microsoft.com/office/2006/metadata/properties" xmlns:ns2="a132fbb7-b71c-4ed5-9e28-4b1e37ad032c" xmlns:ns3="4aedc69c-69ec-40fc-8bf0-0d01cc85ad03" targetNamespace="http://schemas.microsoft.com/office/2006/metadata/properties" ma:root="true" ma:fieldsID="af0832fd3f40ea4a5536899dde1c5cb1" ns2:_="" ns3:_="">
    <xsd:import namespace="a132fbb7-b71c-4ed5-9e28-4b1e37ad032c"/>
    <xsd:import namespace="4aedc69c-69ec-40fc-8bf0-0d01cc85ad0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32fbb7-b71c-4ed5-9e28-4b1e37ad032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edc69c-69ec-40fc-8bf0-0d01cc85ad0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EEA6357-BB23-4D8D-9A49-FA213122AFA1}">
  <ds:schemaRefs>
    <ds:schemaRef ds:uri="4aedc69c-69ec-40fc-8bf0-0d01cc85ad03"/>
    <ds:schemaRef ds:uri="a132fbb7-b71c-4ed5-9e28-4b1e37ad032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A7C8D062-BB45-42BB-99E3-98AC2302F71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574B2DA-0BE7-4219-B536-957CF1FBBC3C}">
  <ds:schemaRefs>
    <ds:schemaRef ds:uri="4aedc69c-69ec-40fc-8bf0-0d01cc85ad03"/>
    <ds:schemaRef ds:uri="a132fbb7-b71c-4ed5-9e28-4b1e37ad032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411</TotalTime>
  <Words>254</Words>
  <Application>Microsoft Macintosh PowerPoint</Application>
  <PresentationFormat>Widescreen</PresentationFormat>
  <Paragraphs>28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Century Gothic</vt:lpstr>
      <vt:lpstr>Tema di Office</vt:lpstr>
      <vt:lpstr>PowerPoint Presentation</vt:lpstr>
      <vt:lpstr>PowerPoint Presentation</vt:lpstr>
      <vt:lpstr>PowerPoint Presentation</vt:lpstr>
    </vt:vector>
  </TitlesOfParts>
  <Company>Regione Lombardia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Paola Maria Cristina Bello</dc:creator>
  <cp:lastModifiedBy>Cortese, Andrea</cp:lastModifiedBy>
  <cp:revision>15</cp:revision>
  <cp:lastPrinted>2020-01-10T17:26:51Z</cp:lastPrinted>
  <dcterms:created xsi:type="dcterms:W3CDTF">2019-01-16T10:58:29Z</dcterms:created>
  <dcterms:modified xsi:type="dcterms:W3CDTF">2021-06-08T12:35:21Z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0x01010011670CBB96F6CA4DB65262900CFE132B</vt:lpwstr>
  </property>
</Properties>
</file>