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30" r:id="rId5"/>
    <p:sldId id="336" r:id="rId6"/>
    <p:sldId id="335" r:id="rId7"/>
  </p:sldIdLst>
  <p:sldSz cx="12192000" cy="6858000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ola Maria Cristina Bello" initials="PMCB" lastIdx="1" clrIdx="0">
    <p:extLst>
      <p:ext uri="{19B8F6BF-5375-455C-9EA6-DF929625EA0E}">
        <p15:presenceInfo xmlns:p15="http://schemas.microsoft.com/office/powerpoint/2012/main" userId="S-1-5-21-311958635-1773037021-720635935-77665" providerId="AD"/>
      </p:ext>
    </p:extLst>
  </p:cmAuthor>
  <p:cmAuthor id="2" name="Giusi Caldieri" initials="GC" lastIdx="4" clrIdx="1">
    <p:extLst>
      <p:ext uri="{19B8F6BF-5375-455C-9EA6-DF929625EA0E}">
        <p15:presenceInfo xmlns:p15="http://schemas.microsoft.com/office/powerpoint/2012/main" userId="S::giusi.caldieri@frrb.it::633a459b-4039-4677-b226-d8e93057b5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085"/>
    <a:srgbClr val="39A87E"/>
    <a:srgbClr val="A5A5A5"/>
    <a:srgbClr val="ED7D31"/>
    <a:srgbClr val="22487C"/>
    <a:srgbClr val="139CD7"/>
    <a:srgbClr val="F6C31A"/>
    <a:srgbClr val="CF2E4F"/>
    <a:srgbClr val="5DBFDD"/>
    <a:srgbClr val="42A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658"/>
    <p:restoredTop sz="95280"/>
  </p:normalViewPr>
  <p:slideViewPr>
    <p:cSldViewPr snapToGrid="0">
      <p:cViewPr>
        <p:scale>
          <a:sx n="71" d="100"/>
          <a:sy n="71" d="100"/>
        </p:scale>
        <p:origin x="280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A9F5A-0099-4815-BC8A-87D804F7A5A5}" type="datetimeFigureOut">
              <a:rPr lang="it-IT" smtClean="0">
                <a:latin typeface="Calibri Light" panose="020F0302020204030204" pitchFamily="34" charset="0"/>
              </a:rPr>
              <a:t>08/06/21</a:t>
            </a:fld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>
              <a:latin typeface="Calibri Light" panose="020F030202020403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B909C-80C9-4F58-92A6-EEC3F155F870}" type="slidenum">
              <a:rPr lang="it-IT" smtClean="0">
                <a:latin typeface="Calibri Light" panose="020F0302020204030204" pitchFamily="34" charset="0"/>
              </a:rPr>
              <a:t>‹#›</a:t>
            </a:fld>
            <a:endParaRPr lang="it-IT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7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1A53B597-B864-47FE-A55F-E1DAF22CBDDC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30321078-289C-4F51-B3D9-6A089E60959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1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21078-289C-4F51-B3D9-6A089E60959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94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5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93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97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</a:defRPr>
            </a:lvl4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Century Gothic" panose="020B0502020202020204" pitchFamily="34" charset="0"/>
              </a:defRPr>
            </a:lvl1pPr>
          </a:lstStyle>
          <a:p>
            <a:r>
              <a:rPr lang="en-GB" err="1">
                <a:latin typeface="Calibri Light" panose="020F0302020204030204" pitchFamily="34" charset="0"/>
              </a:rPr>
              <a:t>Presentazione</a:t>
            </a:r>
            <a:r>
              <a:rPr lang="en-GB">
                <a:latin typeface="Calibri Light" panose="020F0302020204030204" pitchFamily="34" charset="0"/>
              </a:rPr>
              <a:t> Call </a:t>
            </a:r>
            <a:r>
              <a:rPr lang="en-GB" err="1">
                <a:latin typeface="Calibri Light" panose="020F0302020204030204" pitchFamily="34" charset="0"/>
              </a:rPr>
              <a:t>Europee</a:t>
            </a:r>
            <a:r>
              <a:rPr lang="en-GB">
                <a:latin typeface="Calibri Light" panose="020F0302020204030204" pitchFamily="34" charset="0"/>
              </a:rPr>
              <a:t> 2019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433" y="6057130"/>
            <a:ext cx="1316567" cy="59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0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6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498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8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55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208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A1205-0254-464D-9386-9755AC035A16}" type="datetimeFigureOut">
              <a:rPr lang="en-GB" smtClean="0"/>
              <a:t>08/06/2021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82A9C-BA5B-4AA9-BB82-192C7B9349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48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20AA1205-0254-464D-9386-9755AC035A16}" type="datetimeFigureOut">
              <a:rPr lang="en-GB" smtClean="0"/>
              <a:pPr/>
              <a:t>08/06/2021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82782A9C-BA5B-4AA9-BB82-192C7B9349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64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5.tiff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openxmlformats.org/officeDocument/2006/relationships/image" Target="../media/image10.jpg"/><Relationship Id="rId4" Type="http://schemas.openxmlformats.org/officeDocument/2006/relationships/image" Target="../media/image6.tif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8E67F2-F753-4E06-8229-4970A6725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4272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E1BDFD-564B-44A4-841A-50D6A8E7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Freeform 60">
            <a:extLst>
              <a:ext uri="{FF2B5EF4-FFF2-40B4-BE49-F238E27FC236}">
                <a16:creationId xmlns:a16="http://schemas.microsoft.com/office/drawing/2014/main" id="{007B8288-68CC-4847-8419-CF535B6B7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3882" y="0"/>
            <a:ext cx="3880988" cy="2206512"/>
          </a:xfrm>
          <a:custGeom>
            <a:avLst/>
            <a:gdLst>
              <a:gd name="connsiteX0" fmla="*/ 20753 w 3960193"/>
              <a:gd name="connsiteY0" fmla="*/ 0 h 2251543"/>
              <a:gd name="connsiteX1" fmla="*/ 3939440 w 3960193"/>
              <a:gd name="connsiteY1" fmla="*/ 0 h 2251543"/>
              <a:gd name="connsiteX2" fmla="*/ 3949969 w 3960193"/>
              <a:gd name="connsiteY2" fmla="*/ 68994 h 2251543"/>
              <a:gd name="connsiteX3" fmla="*/ 3960193 w 3960193"/>
              <a:gd name="connsiteY3" fmla="*/ 271447 h 2251543"/>
              <a:gd name="connsiteX4" fmla="*/ 1980096 w 3960193"/>
              <a:gd name="connsiteY4" fmla="*/ 2251543 h 2251543"/>
              <a:gd name="connsiteX5" fmla="*/ 0 w 3960193"/>
              <a:gd name="connsiteY5" fmla="*/ 271447 h 2251543"/>
              <a:gd name="connsiteX6" fmla="*/ 10224 w 3960193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3" h="2251543">
                <a:moveTo>
                  <a:pt x="20753" y="0"/>
                </a:moveTo>
                <a:lnTo>
                  <a:pt x="3939440" y="0"/>
                </a:lnTo>
                <a:lnTo>
                  <a:pt x="3949969" y="68994"/>
                </a:lnTo>
                <a:cubicBezTo>
                  <a:pt x="3956730" y="135559"/>
                  <a:pt x="3960193" y="203099"/>
                  <a:pt x="3960193" y="271447"/>
                </a:cubicBezTo>
                <a:cubicBezTo>
                  <a:pt x="3960193" y="1365024"/>
                  <a:pt x="3073674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4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Image result for regione lombardia">
            <a:extLst>
              <a:ext uri="{FF2B5EF4-FFF2-40B4-BE49-F238E27FC236}">
                <a16:creationId xmlns:a16="http://schemas.microsoft.com/office/drawing/2014/main" id="{B329DD8A-1EAC-48CF-AF42-106A3D95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1496" y="517018"/>
            <a:ext cx="2532690" cy="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68">
            <a:extLst>
              <a:ext uri="{FF2B5EF4-FFF2-40B4-BE49-F238E27FC236}">
                <a16:creationId xmlns:a16="http://schemas.microsoft.com/office/drawing/2014/main" id="{32BA8EA8-C1B6-4309-B674-F9F399B962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12701"/>
            <a:ext cx="4942589" cy="3945299"/>
          </a:xfrm>
          <a:custGeom>
            <a:avLst/>
            <a:gdLst>
              <a:gd name="connsiteX0" fmla="*/ 2223943 w 4942589"/>
              <a:gd name="connsiteY0" fmla="*/ 0 h 3945299"/>
              <a:gd name="connsiteX1" fmla="*/ 4942589 w 4942589"/>
              <a:gd name="connsiteY1" fmla="*/ 2718646 h 3945299"/>
              <a:gd name="connsiteX2" fmla="*/ 4728945 w 4942589"/>
              <a:gd name="connsiteY2" fmla="*/ 3776866 h 3945299"/>
              <a:gd name="connsiteX3" fmla="*/ 4647806 w 4942589"/>
              <a:gd name="connsiteY3" fmla="*/ 3945299 h 3945299"/>
              <a:gd name="connsiteX4" fmla="*/ 0 w 4942589"/>
              <a:gd name="connsiteY4" fmla="*/ 3945299 h 3945299"/>
              <a:gd name="connsiteX5" fmla="*/ 0 w 4942589"/>
              <a:gd name="connsiteY5" fmla="*/ 1157971 h 3945299"/>
              <a:gd name="connsiteX6" fmla="*/ 126104 w 4942589"/>
              <a:gd name="connsiteY6" fmla="*/ 989335 h 3945299"/>
              <a:gd name="connsiteX7" fmla="*/ 2223943 w 4942589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2589" h="3945299">
                <a:moveTo>
                  <a:pt x="2223943" y="0"/>
                </a:moveTo>
                <a:cubicBezTo>
                  <a:pt x="3725410" y="0"/>
                  <a:pt x="4942589" y="1217179"/>
                  <a:pt x="4942589" y="2718646"/>
                </a:cubicBezTo>
                <a:cubicBezTo>
                  <a:pt x="4942589" y="3094013"/>
                  <a:pt x="4866516" y="3451612"/>
                  <a:pt x="4728945" y="3776866"/>
                </a:cubicBezTo>
                <a:lnTo>
                  <a:pt x="4647806" y="3945299"/>
                </a:lnTo>
                <a:lnTo>
                  <a:pt x="0" y="3945299"/>
                </a:lnTo>
                <a:lnTo>
                  <a:pt x="0" y="1157971"/>
                </a:lnTo>
                <a:lnTo>
                  <a:pt x="126104" y="989335"/>
                </a:lnTo>
                <a:cubicBezTo>
                  <a:pt x="624744" y="385123"/>
                  <a:pt x="1379368" y="0"/>
                  <a:pt x="2223943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DDEE14F4-CC7C-4579-B9C6-41AF6199B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2" y="4284849"/>
            <a:ext cx="3759105" cy="185135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F30413-5D17-4017-BB35-35AFAB2EF2DB}"/>
              </a:ext>
            </a:extLst>
          </p:cNvPr>
          <p:cNvSpPr txBox="1"/>
          <p:nvPr/>
        </p:nvSpPr>
        <p:spPr>
          <a:xfrm>
            <a:off x="5247794" y="2278332"/>
            <a:ext cx="6819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PI: </a:t>
            </a:r>
            <a:r>
              <a:rPr lang="it-IT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Alessia pagani, </a:t>
            </a:r>
            <a:r>
              <a:rPr lang="it-IT" sz="2200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it-IT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it-IT" sz="2200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it-IT" sz="2200" cap="al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52D45BC-4D4B-4EDF-A5FF-95E5F60BB499}"/>
              </a:ext>
            </a:extLst>
          </p:cNvPr>
          <p:cNvSpPr txBox="1"/>
          <p:nvPr/>
        </p:nvSpPr>
        <p:spPr>
          <a:xfrm>
            <a:off x="5455004" y="4641597"/>
            <a:ext cx="60682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Progetto: </a:t>
            </a:r>
            <a:r>
              <a:rPr lang="it-IT" sz="2200" b="1" dirty="0">
                <a:latin typeface="Calibri" panose="020F0502020204030204" pitchFamily="34" charset="0"/>
                <a:cs typeface="Calibri" panose="020F0502020204030204" pitchFamily="34" charset="0"/>
              </a:rPr>
              <a:t>VITA for NAFLD</a:t>
            </a:r>
          </a:p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innovative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therapeutic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approach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for non-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alcoholic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fatty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liver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disease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it-IT" sz="2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complications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6ACEC57-8858-412F-9EB0-95A20694C80E}"/>
              </a:ext>
            </a:extLst>
          </p:cNvPr>
          <p:cNvSpPr txBox="1"/>
          <p:nvPr/>
        </p:nvSpPr>
        <p:spPr>
          <a:xfrm>
            <a:off x="4942589" y="3198364"/>
            <a:ext cx="70931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Host Institution: </a:t>
            </a:r>
            <a:r>
              <a:rPr lang="it-IT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ospedale san </a:t>
            </a:r>
            <a:r>
              <a:rPr lang="it-IT" sz="2200" b="1" cap="all" dirty="0" err="1">
                <a:latin typeface="Calibri" panose="020F0502020204030204" pitchFamily="34" charset="0"/>
                <a:cs typeface="Calibri" panose="020F0502020204030204" pitchFamily="34" charset="0"/>
              </a:rPr>
              <a:t>raffaele</a:t>
            </a:r>
            <a:r>
              <a:rPr lang="it-IT" sz="2200" b="1" cap="all" dirty="0">
                <a:latin typeface="Calibri" panose="020F0502020204030204" pitchFamily="34" charset="0"/>
                <a:cs typeface="Calibri" panose="020F0502020204030204" pitchFamily="34" charset="0"/>
              </a:rPr>
              <a:t> (OSR)</a:t>
            </a:r>
          </a:p>
          <a:p>
            <a:pPr algn="ctr"/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Divisione di Genetica e Biologia Cellulare</a:t>
            </a:r>
          </a:p>
          <a:p>
            <a:pPr algn="ctr"/>
            <a:r>
              <a:rPr lang="it-IT" sz="2000" i="1" dirty="0">
                <a:latin typeface="Calibri" panose="020F0502020204030204" pitchFamily="34" charset="0"/>
                <a:cs typeface="Calibri" panose="020F0502020204030204" pitchFamily="34" charset="0"/>
              </a:rPr>
              <a:t>Unità di Regolazione del Metabolismo del Ferro</a:t>
            </a:r>
            <a:endParaRPr lang="it-IT" sz="2000" b="1" cap="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sz="2200" cap="all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F5BFB3A-59AC-45ED-B211-F94AB8405DAC}"/>
              </a:ext>
            </a:extLst>
          </p:cNvPr>
          <p:cNvSpPr txBox="1"/>
          <p:nvPr/>
        </p:nvSpPr>
        <p:spPr>
          <a:xfrm>
            <a:off x="9562714" y="6292619"/>
            <a:ext cx="262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18 giugno 2021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F2BD982-40F4-4065-886E-92F0CFA80646}"/>
              </a:ext>
            </a:extLst>
          </p:cNvPr>
          <p:cNvSpPr txBox="1"/>
          <p:nvPr/>
        </p:nvSpPr>
        <p:spPr>
          <a:xfrm>
            <a:off x="6207162" y="722185"/>
            <a:ext cx="5622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Bando Giovani</a:t>
            </a:r>
          </a:p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CAREER AWARD</a:t>
            </a:r>
          </a:p>
        </p:txBody>
      </p:sp>
    </p:spTree>
    <p:extLst>
      <p:ext uri="{BB962C8B-B14F-4D97-AF65-F5344CB8AC3E}">
        <p14:creationId xmlns:p14="http://schemas.microsoft.com/office/powerpoint/2010/main" val="98833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sellaDiTesto 7">
            <a:extLst>
              <a:ext uri="{FF2B5EF4-FFF2-40B4-BE49-F238E27FC236}">
                <a16:creationId xmlns:a16="http://schemas.microsoft.com/office/drawing/2014/main" id="{00698FBD-D8CC-E14B-8D13-9859079B34A8}"/>
              </a:ext>
            </a:extLst>
          </p:cNvPr>
          <p:cNvSpPr txBox="1"/>
          <p:nvPr/>
        </p:nvSpPr>
        <p:spPr>
          <a:xfrm>
            <a:off x="457200" y="415636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OBIETTIVI DEL PROGETTO E IMPATTO ATTESO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1C3266-F3F6-A945-80A1-E6BA0E4FA65F}"/>
              </a:ext>
            </a:extLst>
          </p:cNvPr>
          <p:cNvGrpSpPr/>
          <p:nvPr/>
        </p:nvGrpSpPr>
        <p:grpSpPr>
          <a:xfrm>
            <a:off x="925487" y="1038641"/>
            <a:ext cx="10854932" cy="5553025"/>
            <a:chOff x="925487" y="1038641"/>
            <a:chExt cx="10854932" cy="5553025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B22CD290-979D-B441-868C-4D193E9BC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99887" y="1356327"/>
              <a:ext cx="6070048" cy="5088752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D34C4BB-2F06-7A42-B8D2-6EBE28056B48}"/>
                </a:ext>
              </a:extLst>
            </p:cNvPr>
            <p:cNvSpPr txBox="1"/>
            <p:nvPr/>
          </p:nvSpPr>
          <p:spPr>
            <a:xfrm>
              <a:off x="4522155" y="4414441"/>
              <a:ext cx="766273" cy="337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NAFLD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B95AD6B-5D41-0840-80E1-B2DDD88501A6}"/>
                </a:ext>
              </a:extLst>
            </p:cNvPr>
            <p:cNvSpPr txBox="1"/>
            <p:nvPr/>
          </p:nvSpPr>
          <p:spPr>
            <a:xfrm>
              <a:off x="6088441" y="5958964"/>
              <a:ext cx="675626" cy="337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dirty="0"/>
                <a:t>NASH</a:t>
              </a:r>
            </a:p>
          </p:txBody>
        </p:sp>
        <p:sp>
          <p:nvSpPr>
            <p:cNvPr id="71" name="Lightning Bolt 70">
              <a:extLst>
                <a:ext uri="{FF2B5EF4-FFF2-40B4-BE49-F238E27FC236}">
                  <a16:creationId xmlns:a16="http://schemas.microsoft.com/office/drawing/2014/main" id="{3BA60FC2-0150-794C-A028-11255540D3D8}"/>
                </a:ext>
              </a:extLst>
            </p:cNvPr>
            <p:cNvSpPr/>
            <p:nvPr/>
          </p:nvSpPr>
          <p:spPr>
            <a:xfrm rot="19832069">
              <a:off x="5098871" y="1854759"/>
              <a:ext cx="499245" cy="835236"/>
            </a:xfrm>
            <a:prstGeom prst="lightningBol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7711102B-CDA2-8648-8911-71ECDDB8A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6666" y="1038641"/>
              <a:ext cx="1873216" cy="131665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11CEDA6-3317-9D49-8490-B1F22EA47C97}"/>
                </a:ext>
              </a:extLst>
            </p:cNvPr>
            <p:cNvSpPr txBox="1"/>
            <p:nvPr/>
          </p:nvSpPr>
          <p:spPr>
            <a:xfrm>
              <a:off x="3074158" y="1494584"/>
              <a:ext cx="2051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IT" dirty="0">
                  <a:solidFill>
                    <a:srgbClr val="39A87E"/>
                  </a:solidFill>
                </a:rPr>
                <a:t>“First Hit” </a:t>
              </a:r>
            </a:p>
            <a:p>
              <a:pPr algn="ctr"/>
              <a:r>
                <a:rPr lang="en-IT" dirty="0">
                  <a:solidFill>
                    <a:srgbClr val="39A87E"/>
                  </a:solidFill>
                </a:rPr>
                <a:t>(Insulino resistenza)</a:t>
              </a:r>
            </a:p>
          </p:txBody>
        </p:sp>
        <p:sp>
          <p:nvSpPr>
            <p:cNvPr id="74" name="Lightning Bolt 73">
              <a:extLst>
                <a:ext uri="{FF2B5EF4-FFF2-40B4-BE49-F238E27FC236}">
                  <a16:creationId xmlns:a16="http://schemas.microsoft.com/office/drawing/2014/main" id="{301C66F9-10FE-2046-8653-9E3137264B5F}"/>
                </a:ext>
              </a:extLst>
            </p:cNvPr>
            <p:cNvSpPr/>
            <p:nvPr/>
          </p:nvSpPr>
          <p:spPr>
            <a:xfrm rot="15122460">
              <a:off x="4767099" y="4511127"/>
              <a:ext cx="483857" cy="861799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75" name="Lightning Bolt 74">
              <a:extLst>
                <a:ext uri="{FF2B5EF4-FFF2-40B4-BE49-F238E27FC236}">
                  <a16:creationId xmlns:a16="http://schemas.microsoft.com/office/drawing/2014/main" id="{FC03EE7E-83C3-F34C-BB27-D22EE0F5F3C1}"/>
                </a:ext>
              </a:extLst>
            </p:cNvPr>
            <p:cNvSpPr/>
            <p:nvPr/>
          </p:nvSpPr>
          <p:spPr>
            <a:xfrm rot="15122460">
              <a:off x="6779354" y="5886971"/>
              <a:ext cx="483857" cy="861799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T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6429F90-547E-F646-93C4-F82B4E7ADA63}"/>
                </a:ext>
              </a:extLst>
            </p:cNvPr>
            <p:cNvSpPr txBox="1"/>
            <p:nvPr/>
          </p:nvSpPr>
          <p:spPr>
            <a:xfrm>
              <a:off x="925487" y="5391337"/>
              <a:ext cx="44674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dirty="0">
                  <a:solidFill>
                    <a:srgbClr val="FF0000"/>
                  </a:solidFill>
                </a:rPr>
                <a:t>”Multiple Hits”</a:t>
              </a:r>
            </a:p>
            <a:p>
              <a:pPr algn="ctr"/>
              <a:r>
                <a:rPr lang="en-IT" dirty="0">
                  <a:solidFill>
                    <a:srgbClr val="FF0000"/>
                  </a:solidFill>
                </a:rPr>
                <a:t>(Suscettibilità genetica, alterazioni del metabolismo del ferro,</a:t>
              </a:r>
            </a:p>
            <a:p>
              <a:pPr algn="ctr"/>
              <a:r>
                <a:rPr lang="en-GB" dirty="0">
                  <a:solidFill>
                    <a:srgbClr val="FF0000"/>
                  </a:solidFill>
                </a:rPr>
                <a:t>I</a:t>
              </a:r>
              <a:r>
                <a:rPr lang="en-IT" dirty="0">
                  <a:solidFill>
                    <a:srgbClr val="FF0000"/>
                  </a:solidFill>
                </a:rPr>
                <a:t>nfiammazione, etc..), 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5EC3E96-EA26-DD48-8C16-5BFAB2C266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153" t="14951" r="60228" b="71484"/>
            <a:stretch/>
          </p:blipFill>
          <p:spPr>
            <a:xfrm rot="16200000" flipH="1">
              <a:off x="5989621" y="2185121"/>
              <a:ext cx="703329" cy="675626"/>
            </a:xfrm>
            <a:prstGeom prst="rect">
              <a:avLst/>
            </a:prstGeom>
          </p:spPr>
        </p:pic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0D1F0FF-3060-9847-BCC6-9C81AED4729B}"/>
                </a:ext>
              </a:extLst>
            </p:cNvPr>
            <p:cNvGrpSpPr/>
            <p:nvPr/>
          </p:nvGrpSpPr>
          <p:grpSpPr>
            <a:xfrm>
              <a:off x="9521529" y="2430925"/>
              <a:ext cx="2258890" cy="1544523"/>
              <a:chOff x="9149474" y="2947046"/>
              <a:chExt cx="2396764" cy="1690914"/>
            </a:xfrm>
          </p:grpSpPr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F926D984-1C0F-C041-9E2D-662175B163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aintStrokes/>
                        </a14:imgEffect>
                      </a14:imgLayer>
                    </a14:imgProps>
                  </a:ext>
                </a:extLst>
              </a:blip>
              <a:srcRect l="57499" t="63989" r="5288" b="5659"/>
              <a:stretch/>
            </p:blipFill>
            <p:spPr>
              <a:xfrm>
                <a:off x="9149474" y="2947046"/>
                <a:ext cx="2396764" cy="1690914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965BD575-F346-6448-AD4F-82405E854A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aintStrokes/>
                        </a14:imgEffect>
                      </a14:imgLayer>
                    </a14:imgProps>
                  </a:ext>
                </a:extLst>
              </a:blip>
              <a:srcRect l="15313" t="35545" r="79656" b="54011"/>
              <a:stretch/>
            </p:blipFill>
            <p:spPr>
              <a:xfrm>
                <a:off x="9387119" y="3310858"/>
                <a:ext cx="460195" cy="46891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01155C55-26DF-F34A-853F-2B76159FB3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aintStrokes/>
                        </a14:imgEffect>
                      </a14:imgLayer>
                    </a14:imgProps>
                  </a:ext>
                </a:extLst>
              </a:blip>
              <a:srcRect l="15313" t="35545" r="79656" b="54011"/>
              <a:stretch/>
            </p:blipFill>
            <p:spPr>
              <a:xfrm>
                <a:off x="9902314" y="3591050"/>
                <a:ext cx="427805" cy="4359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C2CDF97A-1966-1C4F-AB8D-D4C8837E3B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aintStrokes/>
                        </a14:imgEffect>
                      </a14:imgLayer>
                    </a14:imgProps>
                  </a:ext>
                </a:extLst>
              </a:blip>
              <a:srcRect l="15313" t="35545" r="79656" b="54011"/>
              <a:stretch/>
            </p:blipFill>
            <p:spPr>
              <a:xfrm>
                <a:off x="9887662" y="3162156"/>
                <a:ext cx="334654" cy="34099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CEA7C5A3-C9C7-B74B-B966-107FE7CE8F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aintStrokes/>
                        </a14:imgEffect>
                      </a14:imgLayer>
                    </a14:imgProps>
                  </a:ext>
                </a:extLst>
              </a:blip>
              <a:srcRect l="15313" t="35545" r="79656" b="54011"/>
              <a:stretch/>
            </p:blipFill>
            <p:spPr>
              <a:xfrm>
                <a:off x="10565660" y="3250058"/>
                <a:ext cx="334654" cy="34099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DBE7AC0B-D0C2-204A-96B6-9F5DB5000A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aintStrokes/>
                        </a14:imgEffect>
                      </a14:imgLayer>
                    </a14:imgProps>
                  </a:ext>
                </a:extLst>
              </a:blip>
              <a:srcRect l="15313" t="35545" r="79656" b="54011"/>
              <a:stretch/>
            </p:blipFill>
            <p:spPr>
              <a:xfrm>
                <a:off x="9387149" y="3892688"/>
                <a:ext cx="334654" cy="34099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DB30F5D-61E4-234D-BEE1-19E0E88F4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7153" t="13632" r="60228" b="70171"/>
            <a:stretch/>
          </p:blipFill>
          <p:spPr>
            <a:xfrm rot="20678070" flipH="1" flipV="1">
              <a:off x="9615439" y="4023518"/>
              <a:ext cx="725697" cy="781846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BD8F88BF-8D8B-5F41-95D4-E7E15AC8DE0D}"/>
                </a:ext>
              </a:extLst>
            </p:cNvPr>
            <p:cNvSpPr txBox="1"/>
            <p:nvPr/>
          </p:nvSpPr>
          <p:spPr>
            <a:xfrm>
              <a:off x="10481471" y="3691051"/>
              <a:ext cx="800664" cy="281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IT" sz="1400" dirty="0"/>
                <a:t>HCC</a:t>
              </a:r>
            </a:p>
          </p:txBody>
        </p:sp>
      </p:grpSp>
      <p:cxnSp>
        <p:nvCxnSpPr>
          <p:cNvPr id="44" name="Connettore diritto 13">
            <a:extLst>
              <a:ext uri="{FF2B5EF4-FFF2-40B4-BE49-F238E27FC236}">
                <a16:creationId xmlns:a16="http://schemas.microsoft.com/office/drawing/2014/main" id="{030507B5-6138-E246-8C0F-659BB41CB32F}"/>
              </a:ext>
            </a:extLst>
          </p:cNvPr>
          <p:cNvCxnSpPr/>
          <p:nvPr/>
        </p:nvCxnSpPr>
        <p:spPr>
          <a:xfrm>
            <a:off x="329607" y="997899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3DE8AA-EA5E-9B4F-9541-AC3766AB829A}"/>
              </a:ext>
            </a:extLst>
          </p:cNvPr>
          <p:cNvGrpSpPr/>
          <p:nvPr/>
        </p:nvGrpSpPr>
        <p:grpSpPr>
          <a:xfrm>
            <a:off x="0" y="1202439"/>
            <a:ext cx="12001103" cy="5410813"/>
            <a:chOff x="3" y="1233023"/>
            <a:chExt cx="12001103" cy="541081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831C3CC-7339-C44E-86F0-951709A79297}"/>
                </a:ext>
              </a:extLst>
            </p:cNvPr>
            <p:cNvGrpSpPr/>
            <p:nvPr/>
          </p:nvGrpSpPr>
          <p:grpSpPr>
            <a:xfrm>
              <a:off x="3" y="1233023"/>
              <a:ext cx="12001103" cy="5410813"/>
              <a:chOff x="3" y="1233023"/>
              <a:chExt cx="12001103" cy="5410813"/>
            </a:xfrm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1816F80-B935-7947-A228-62BD38EA05B5}"/>
                  </a:ext>
                </a:extLst>
              </p:cNvPr>
              <p:cNvSpPr/>
              <p:nvPr/>
            </p:nvSpPr>
            <p:spPr>
              <a:xfrm>
                <a:off x="3" y="1233023"/>
                <a:ext cx="9462975" cy="54108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23006A75-756E-6843-B11F-7E88905D42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 amt="50000"/>
              </a:blip>
              <a:srcRect l="43022" t="4651" r="24660" b="71289"/>
              <a:stretch/>
            </p:blipFill>
            <p:spPr>
              <a:xfrm>
                <a:off x="723016" y="1647439"/>
                <a:ext cx="7345226" cy="4967792"/>
              </a:xfrm>
              <a:prstGeom prst="rect">
                <a:avLst/>
              </a:prstGeom>
            </p:spPr>
          </p:pic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5C2BF37-4436-E341-BD04-89CCC4F573BC}"/>
                  </a:ext>
                </a:extLst>
              </p:cNvPr>
              <p:cNvSpPr/>
              <p:nvPr/>
            </p:nvSpPr>
            <p:spPr>
              <a:xfrm>
                <a:off x="8868930" y="1647437"/>
                <a:ext cx="3132176" cy="39775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B000134-DC1A-1144-B005-7BC12BAEC1E0}"/>
                </a:ext>
              </a:extLst>
            </p:cNvPr>
            <p:cNvGrpSpPr/>
            <p:nvPr/>
          </p:nvGrpSpPr>
          <p:grpSpPr>
            <a:xfrm>
              <a:off x="85766" y="2449165"/>
              <a:ext cx="2435225" cy="2760451"/>
              <a:chOff x="85766" y="2449165"/>
              <a:chExt cx="2435225" cy="2760451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2123325-88C2-804A-BBAD-76B922C87F2D}"/>
                  </a:ext>
                </a:extLst>
              </p:cNvPr>
              <p:cNvGrpSpPr/>
              <p:nvPr/>
            </p:nvGrpSpPr>
            <p:grpSpPr>
              <a:xfrm>
                <a:off x="85766" y="2449165"/>
                <a:ext cx="2435225" cy="2394877"/>
                <a:chOff x="697336" y="2738291"/>
                <a:chExt cx="2435225" cy="2240246"/>
              </a:xfrm>
            </p:grpSpPr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C792F641-B04B-3B4A-8E48-22D882621F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b="15833"/>
                <a:stretch/>
              </p:blipFill>
              <p:spPr>
                <a:xfrm>
                  <a:off x="697336" y="3519108"/>
                  <a:ext cx="2382532" cy="1459429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680461F-7170-A240-BE0D-A6B96B2F094C}"/>
                    </a:ext>
                  </a:extLst>
                </p:cNvPr>
                <p:cNvSpPr txBox="1"/>
                <p:nvPr/>
              </p:nvSpPr>
              <p:spPr>
                <a:xfrm>
                  <a:off x="914399" y="2738291"/>
                  <a:ext cx="2218162" cy="7773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IT" sz="2400" dirty="0"/>
                    <a:t>Metabolismo del ferro</a:t>
                  </a:r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BF67DF7-B0C3-964E-87ED-612D75362820}"/>
                  </a:ext>
                </a:extLst>
              </p:cNvPr>
              <p:cNvSpPr txBox="1"/>
              <p:nvPr/>
            </p:nvSpPr>
            <p:spPr>
              <a:xfrm>
                <a:off x="174375" y="4747951"/>
                <a:ext cx="22181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T" sz="2400" dirty="0"/>
                  <a:t>EPCIDINA</a:t>
                </a: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AFA7E03-B725-804D-A8E6-F625CF05511E}"/>
              </a:ext>
            </a:extLst>
          </p:cNvPr>
          <p:cNvGrpSpPr/>
          <p:nvPr/>
        </p:nvGrpSpPr>
        <p:grpSpPr>
          <a:xfrm>
            <a:off x="2637503" y="1356326"/>
            <a:ext cx="3314868" cy="3896937"/>
            <a:chOff x="3674931" y="1223493"/>
            <a:chExt cx="3314868" cy="3645322"/>
          </a:xfrm>
        </p:grpSpPr>
        <p:pic>
          <p:nvPicPr>
            <p:cNvPr id="64" name="Picture 63" descr="histone-marks-illustration.png">
              <a:extLst>
                <a:ext uri="{FF2B5EF4-FFF2-40B4-BE49-F238E27FC236}">
                  <a16:creationId xmlns:a16="http://schemas.microsoft.com/office/drawing/2014/main" id="{288661A5-D427-AC43-A6B8-B7AB36BF9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931" y="1291910"/>
              <a:ext cx="2449574" cy="2971001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EBD6160-E890-0046-A090-141E7BA6912A}"/>
                </a:ext>
              </a:extLst>
            </p:cNvPr>
            <p:cNvSpPr txBox="1"/>
            <p:nvPr/>
          </p:nvSpPr>
          <p:spPr>
            <a:xfrm>
              <a:off x="4117105" y="4321797"/>
              <a:ext cx="1284918" cy="547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Verdana"/>
                  <a:cs typeface="Verdana"/>
                </a:rPr>
                <a:t>Suv420h</a:t>
              </a:r>
            </a:p>
            <a:p>
              <a:endParaRPr lang="en-US" sz="1600" dirty="0">
                <a:latin typeface="Verdana"/>
                <a:cs typeface="Verdana"/>
              </a:endParaRP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A9FA5BD8-A144-264A-BDCB-F6750E362DD6}"/>
                </a:ext>
              </a:extLst>
            </p:cNvPr>
            <p:cNvCxnSpPr>
              <a:cxnSpLocks/>
            </p:cNvCxnSpPr>
            <p:nvPr/>
          </p:nvCxnSpPr>
          <p:spPr>
            <a:xfrm>
              <a:off x="3845465" y="4256783"/>
              <a:ext cx="1733581" cy="0"/>
            </a:xfrm>
            <a:prstGeom prst="straightConnector1">
              <a:avLst/>
            </a:prstGeom>
            <a:ln w="666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D86210F-2E8D-A548-A5D2-7D0FA7B90C6F}"/>
                </a:ext>
              </a:extLst>
            </p:cNvPr>
            <p:cNvSpPr txBox="1"/>
            <p:nvPr/>
          </p:nvSpPr>
          <p:spPr>
            <a:xfrm>
              <a:off x="4681374" y="1223493"/>
              <a:ext cx="2308425" cy="77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2400" dirty="0"/>
                <a:t>Epigenetica al crocevia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91DDA883-145B-4B40-B7CC-63A35324D1FB}"/>
              </a:ext>
            </a:extLst>
          </p:cNvPr>
          <p:cNvSpPr txBox="1"/>
          <p:nvPr/>
        </p:nvSpPr>
        <p:spPr>
          <a:xfrm>
            <a:off x="8818730" y="1228129"/>
            <a:ext cx="31122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IT" sz="2800" dirty="0"/>
              <a:t>Indagare il ruolo di Suv420h nella NAFLD-NASH 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IT" sz="2800" dirty="0"/>
              <a:t>Sperimentare un nuovo approccio terapeutico</a:t>
            </a:r>
          </a:p>
          <a:p>
            <a:pPr marL="342900" indent="-342900"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IT" sz="2800" dirty="0"/>
              <a:t>Identificare nuovi biomarkers</a:t>
            </a:r>
          </a:p>
          <a:p>
            <a:endParaRPr lang="en-IT" sz="2800" dirty="0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A281F38F-E73F-DC40-A8DB-255679101E82}"/>
              </a:ext>
            </a:extLst>
          </p:cNvPr>
          <p:cNvGrpSpPr/>
          <p:nvPr/>
        </p:nvGrpSpPr>
        <p:grpSpPr>
          <a:xfrm>
            <a:off x="5258175" y="2656298"/>
            <a:ext cx="2308425" cy="2588625"/>
            <a:chOff x="5258175" y="2656298"/>
            <a:chExt cx="2308425" cy="2588625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EB309AE-7A36-D245-A281-146B20802EC9}"/>
                </a:ext>
              </a:extLst>
            </p:cNvPr>
            <p:cNvGrpSpPr/>
            <p:nvPr/>
          </p:nvGrpSpPr>
          <p:grpSpPr>
            <a:xfrm>
              <a:off x="5258175" y="2656298"/>
              <a:ext cx="2308425" cy="2588625"/>
              <a:chOff x="5258178" y="2474232"/>
              <a:chExt cx="2308425" cy="2588625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F4DF3DFB-F86F-0646-AC81-4715CF11A20A}"/>
                  </a:ext>
                </a:extLst>
              </p:cNvPr>
              <p:cNvSpPr txBox="1"/>
              <p:nvPr/>
            </p:nvSpPr>
            <p:spPr>
              <a:xfrm>
                <a:off x="5258178" y="2474232"/>
                <a:ext cx="23084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T" sz="2400" dirty="0"/>
                  <a:t> Metabolismo lipidico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0D107F99-3949-034B-BFEA-97A655566FB5}"/>
                  </a:ext>
                </a:extLst>
              </p:cNvPr>
              <p:cNvSpPr txBox="1"/>
              <p:nvPr/>
            </p:nvSpPr>
            <p:spPr>
              <a:xfrm>
                <a:off x="6033421" y="4601192"/>
                <a:ext cx="8240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T" sz="2400" dirty="0"/>
                  <a:t>PPAR</a:t>
                </a:r>
              </a:p>
            </p:txBody>
          </p:sp>
        </p:grpSp>
        <p:pic>
          <p:nvPicPr>
            <p:cNvPr id="98" name="Picture 97" descr="A picture containing food, indoor, cheese, slice&#10;&#10;Description automatically generated">
              <a:extLst>
                <a:ext uri="{FF2B5EF4-FFF2-40B4-BE49-F238E27FC236}">
                  <a16:creationId xmlns:a16="http://schemas.microsoft.com/office/drawing/2014/main" id="{0E263790-31E4-414A-B2B1-B2DE81F34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7"/>
            <a:stretch/>
          </p:blipFill>
          <p:spPr>
            <a:xfrm>
              <a:off x="5445988" y="3501528"/>
              <a:ext cx="1928746" cy="129215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72F02411-73D7-D74E-BCA3-1E0851617A5C}"/>
              </a:ext>
            </a:extLst>
          </p:cNvPr>
          <p:cNvGrpSpPr/>
          <p:nvPr/>
        </p:nvGrpSpPr>
        <p:grpSpPr>
          <a:xfrm>
            <a:off x="114458" y="1118499"/>
            <a:ext cx="11954928" cy="5595842"/>
            <a:chOff x="329606" y="1118499"/>
            <a:chExt cx="11954928" cy="5595842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15657E4D-C0BB-804D-8B51-CAB58EC59A81}"/>
                </a:ext>
              </a:extLst>
            </p:cNvPr>
            <p:cNvGrpSpPr/>
            <p:nvPr/>
          </p:nvGrpSpPr>
          <p:grpSpPr>
            <a:xfrm>
              <a:off x="329606" y="1118499"/>
              <a:ext cx="8755293" cy="5595842"/>
              <a:chOff x="329606" y="1118499"/>
              <a:chExt cx="8755293" cy="5595842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5B4CE46-632C-1645-98B7-E36EC2114408}"/>
                  </a:ext>
                </a:extLst>
              </p:cNvPr>
              <p:cNvSpPr/>
              <p:nvPr/>
            </p:nvSpPr>
            <p:spPr>
              <a:xfrm>
                <a:off x="329606" y="1118499"/>
                <a:ext cx="8755293" cy="55958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T" dirty="0"/>
              </a:p>
            </p:txBody>
          </p: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08C5D0EA-51DC-F64E-8B4B-0D521FE598DD}"/>
                  </a:ext>
                </a:extLst>
              </p:cNvPr>
              <p:cNvGrpSpPr/>
              <p:nvPr/>
            </p:nvGrpSpPr>
            <p:grpSpPr>
              <a:xfrm>
                <a:off x="675369" y="1374579"/>
                <a:ext cx="7680532" cy="5088752"/>
                <a:chOff x="4099887" y="1356327"/>
                <a:chExt cx="7680532" cy="5088752"/>
              </a:xfrm>
            </p:grpSpPr>
            <p:pic>
              <p:nvPicPr>
                <p:cNvPr id="156" name="Picture 155">
                  <a:extLst>
                    <a:ext uri="{FF2B5EF4-FFF2-40B4-BE49-F238E27FC236}">
                      <a16:creationId xmlns:a16="http://schemas.microsoft.com/office/drawing/2014/main" id="{31CD27BA-A02B-A649-B699-50E88FA664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99887" y="1356327"/>
                  <a:ext cx="6070048" cy="5088752"/>
                </a:xfrm>
                <a:prstGeom prst="rect">
                  <a:avLst/>
                </a:prstGeom>
              </p:spPr>
            </p:pic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EEFC9478-7518-784F-9CCE-4D65E1AF6654}"/>
                    </a:ext>
                  </a:extLst>
                </p:cNvPr>
                <p:cNvSpPr txBox="1"/>
                <p:nvPr/>
              </p:nvSpPr>
              <p:spPr>
                <a:xfrm>
                  <a:off x="4522155" y="4414441"/>
                  <a:ext cx="766273" cy="3373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T" dirty="0"/>
                    <a:t>NAFLD</a:t>
                  </a:r>
                </a:p>
              </p:txBody>
            </p:sp>
            <p:sp>
              <p:nvSpPr>
                <p:cNvPr id="167" name="TextBox 166">
                  <a:extLst>
                    <a:ext uri="{FF2B5EF4-FFF2-40B4-BE49-F238E27FC236}">
                      <a16:creationId xmlns:a16="http://schemas.microsoft.com/office/drawing/2014/main" id="{9FA0A0A5-BF8E-3F43-A145-7B2EFF822F7F}"/>
                    </a:ext>
                  </a:extLst>
                </p:cNvPr>
                <p:cNvSpPr txBox="1"/>
                <p:nvPr/>
              </p:nvSpPr>
              <p:spPr>
                <a:xfrm>
                  <a:off x="6088441" y="5958964"/>
                  <a:ext cx="675626" cy="3373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T" dirty="0"/>
                    <a:t>NASH</a:t>
                  </a:r>
                </a:p>
              </p:txBody>
            </p:sp>
            <p:pic>
              <p:nvPicPr>
                <p:cNvPr id="168" name="Picture 167">
                  <a:extLst>
                    <a:ext uri="{FF2B5EF4-FFF2-40B4-BE49-F238E27FC236}">
                      <a16:creationId xmlns:a16="http://schemas.microsoft.com/office/drawing/2014/main" id="{A6413D6A-511B-DF4F-83CC-5712019806A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27153" t="13632" r="60228" b="71380"/>
                <a:stretch/>
              </p:blipFill>
              <p:spPr>
                <a:xfrm rot="16200000" flipH="1">
                  <a:off x="5959357" y="2117884"/>
                  <a:ext cx="703329" cy="746491"/>
                </a:xfrm>
                <a:prstGeom prst="rect">
                  <a:avLst/>
                </a:prstGeom>
              </p:spPr>
            </p:pic>
            <p:pic>
              <p:nvPicPr>
                <p:cNvPr id="169" name="Picture 168">
                  <a:extLst>
                    <a:ext uri="{FF2B5EF4-FFF2-40B4-BE49-F238E27FC236}">
                      <a16:creationId xmlns:a16="http://schemas.microsoft.com/office/drawing/2014/main" id="{34187EBB-0668-D742-BDB5-EDE5F6452A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27153" t="13632" r="60228" b="70171"/>
                <a:stretch/>
              </p:blipFill>
              <p:spPr>
                <a:xfrm rot="20678070" flipH="1" flipV="1">
                  <a:off x="9615439" y="4023518"/>
                  <a:ext cx="725697" cy="781846"/>
                </a:xfrm>
                <a:prstGeom prst="rect">
                  <a:avLst/>
                </a:prstGeom>
              </p:spPr>
            </p:pic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CF52B0E9-7F31-134C-B4B4-9569EC726844}"/>
                    </a:ext>
                  </a:extLst>
                </p:cNvPr>
                <p:cNvGrpSpPr/>
                <p:nvPr/>
              </p:nvGrpSpPr>
              <p:grpSpPr>
                <a:xfrm>
                  <a:off x="9521529" y="2430925"/>
                  <a:ext cx="2258890" cy="1544523"/>
                  <a:chOff x="9149474" y="2947046"/>
                  <a:chExt cx="2396764" cy="1690914"/>
                </a:xfrm>
              </p:grpSpPr>
              <p:pic>
                <p:nvPicPr>
                  <p:cNvPr id="174" name="Picture 173">
                    <a:extLst>
                      <a:ext uri="{FF2B5EF4-FFF2-40B4-BE49-F238E27FC236}">
                        <a16:creationId xmlns:a16="http://schemas.microsoft.com/office/drawing/2014/main" id="{E355D472-6E1F-A444-AEED-AD947FF793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artisticPaintStrokes/>
                            </a14:imgEffect>
                          </a14:imgLayer>
                        </a14:imgProps>
                      </a:ext>
                    </a:extLst>
                  </a:blip>
                  <a:srcRect l="57499" t="63989" r="5288" b="5659"/>
                  <a:stretch/>
                </p:blipFill>
                <p:spPr>
                  <a:xfrm>
                    <a:off x="9149474" y="2947046"/>
                    <a:ext cx="2396764" cy="1690914"/>
                  </a:xfrm>
                  <a:prstGeom prst="rect">
                    <a:avLst/>
                  </a:prstGeom>
                </p:spPr>
              </p:pic>
              <p:pic>
                <p:nvPicPr>
                  <p:cNvPr id="175" name="Picture 174">
                    <a:extLst>
                      <a:ext uri="{FF2B5EF4-FFF2-40B4-BE49-F238E27FC236}">
                        <a16:creationId xmlns:a16="http://schemas.microsoft.com/office/drawing/2014/main" id="{4A8F3BC8-9E03-6047-85FD-4D35CDCB61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artisticPaintStrokes/>
                            </a14:imgEffect>
                          </a14:imgLayer>
                        </a14:imgProps>
                      </a:ext>
                    </a:extLst>
                  </a:blip>
                  <a:srcRect l="15313" t="35545" r="79656" b="54011"/>
                  <a:stretch/>
                </p:blipFill>
                <p:spPr>
                  <a:xfrm>
                    <a:off x="9387119" y="3310858"/>
                    <a:ext cx="460195" cy="468910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176" name="Picture 175">
                    <a:extLst>
                      <a:ext uri="{FF2B5EF4-FFF2-40B4-BE49-F238E27FC236}">
                        <a16:creationId xmlns:a16="http://schemas.microsoft.com/office/drawing/2014/main" id="{E35FCC19-2835-F740-BB10-8A462DD6DE6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artisticPaintStrokes/>
                            </a14:imgEffect>
                          </a14:imgLayer>
                        </a14:imgProps>
                      </a:ext>
                    </a:extLst>
                  </a:blip>
                  <a:srcRect l="15313" t="35545" r="79656" b="54011"/>
                  <a:stretch/>
                </p:blipFill>
                <p:spPr>
                  <a:xfrm>
                    <a:off x="9902314" y="3591050"/>
                    <a:ext cx="427805" cy="435907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177" name="Picture 176">
                    <a:extLst>
                      <a:ext uri="{FF2B5EF4-FFF2-40B4-BE49-F238E27FC236}">
                        <a16:creationId xmlns:a16="http://schemas.microsoft.com/office/drawing/2014/main" id="{6F93E5AA-1FD5-AD4E-AF3A-9E9C72FB5A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artisticPaintStrokes/>
                            </a14:imgEffect>
                          </a14:imgLayer>
                        </a14:imgProps>
                      </a:ext>
                    </a:extLst>
                  </a:blip>
                  <a:srcRect l="15313" t="35545" r="79656" b="54011"/>
                  <a:stretch/>
                </p:blipFill>
                <p:spPr>
                  <a:xfrm>
                    <a:off x="9887662" y="3162156"/>
                    <a:ext cx="334654" cy="340992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178" name="Picture 177">
                    <a:extLst>
                      <a:ext uri="{FF2B5EF4-FFF2-40B4-BE49-F238E27FC236}">
                        <a16:creationId xmlns:a16="http://schemas.microsoft.com/office/drawing/2014/main" id="{8333237C-4E67-194C-B383-BFBDC5767E9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artisticPaintStrokes/>
                            </a14:imgEffect>
                          </a14:imgLayer>
                        </a14:imgProps>
                      </a:ext>
                    </a:extLst>
                  </a:blip>
                  <a:srcRect l="15313" t="35545" r="79656" b="54011"/>
                  <a:stretch/>
                </p:blipFill>
                <p:spPr>
                  <a:xfrm>
                    <a:off x="10565660" y="3250058"/>
                    <a:ext cx="334654" cy="340992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  <p:pic>
                <p:nvPicPr>
                  <p:cNvPr id="179" name="Picture 178">
                    <a:extLst>
                      <a:ext uri="{FF2B5EF4-FFF2-40B4-BE49-F238E27FC236}">
                        <a16:creationId xmlns:a16="http://schemas.microsoft.com/office/drawing/2014/main" id="{89D1539A-18F8-7D47-8F09-FD6E2DFE86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artisticPaintStrokes/>
                            </a14:imgEffect>
                          </a14:imgLayer>
                        </a14:imgProps>
                      </a:ext>
                    </a:extLst>
                  </a:blip>
                  <a:srcRect l="15313" t="35545" r="79656" b="54011"/>
                  <a:stretch/>
                </p:blipFill>
                <p:spPr>
                  <a:xfrm>
                    <a:off x="9387149" y="3892688"/>
                    <a:ext cx="334654" cy="340992"/>
                  </a:xfrm>
                  <a:prstGeom prst="rect">
                    <a:avLst/>
                  </a:prstGeom>
                  <a:ln>
                    <a:noFill/>
                  </a:ln>
                  <a:effectLst>
                    <a:softEdge rad="112500"/>
                  </a:effectLst>
                </p:spPr>
              </p:pic>
            </p:grpSp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D78BC3E2-9B95-5B4E-998A-2EB31EDCFA1F}"/>
                    </a:ext>
                  </a:extLst>
                </p:cNvPr>
                <p:cNvSpPr txBox="1"/>
                <p:nvPr/>
              </p:nvSpPr>
              <p:spPr>
                <a:xfrm>
                  <a:off x="10481471" y="3691051"/>
                  <a:ext cx="800664" cy="2811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IT" sz="1400" dirty="0"/>
                    <a:t>HCC</a:t>
                  </a:r>
                </a:p>
              </p:txBody>
            </p:sp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87B10779-3920-C240-8C4C-F3521368974D}"/>
                    </a:ext>
                  </a:extLst>
                </p:cNvPr>
                <p:cNvSpPr txBox="1"/>
                <p:nvPr/>
              </p:nvSpPr>
              <p:spPr>
                <a:xfrm rot="5400000">
                  <a:off x="5352471" y="3795652"/>
                  <a:ext cx="503664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T" sz="4800" dirty="0">
                      <a:solidFill>
                        <a:srgbClr val="0070C0"/>
                      </a:solidFill>
                    </a:rPr>
                    <a:t>X</a:t>
                  </a: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859F3E95-0ECC-CC43-82BF-2051E6490034}"/>
                    </a:ext>
                  </a:extLst>
                </p:cNvPr>
                <p:cNvSpPr txBox="1"/>
                <p:nvPr/>
              </p:nvSpPr>
              <p:spPr>
                <a:xfrm rot="5400000">
                  <a:off x="6883078" y="5192771"/>
                  <a:ext cx="503664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IT" sz="4800" dirty="0">
                      <a:solidFill>
                        <a:srgbClr val="0070C0"/>
                      </a:solidFill>
                    </a:rPr>
                    <a:t>X</a:t>
                  </a:r>
                </a:p>
              </p:txBody>
            </p:sp>
          </p:grpSp>
        </p:grp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8BCB2C5-BB73-1341-83E9-AB4424054573}"/>
                </a:ext>
              </a:extLst>
            </p:cNvPr>
            <p:cNvSpPr txBox="1"/>
            <p:nvPr/>
          </p:nvSpPr>
          <p:spPr>
            <a:xfrm>
              <a:off x="8894726" y="4902375"/>
              <a:ext cx="33898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T" sz="2800" dirty="0">
                  <a:solidFill>
                    <a:srgbClr val="0070C0"/>
                  </a:solidFill>
                </a:rPr>
                <a:t>Rispondere ad una necessità clinica</a:t>
              </a:r>
            </a:p>
            <a:p>
              <a:pPr algn="ctr"/>
              <a:endParaRPr lang="en-IT" sz="28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1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7">
            <a:extLst>
              <a:ext uri="{FF2B5EF4-FFF2-40B4-BE49-F238E27FC236}">
                <a16:creationId xmlns:a16="http://schemas.microsoft.com/office/drawing/2014/main" id="{599F27AB-F41E-DE40-8749-268E35876754}"/>
              </a:ext>
            </a:extLst>
          </p:cNvPr>
          <p:cNvSpPr txBox="1"/>
          <p:nvPr/>
        </p:nvSpPr>
        <p:spPr>
          <a:xfrm>
            <a:off x="457200" y="415636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>
                <a:solidFill>
                  <a:schemeClr val="accent5">
                    <a:lumMod val="50000"/>
                  </a:schemeClr>
                </a:solidFill>
              </a:rPr>
              <a:t>APPROCCIO METODOLOGICO</a:t>
            </a:r>
          </a:p>
        </p:txBody>
      </p:sp>
      <p:cxnSp>
        <p:nvCxnSpPr>
          <p:cNvPr id="5" name="Connettore diritto 13">
            <a:extLst>
              <a:ext uri="{FF2B5EF4-FFF2-40B4-BE49-F238E27FC236}">
                <a16:creationId xmlns:a16="http://schemas.microsoft.com/office/drawing/2014/main" id="{5F8FAA80-A8EA-544F-98CB-81B1B6EDF423}"/>
              </a:ext>
            </a:extLst>
          </p:cNvPr>
          <p:cNvCxnSpPr/>
          <p:nvPr/>
        </p:nvCxnSpPr>
        <p:spPr>
          <a:xfrm>
            <a:off x="457200" y="1007221"/>
            <a:ext cx="111633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B021AB-BC44-8740-9706-F41346A07097}"/>
              </a:ext>
            </a:extLst>
          </p:cNvPr>
          <p:cNvGrpSpPr/>
          <p:nvPr/>
        </p:nvGrpSpPr>
        <p:grpSpPr>
          <a:xfrm>
            <a:off x="643583" y="4035185"/>
            <a:ext cx="11548417" cy="1625599"/>
            <a:chOff x="616857" y="2360955"/>
            <a:chExt cx="11548417" cy="162559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1BC037-288F-C84D-BB1B-404BAD33DC27}"/>
                </a:ext>
              </a:extLst>
            </p:cNvPr>
            <p:cNvSpPr txBox="1"/>
            <p:nvPr/>
          </p:nvSpPr>
          <p:spPr>
            <a:xfrm>
              <a:off x="616857" y="2610687"/>
              <a:ext cx="91657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>
                  <a:solidFill>
                    <a:srgbClr val="0070C0"/>
                  </a:solidFill>
                  <a:latin typeface="Chalkduster" panose="03050602040202020205" pitchFamily="66" charset="77"/>
                </a:rPr>
                <a:t> </a:t>
              </a:r>
              <a:endParaRPr lang="en-IT" dirty="0"/>
            </a:p>
            <a:p>
              <a:pPr marL="285750" indent="-285750">
                <a:buClr>
                  <a:srgbClr val="0070C0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it-IT" dirty="0" err="1"/>
                <a:t>Targeting</a:t>
              </a:r>
              <a:r>
                <a:rPr lang="it-IT" dirty="0"/>
                <a:t> farmacologico </a:t>
              </a:r>
              <a:r>
                <a:rPr lang="it-IT" dirty="0" err="1"/>
                <a:t>epatospecifico</a:t>
              </a:r>
              <a:r>
                <a:rPr lang="it-IT" dirty="0"/>
                <a:t> di Suv420h</a:t>
              </a:r>
            </a:p>
            <a:p>
              <a:pPr marL="285750" indent="-285750">
                <a:buClr>
                  <a:srgbClr val="0070C0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it-IT" dirty="0"/>
                <a:t>Combinare inibitori di Suv420h con attivatori di </a:t>
              </a:r>
              <a:r>
                <a:rPr lang="it-IT" dirty="0" err="1"/>
                <a:t>epcidina</a:t>
              </a:r>
              <a:r>
                <a:rPr lang="it-IT" dirty="0"/>
                <a:t>  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7B045EA-1912-ED41-8A15-01E790959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alphaModFix amt="70000"/>
            </a:blip>
            <a:stretch>
              <a:fillRect/>
            </a:stretch>
          </p:blipFill>
          <p:spPr>
            <a:xfrm rot="1175888">
              <a:off x="10916140" y="2486024"/>
              <a:ext cx="1249134" cy="83275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80718E9-34DA-C941-BA47-A63832B65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719130" y="2360955"/>
              <a:ext cx="1625599" cy="1625599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8578303-605E-4C43-8118-3540E1D60A34}"/>
              </a:ext>
            </a:extLst>
          </p:cNvPr>
          <p:cNvGrpSpPr/>
          <p:nvPr/>
        </p:nvGrpSpPr>
        <p:grpSpPr>
          <a:xfrm>
            <a:off x="643583" y="2493468"/>
            <a:ext cx="11116692" cy="1595852"/>
            <a:chOff x="643583" y="2493468"/>
            <a:chExt cx="11116692" cy="159585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6742C4C-500F-F641-BAB9-7B1D0E9B2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22973" y="2493468"/>
              <a:ext cx="2137302" cy="159585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91A256-9DBB-8347-A12C-99B289FED742}"/>
                </a:ext>
              </a:extLst>
            </p:cNvPr>
            <p:cNvSpPr txBox="1"/>
            <p:nvPr/>
          </p:nvSpPr>
          <p:spPr>
            <a:xfrm>
              <a:off x="643583" y="3045143"/>
              <a:ext cx="83448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0070C0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it-IT" dirty="0"/>
                <a:t>Convalidare i geni/</a:t>
              </a:r>
              <a:r>
                <a:rPr lang="it-IT" dirty="0" err="1"/>
                <a:t>pathway</a:t>
              </a:r>
              <a:r>
                <a:rPr lang="it-IT" dirty="0"/>
                <a:t> identificati nei modelli in una coorte di individui obesi ad alto rischio di  NASH (</a:t>
              </a:r>
              <a:r>
                <a:rPr lang="it-IT" dirty="0">
                  <a:solidFill>
                    <a:srgbClr val="0070C0"/>
                  </a:solidFill>
                </a:rPr>
                <a:t>Collaborazione con L. Valenti, </a:t>
              </a:r>
              <a:r>
                <a:rPr lang="it-IT" dirty="0" err="1">
                  <a:solidFill>
                    <a:srgbClr val="0070C0"/>
                  </a:solidFill>
                </a:rPr>
                <a:t>UniMI</a:t>
              </a:r>
              <a:r>
                <a:rPr lang="it-IT" dirty="0"/>
                <a:t>)</a:t>
              </a:r>
            </a:p>
            <a:p>
              <a:endParaRPr lang="en-IT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72E3A44-2004-594F-9B88-B019A1688AC2}"/>
              </a:ext>
            </a:extLst>
          </p:cNvPr>
          <p:cNvGrpSpPr/>
          <p:nvPr/>
        </p:nvGrpSpPr>
        <p:grpSpPr>
          <a:xfrm>
            <a:off x="624115" y="1067525"/>
            <a:ext cx="11817669" cy="1841353"/>
            <a:chOff x="624115" y="1067525"/>
            <a:chExt cx="11817669" cy="184135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5596CDC-F507-B04E-AD5B-1A6F8A74ED2E}"/>
                </a:ext>
              </a:extLst>
            </p:cNvPr>
            <p:cNvSpPr txBox="1"/>
            <p:nvPr/>
          </p:nvSpPr>
          <p:spPr>
            <a:xfrm>
              <a:off x="624115" y="1123774"/>
              <a:ext cx="8998858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sz="2000" dirty="0">
                  <a:solidFill>
                    <a:srgbClr val="0070C0"/>
                  </a:solidFill>
                  <a:latin typeface="Chalkduster" panose="03050602040202020205" pitchFamily="66" charset="77"/>
                </a:rPr>
                <a:t>  </a:t>
              </a:r>
              <a:endParaRPr lang="it-IT" dirty="0"/>
            </a:p>
            <a:p>
              <a:pPr marL="285750" indent="-285750" algn="just">
                <a:buClr>
                  <a:srgbClr val="0070C0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it-IT" dirty="0"/>
                <a:t>Generare modelli transgenici privi di Suv420h selettivamente negli epatociti (</a:t>
              </a:r>
              <a:r>
                <a:rPr lang="it-IT" dirty="0">
                  <a:solidFill>
                    <a:srgbClr val="0070C0"/>
                  </a:solidFill>
                </a:rPr>
                <a:t>Collaborazione con D. Gabellini e S. Pedrotti, OSR</a:t>
              </a:r>
              <a:r>
                <a:rPr lang="it-IT" dirty="0"/>
                <a:t>)</a:t>
              </a:r>
            </a:p>
            <a:p>
              <a:pPr marL="285750" indent="-285750" algn="just">
                <a:buClr>
                  <a:srgbClr val="0070C0"/>
                </a:buClr>
                <a:buSzPct val="130000"/>
                <a:buFont typeface="Arial" panose="020B0604020202020204" pitchFamily="34" charset="0"/>
                <a:buChar char="•"/>
              </a:pPr>
              <a:r>
                <a:rPr lang="it-IT" dirty="0"/>
                <a:t>RNA-</a:t>
              </a:r>
              <a:r>
                <a:rPr lang="it-IT" dirty="0" err="1"/>
                <a:t>sequencing</a:t>
              </a:r>
              <a:r>
                <a:rPr lang="it-IT" dirty="0"/>
                <a:t> per identificare </a:t>
              </a:r>
              <a:r>
                <a:rPr lang="it-IT" dirty="0" err="1"/>
                <a:t>pathway</a:t>
              </a:r>
              <a:r>
                <a:rPr lang="it-IT" dirty="0"/>
                <a:t> rilevanti per il miglioramento della NAFLD-NASH</a:t>
              </a:r>
            </a:p>
            <a:p>
              <a:pPr algn="just">
                <a:buClr>
                  <a:srgbClr val="0070C0"/>
                </a:buClr>
                <a:buSzPct val="130000"/>
              </a:pPr>
              <a:endParaRPr lang="it-IT" dirty="0"/>
            </a:p>
            <a:p>
              <a:pPr marL="285750" indent="-285750" algn="just">
                <a:buClr>
                  <a:srgbClr val="0070C0"/>
                </a:buClr>
                <a:buSzPct val="130000"/>
                <a:buFont typeface="Arial" panose="020B0604020202020204" pitchFamily="34" charset="0"/>
                <a:buChar char="•"/>
              </a:pPr>
              <a:endParaRPr lang="en-IT" dirty="0"/>
            </a:p>
          </p:txBody>
        </p:sp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9BCA5CFE-CB63-974A-BF3D-D7EB201EC3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377" r="23886" b="71266"/>
            <a:stretch/>
          </p:blipFill>
          <p:spPr>
            <a:xfrm>
              <a:off x="10984147" y="1515253"/>
              <a:ext cx="1113497" cy="75455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B711E0-D11C-C849-B142-C38872637D9F}"/>
                </a:ext>
              </a:extLst>
            </p:cNvPr>
            <p:cNvSpPr txBox="1"/>
            <p:nvPr/>
          </p:nvSpPr>
          <p:spPr>
            <a:xfrm>
              <a:off x="10985690" y="1562658"/>
              <a:ext cx="14560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T" dirty="0">
                  <a:solidFill>
                    <a:schemeClr val="bg1"/>
                  </a:solidFill>
                </a:rPr>
                <a:t>Suv420h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BB478FD-B6B4-124B-BED6-BBA7B4BC0878}"/>
                </a:ext>
              </a:extLst>
            </p:cNvPr>
            <p:cNvSpPr txBox="1"/>
            <p:nvPr/>
          </p:nvSpPr>
          <p:spPr>
            <a:xfrm rot="5400000">
              <a:off x="11273886" y="1454472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T" sz="3200" b="1" dirty="0"/>
                <a:t>X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6F717FC-4B6D-834A-9D66-CCDFA0CE4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444708" y="1067525"/>
              <a:ext cx="1625599" cy="1625599"/>
            </a:xfrm>
            <a:prstGeom prst="rect">
              <a:avLst/>
            </a:prstGeom>
          </p:spPr>
        </p:pic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F84E035-CCD4-314C-83A2-942F53733A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6267" y="1657226"/>
              <a:ext cx="724040" cy="3591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7A8661-93F6-0F43-832C-1BDB5EDC0617}"/>
                </a:ext>
              </a:extLst>
            </p:cNvPr>
            <p:cNvCxnSpPr>
              <a:cxnSpLocks/>
            </p:cNvCxnSpPr>
            <p:nvPr/>
          </p:nvCxnSpPr>
          <p:spPr>
            <a:xfrm>
              <a:off x="10357614" y="2058940"/>
              <a:ext cx="712693" cy="16042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726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670CBB96F6CA4DB65262900CFE132B" ma:contentTypeVersion="12" ma:contentTypeDescription="Creare un nuovo documento." ma:contentTypeScope="" ma:versionID="a9547301068c4a51d8fc07a68f867cb9">
  <xsd:schema xmlns:xsd="http://www.w3.org/2001/XMLSchema" xmlns:xs="http://www.w3.org/2001/XMLSchema" xmlns:p="http://schemas.microsoft.com/office/2006/metadata/properties" xmlns:ns2="a132fbb7-b71c-4ed5-9e28-4b1e37ad032c" xmlns:ns3="4aedc69c-69ec-40fc-8bf0-0d01cc85ad03" targetNamespace="http://schemas.microsoft.com/office/2006/metadata/properties" ma:root="true" ma:fieldsID="af0832fd3f40ea4a5536899dde1c5cb1" ns2:_="" ns3:_="">
    <xsd:import namespace="a132fbb7-b71c-4ed5-9e28-4b1e37ad032c"/>
    <xsd:import namespace="4aedc69c-69ec-40fc-8bf0-0d01cc85ad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2fbb7-b71c-4ed5-9e28-4b1e37ad03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c69c-69ec-40fc-8bf0-0d01cc85ad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C8D062-BB45-42BB-99E3-98AC2302F7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EA6357-BB23-4D8D-9A49-FA213122AFA1}">
  <ds:schemaRefs>
    <ds:schemaRef ds:uri="4aedc69c-69ec-40fc-8bf0-0d01cc85ad03"/>
    <ds:schemaRef ds:uri="a132fbb7-b71c-4ed5-9e28-4b1e37ad03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574B2DA-0BE7-4219-B536-957CF1FBBC3C}">
  <ds:schemaRefs>
    <ds:schemaRef ds:uri="4aedc69c-69ec-40fc-8bf0-0d01cc85ad03"/>
    <ds:schemaRef ds:uri="a132fbb7-b71c-4ed5-9e28-4b1e37ad03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209</Words>
  <Application>Microsoft Macintosh PowerPoint</Application>
  <PresentationFormat>Widescreen</PresentationFormat>
  <Paragraphs>44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Chalkduster</vt:lpstr>
      <vt:lpstr>Verdana</vt:lpstr>
      <vt:lpstr>Tema di Office</vt:lpstr>
      <vt:lpstr>PowerPoint Presentation</vt:lpstr>
      <vt:lpstr>PowerPoint Presentation</vt:lpstr>
      <vt:lpstr>PowerPoint Presentation</vt:lpstr>
    </vt:vector>
  </TitlesOfParts>
  <Company>Regione Lombardia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Maria Cristina Bello</dc:creator>
  <cp:lastModifiedBy>Pagani Alessia</cp:lastModifiedBy>
  <cp:revision>57</cp:revision>
  <cp:lastPrinted>2020-01-10T17:26:51Z</cp:lastPrinted>
  <dcterms:created xsi:type="dcterms:W3CDTF">2019-01-16T10:58:29Z</dcterms:created>
  <dcterms:modified xsi:type="dcterms:W3CDTF">2021-06-08T13:42:55Z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0x01010011670CBB96F6CA4DB65262900CFE132B</vt:lpwstr>
  </property>
</Properties>
</file>