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0" r:id="rId5"/>
    <p:sldId id="273" r:id="rId6"/>
    <p:sldId id="331" r:id="rId7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60" userDrawn="1">
          <p15:clr>
            <a:srgbClr val="A4A3A4"/>
          </p15:clr>
        </p15:guide>
        <p15:guide id="2" orient="horz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:p15="http://schemas.microsoft.com/office/powerpoint/2012/main" userId="S::giusi.caldieri@frrb.it::633a459b-4039-4677-b226-d8e93057b5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085"/>
    <a:srgbClr val="A5A5A5"/>
    <a:srgbClr val="ED7D31"/>
    <a:srgbClr val="22487C"/>
    <a:srgbClr val="139CD7"/>
    <a:srgbClr val="F6C31A"/>
    <a:srgbClr val="CF2E4F"/>
    <a:srgbClr val="5DBFDD"/>
    <a:srgbClr val="42AC84"/>
    <a:srgbClr val="39A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2"/>
    <p:restoredTop sz="94674"/>
  </p:normalViewPr>
  <p:slideViewPr>
    <p:cSldViewPr snapToGrid="0">
      <p:cViewPr varScale="1">
        <p:scale>
          <a:sx n="119" d="100"/>
          <a:sy n="119" d="100"/>
        </p:scale>
        <p:origin x="816" y="192"/>
      </p:cViewPr>
      <p:guideLst>
        <p:guide pos="960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t>08/06/21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t>‹N›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tiff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Elvezia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paraboschi</a:t>
            </a:r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118395"/>
            <a:ext cx="6068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Progetto: </a:t>
            </a:r>
            <a:r>
              <a:rPr lang="it-IT" sz="2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-AS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sclerosis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translating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alternative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splicing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targets and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biomarkers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942589" y="3198364"/>
            <a:ext cx="70931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istituto clinico </a:t>
            </a:r>
            <a:r>
              <a:rPr lang="it-IT" sz="2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humanitas</a:t>
            </a:r>
            <a:endParaRPr lang="it-IT" sz="22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</p:spTree>
    <p:extLst>
      <p:ext uri="{BB962C8B-B14F-4D97-AF65-F5344CB8AC3E}">
        <p14:creationId xmlns:p14="http://schemas.microsoft.com/office/powerpoint/2010/main" val="9883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346B9BC4-1504-474E-89CA-869C823834E0}"/>
              </a:ext>
            </a:extLst>
          </p:cNvPr>
          <p:cNvSpPr/>
          <p:nvPr/>
        </p:nvSpPr>
        <p:spPr>
          <a:xfrm>
            <a:off x="580913" y="1061838"/>
            <a:ext cx="11137321" cy="5678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Obiettivi del progetto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Il progetto si propone di analizzare i meccanismi molecolari coinvolti nella </a:t>
            </a:r>
            <a:r>
              <a:rPr lang="it-IT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disregolazione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dei processi di </a:t>
            </a:r>
            <a:r>
              <a:rPr lang="it-IT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splicing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alternativo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e </a:t>
            </a:r>
            <a:r>
              <a:rPr lang="it-IT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backsplicing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nella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sclerosi multipla.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Questi processi sono coinvolti nella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maturazione delle molecole di RNA 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che contengono l’informazione per costruire le proteine. 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 nostri obiettivi saranno:</a:t>
            </a:r>
          </a:p>
          <a:p>
            <a:pPr marL="285750" indent="-28575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Comprendere i meccanismi di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regolazione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dell’espressione di questi RNA alla base delle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differenze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osservate tra i pazienti affetti dalla patologia e i controlli sani</a:t>
            </a: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Utilizzare particolari RNA come “</a:t>
            </a:r>
            <a:r>
              <a:rPr lang="it-IT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biomarcatori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” specifici della malattia, in chiave diagnostica</a:t>
            </a:r>
          </a:p>
          <a:p>
            <a:pPr marL="285750" indent="-28575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v"/>
            </a:pP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Impatto atteso</a:t>
            </a:r>
          </a:p>
          <a:p>
            <a:pPr marL="285750" indent="-28575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Il progetto ha la potenzialità di fornire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nuove conoscenze 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nell’ambito dei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meccanismi molecolari 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coinvolti nella patogenesi della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sclerosi multipla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con un particolare riguardo al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metabolismo dell’RNA</a:t>
            </a:r>
          </a:p>
          <a:p>
            <a:pPr marL="285750" indent="-285750" algn="just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L’identificazione di </a:t>
            </a:r>
            <a:r>
              <a:rPr lang="it-IT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biomarcatori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a RNA 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per la patologia potrebbe da un lato essere utilizzato per sviluppare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nuovi test diagnostici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, dall’altro rappresentare un </a:t>
            </a:r>
            <a:r>
              <a:rPr lang="it-IT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bersaglio molecolare </a:t>
            </a:r>
            <a:r>
              <a:rPr lang="it-IT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da sfruttare in chiave terapeutica</a:t>
            </a:r>
          </a:p>
          <a:p>
            <a:pPr algn="just">
              <a:lnSpc>
                <a:spcPct val="114000"/>
              </a:lnSpc>
              <a:spcAft>
                <a:spcPts val="0"/>
              </a:spcAft>
            </a:pPr>
            <a:endParaRPr lang="it-IT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9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BC9428-DCFB-4D72-8049-8EC38D78134A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D0CE6CED-4C84-4800-82BD-E458B1069F1D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1CB7250-9F02-A04E-967C-0D24A4997D2A}"/>
              </a:ext>
            </a:extLst>
          </p:cNvPr>
          <p:cNvSpPr txBox="1"/>
          <p:nvPr/>
        </p:nvSpPr>
        <p:spPr>
          <a:xfrm>
            <a:off x="4418431" y="2146107"/>
            <a:ext cx="3254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/>
              <a:t>Prelievo di sangue e separazione di due tipologie di linfociti: CD4+ e CD8+</a:t>
            </a:r>
          </a:p>
        </p:txBody>
      </p:sp>
      <p:pic>
        <p:nvPicPr>
          <p:cNvPr id="80" name="Graphic 11" descr="Group of people outline">
            <a:extLst>
              <a:ext uri="{FF2B5EF4-FFF2-40B4-BE49-F238E27FC236}">
                <a16:creationId xmlns:a16="http://schemas.microsoft.com/office/drawing/2014/main" id="{9134DC5E-4313-AC47-B26D-9D0F30DEE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923875" y="1258467"/>
            <a:ext cx="825219" cy="825219"/>
          </a:xfrm>
          <a:prstGeom prst="rect">
            <a:avLst/>
          </a:prstGeom>
        </p:spPr>
      </p:pic>
      <p:pic>
        <p:nvPicPr>
          <p:cNvPr id="81" name="Graphic 11" descr="Group of people outline">
            <a:extLst>
              <a:ext uri="{FF2B5EF4-FFF2-40B4-BE49-F238E27FC236}">
                <a16:creationId xmlns:a16="http://schemas.microsoft.com/office/drawing/2014/main" id="{A0B7F235-AA90-334B-836E-A97046E4E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231962" y="1255668"/>
            <a:ext cx="825219" cy="825219"/>
          </a:xfrm>
          <a:prstGeom prst="rect">
            <a:avLst/>
          </a:prstGeom>
        </p:spPr>
      </p:pic>
      <p:grpSp>
        <p:nvGrpSpPr>
          <p:cNvPr id="83" name="Gruppo 82">
            <a:extLst>
              <a:ext uri="{FF2B5EF4-FFF2-40B4-BE49-F238E27FC236}">
                <a16:creationId xmlns:a16="http://schemas.microsoft.com/office/drawing/2014/main" id="{94079AFB-EB0A-B047-809B-3CE8DBAE8B0C}"/>
              </a:ext>
            </a:extLst>
          </p:cNvPr>
          <p:cNvGrpSpPr/>
          <p:nvPr/>
        </p:nvGrpSpPr>
        <p:grpSpPr>
          <a:xfrm>
            <a:off x="5108050" y="2961178"/>
            <a:ext cx="516490" cy="457200"/>
            <a:chOff x="5185063" y="2845715"/>
            <a:chExt cx="516490" cy="457200"/>
          </a:xfrm>
        </p:grpSpPr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7069EA68-6039-B54B-A9D8-F92B40CEF7B9}"/>
                </a:ext>
              </a:extLst>
            </p:cNvPr>
            <p:cNvSpPr/>
            <p:nvPr/>
          </p:nvSpPr>
          <p:spPr>
            <a:xfrm>
              <a:off x="5185063" y="2845715"/>
              <a:ext cx="516490" cy="4572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6A088037-F826-E94B-A259-570E714E3F85}"/>
                </a:ext>
              </a:extLst>
            </p:cNvPr>
            <p:cNvSpPr/>
            <p:nvPr/>
          </p:nvSpPr>
          <p:spPr>
            <a:xfrm>
              <a:off x="5373554" y="3003176"/>
              <a:ext cx="211458" cy="17033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064DB3D5-4BA6-5642-8145-E2E2015B0A8F}"/>
              </a:ext>
            </a:extLst>
          </p:cNvPr>
          <p:cNvGrpSpPr/>
          <p:nvPr/>
        </p:nvGrpSpPr>
        <p:grpSpPr>
          <a:xfrm>
            <a:off x="6392687" y="2949949"/>
            <a:ext cx="516490" cy="457200"/>
            <a:chOff x="5185063" y="2845715"/>
            <a:chExt cx="516490" cy="457200"/>
          </a:xfrm>
        </p:grpSpPr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DCDD72BD-43D9-3044-9346-AD9B1B07167A}"/>
                </a:ext>
              </a:extLst>
            </p:cNvPr>
            <p:cNvSpPr/>
            <p:nvPr/>
          </p:nvSpPr>
          <p:spPr>
            <a:xfrm>
              <a:off x="5185063" y="2845715"/>
              <a:ext cx="516490" cy="4572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>
              <a:extLst>
                <a:ext uri="{FF2B5EF4-FFF2-40B4-BE49-F238E27FC236}">
                  <a16:creationId xmlns:a16="http://schemas.microsoft.com/office/drawing/2014/main" id="{34DB2E80-643C-B146-937E-02041253340E}"/>
                </a:ext>
              </a:extLst>
            </p:cNvPr>
            <p:cNvSpPr/>
            <p:nvPr/>
          </p:nvSpPr>
          <p:spPr>
            <a:xfrm>
              <a:off x="5373554" y="3003176"/>
              <a:ext cx="211458" cy="17033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8" name="Immagine 87">
            <a:extLst>
              <a:ext uri="{FF2B5EF4-FFF2-40B4-BE49-F238E27FC236}">
                <a16:creationId xmlns:a16="http://schemas.microsoft.com/office/drawing/2014/main" id="{4CB09AE0-544E-0E4E-B571-B92B114AB8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7143">
            <a:off x="5139424" y="3748074"/>
            <a:ext cx="438121" cy="876241"/>
          </a:xfrm>
          <a:prstGeom prst="rect">
            <a:avLst/>
          </a:prstGeom>
        </p:spPr>
      </p:pic>
      <p:grpSp>
        <p:nvGrpSpPr>
          <p:cNvPr id="115" name="Gruppo 114">
            <a:extLst>
              <a:ext uri="{FF2B5EF4-FFF2-40B4-BE49-F238E27FC236}">
                <a16:creationId xmlns:a16="http://schemas.microsoft.com/office/drawing/2014/main" id="{70686E2A-F424-844C-A3A1-4CA73335E03A}"/>
              </a:ext>
            </a:extLst>
          </p:cNvPr>
          <p:cNvGrpSpPr/>
          <p:nvPr/>
        </p:nvGrpSpPr>
        <p:grpSpPr>
          <a:xfrm>
            <a:off x="6499748" y="3953555"/>
            <a:ext cx="892140" cy="673359"/>
            <a:chOff x="5988012" y="3528525"/>
            <a:chExt cx="892140" cy="673359"/>
          </a:xfrm>
        </p:grpSpPr>
        <p:pic>
          <p:nvPicPr>
            <p:cNvPr id="90" name="Immagine 89">
              <a:extLst>
                <a:ext uri="{FF2B5EF4-FFF2-40B4-BE49-F238E27FC236}">
                  <a16:creationId xmlns:a16="http://schemas.microsoft.com/office/drawing/2014/main" id="{4E7DAC8A-D60F-E44E-AC2E-DF10D3CBC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DA9252"/>
                </a:clrFrom>
                <a:clrTo>
                  <a:srgbClr val="DA925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07555">
              <a:off x="6211047" y="3382828"/>
              <a:ext cx="446070" cy="892140"/>
            </a:xfrm>
            <a:prstGeom prst="rect">
              <a:avLst/>
            </a:prstGeom>
          </p:spPr>
        </p:pic>
        <p:grpSp>
          <p:nvGrpSpPr>
            <p:cNvPr id="98" name="Gruppo 97">
              <a:extLst>
                <a:ext uri="{FF2B5EF4-FFF2-40B4-BE49-F238E27FC236}">
                  <a16:creationId xmlns:a16="http://schemas.microsoft.com/office/drawing/2014/main" id="{CDFA920A-EE82-CF45-A0AF-E0FFD7B250E0}"/>
                </a:ext>
              </a:extLst>
            </p:cNvPr>
            <p:cNvGrpSpPr/>
            <p:nvPr/>
          </p:nvGrpSpPr>
          <p:grpSpPr>
            <a:xfrm>
              <a:off x="6167967" y="3528525"/>
              <a:ext cx="477480" cy="673359"/>
              <a:chOff x="6167967" y="3528525"/>
              <a:chExt cx="477480" cy="673359"/>
            </a:xfrm>
          </p:grpSpPr>
          <p:sp>
            <p:nvSpPr>
              <p:cNvPr id="92" name="Rettangolo arrotondato 91">
                <a:extLst>
                  <a:ext uri="{FF2B5EF4-FFF2-40B4-BE49-F238E27FC236}">
                    <a16:creationId xmlns:a16="http://schemas.microsoft.com/office/drawing/2014/main" id="{509F5A67-EB1F-A443-B68A-E245A6F89049}"/>
                  </a:ext>
                </a:extLst>
              </p:cNvPr>
              <p:cNvSpPr/>
              <p:nvPr/>
            </p:nvSpPr>
            <p:spPr>
              <a:xfrm rot="18253859">
                <a:off x="6168830" y="4022747"/>
                <a:ext cx="178274" cy="18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3" name="Rettangolo arrotondato 92">
                <a:extLst>
                  <a:ext uri="{FF2B5EF4-FFF2-40B4-BE49-F238E27FC236}">
                    <a16:creationId xmlns:a16="http://schemas.microsoft.com/office/drawing/2014/main" id="{577414AC-D7A4-9D41-A6A3-A6D3E02D6787}"/>
                  </a:ext>
                </a:extLst>
              </p:cNvPr>
              <p:cNvSpPr/>
              <p:nvPr/>
            </p:nvSpPr>
            <p:spPr>
              <a:xfrm rot="18253859">
                <a:off x="6194016" y="3738898"/>
                <a:ext cx="178274" cy="18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4" name="Rettangolo arrotondato 93">
                <a:extLst>
                  <a:ext uri="{FF2B5EF4-FFF2-40B4-BE49-F238E27FC236}">
                    <a16:creationId xmlns:a16="http://schemas.microsoft.com/office/drawing/2014/main" id="{30866B55-0328-1741-9A32-D25C6EC06FE4}"/>
                  </a:ext>
                </a:extLst>
              </p:cNvPr>
              <p:cNvSpPr/>
              <p:nvPr/>
            </p:nvSpPr>
            <p:spPr>
              <a:xfrm rot="18253859">
                <a:off x="6194015" y="3863278"/>
                <a:ext cx="178274" cy="658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5" name="Rettangolo arrotondato 94">
                <a:extLst>
                  <a:ext uri="{FF2B5EF4-FFF2-40B4-BE49-F238E27FC236}">
                    <a16:creationId xmlns:a16="http://schemas.microsoft.com/office/drawing/2014/main" id="{1D9024F7-B65B-6747-B7A0-59C3D97991EE}"/>
                  </a:ext>
                </a:extLst>
              </p:cNvPr>
              <p:cNvSpPr/>
              <p:nvPr/>
            </p:nvSpPr>
            <p:spPr>
              <a:xfrm rot="16003077">
                <a:off x="6388106" y="3854872"/>
                <a:ext cx="178274" cy="9570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Rettangolo arrotondato 95">
                <a:extLst>
                  <a:ext uri="{FF2B5EF4-FFF2-40B4-BE49-F238E27FC236}">
                    <a16:creationId xmlns:a16="http://schemas.microsoft.com/office/drawing/2014/main" id="{D8392014-9D8D-E34C-B64D-81607332A17D}"/>
                  </a:ext>
                </a:extLst>
              </p:cNvPr>
              <p:cNvSpPr/>
              <p:nvPr/>
            </p:nvSpPr>
            <p:spPr>
              <a:xfrm rot="17903929">
                <a:off x="6434603" y="3775366"/>
                <a:ext cx="178274" cy="1347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7" name="Rettangolo arrotondato 96">
                <a:extLst>
                  <a:ext uri="{FF2B5EF4-FFF2-40B4-BE49-F238E27FC236}">
                    <a16:creationId xmlns:a16="http://schemas.microsoft.com/office/drawing/2014/main" id="{B612D177-FF00-BD4C-83C0-A3FA13A92324}"/>
                  </a:ext>
                </a:extLst>
              </p:cNvPr>
              <p:cNvSpPr/>
              <p:nvPr/>
            </p:nvSpPr>
            <p:spPr>
              <a:xfrm rot="16003077">
                <a:off x="6490603" y="3568595"/>
                <a:ext cx="194913" cy="11477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16" name="Gruppo 115">
            <a:extLst>
              <a:ext uri="{FF2B5EF4-FFF2-40B4-BE49-F238E27FC236}">
                <a16:creationId xmlns:a16="http://schemas.microsoft.com/office/drawing/2014/main" id="{72974640-82AE-5143-A61E-B776C3B4DFE6}"/>
              </a:ext>
            </a:extLst>
          </p:cNvPr>
          <p:cNvGrpSpPr/>
          <p:nvPr/>
        </p:nvGrpSpPr>
        <p:grpSpPr>
          <a:xfrm>
            <a:off x="6657812" y="4248500"/>
            <a:ext cx="892140" cy="673359"/>
            <a:chOff x="5988012" y="3528525"/>
            <a:chExt cx="892140" cy="673359"/>
          </a:xfrm>
        </p:grpSpPr>
        <p:pic>
          <p:nvPicPr>
            <p:cNvPr id="117" name="Immagine 116">
              <a:extLst>
                <a:ext uri="{FF2B5EF4-FFF2-40B4-BE49-F238E27FC236}">
                  <a16:creationId xmlns:a16="http://schemas.microsoft.com/office/drawing/2014/main" id="{DB94A7AC-64CE-C54A-87FF-63E6B2A132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DA9252"/>
                </a:clrFrom>
                <a:clrTo>
                  <a:srgbClr val="DA925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07555">
              <a:off x="6211047" y="3382828"/>
              <a:ext cx="446070" cy="892140"/>
            </a:xfrm>
            <a:prstGeom prst="rect">
              <a:avLst/>
            </a:prstGeom>
          </p:spPr>
        </p:pic>
        <p:grpSp>
          <p:nvGrpSpPr>
            <p:cNvPr id="118" name="Gruppo 117">
              <a:extLst>
                <a:ext uri="{FF2B5EF4-FFF2-40B4-BE49-F238E27FC236}">
                  <a16:creationId xmlns:a16="http://schemas.microsoft.com/office/drawing/2014/main" id="{71D48250-EE1E-CA4A-A47F-40847F3A2D9F}"/>
                </a:ext>
              </a:extLst>
            </p:cNvPr>
            <p:cNvGrpSpPr/>
            <p:nvPr/>
          </p:nvGrpSpPr>
          <p:grpSpPr>
            <a:xfrm>
              <a:off x="6167967" y="3528525"/>
              <a:ext cx="477480" cy="673359"/>
              <a:chOff x="6167967" y="3528525"/>
              <a:chExt cx="477480" cy="673359"/>
            </a:xfrm>
          </p:grpSpPr>
          <p:sp>
            <p:nvSpPr>
              <p:cNvPr id="119" name="Rettangolo arrotondato 118">
                <a:extLst>
                  <a:ext uri="{FF2B5EF4-FFF2-40B4-BE49-F238E27FC236}">
                    <a16:creationId xmlns:a16="http://schemas.microsoft.com/office/drawing/2014/main" id="{0FE9E227-1372-4243-979E-F0F59E173559}"/>
                  </a:ext>
                </a:extLst>
              </p:cNvPr>
              <p:cNvSpPr/>
              <p:nvPr/>
            </p:nvSpPr>
            <p:spPr>
              <a:xfrm rot="18253859">
                <a:off x="6168830" y="4022747"/>
                <a:ext cx="178274" cy="18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0" name="Rettangolo arrotondato 119">
                <a:extLst>
                  <a:ext uri="{FF2B5EF4-FFF2-40B4-BE49-F238E27FC236}">
                    <a16:creationId xmlns:a16="http://schemas.microsoft.com/office/drawing/2014/main" id="{56B93EE2-9620-1B48-B7BA-CE4F9684CFE5}"/>
                  </a:ext>
                </a:extLst>
              </p:cNvPr>
              <p:cNvSpPr/>
              <p:nvPr/>
            </p:nvSpPr>
            <p:spPr>
              <a:xfrm rot="18253859">
                <a:off x="6194016" y="3738898"/>
                <a:ext cx="178274" cy="18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1" name="Rettangolo arrotondato 120">
                <a:extLst>
                  <a:ext uri="{FF2B5EF4-FFF2-40B4-BE49-F238E27FC236}">
                    <a16:creationId xmlns:a16="http://schemas.microsoft.com/office/drawing/2014/main" id="{B7FAEAD4-20C1-FA49-998D-59565FC7FBA2}"/>
                  </a:ext>
                </a:extLst>
              </p:cNvPr>
              <p:cNvSpPr/>
              <p:nvPr/>
            </p:nvSpPr>
            <p:spPr>
              <a:xfrm rot="18253859">
                <a:off x="6194015" y="3863278"/>
                <a:ext cx="178274" cy="658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2" name="Rettangolo arrotondato 121">
                <a:extLst>
                  <a:ext uri="{FF2B5EF4-FFF2-40B4-BE49-F238E27FC236}">
                    <a16:creationId xmlns:a16="http://schemas.microsoft.com/office/drawing/2014/main" id="{6FE60C25-CF89-B344-B4A4-093DD019437D}"/>
                  </a:ext>
                </a:extLst>
              </p:cNvPr>
              <p:cNvSpPr/>
              <p:nvPr/>
            </p:nvSpPr>
            <p:spPr>
              <a:xfrm rot="16003077">
                <a:off x="6388106" y="3854872"/>
                <a:ext cx="178274" cy="9570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3" name="Rettangolo arrotondato 122">
                <a:extLst>
                  <a:ext uri="{FF2B5EF4-FFF2-40B4-BE49-F238E27FC236}">
                    <a16:creationId xmlns:a16="http://schemas.microsoft.com/office/drawing/2014/main" id="{8BB9B3B8-D6CC-1A48-8090-68A45D4F208F}"/>
                  </a:ext>
                </a:extLst>
              </p:cNvPr>
              <p:cNvSpPr/>
              <p:nvPr/>
            </p:nvSpPr>
            <p:spPr>
              <a:xfrm rot="17903929">
                <a:off x="6434603" y="3775366"/>
                <a:ext cx="178274" cy="1347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4" name="Rettangolo arrotondato 123">
                <a:extLst>
                  <a:ext uri="{FF2B5EF4-FFF2-40B4-BE49-F238E27FC236}">
                    <a16:creationId xmlns:a16="http://schemas.microsoft.com/office/drawing/2014/main" id="{5A5EE104-0CB3-4D4C-A0E4-53F4F54BC4A4}"/>
                  </a:ext>
                </a:extLst>
              </p:cNvPr>
              <p:cNvSpPr/>
              <p:nvPr/>
            </p:nvSpPr>
            <p:spPr>
              <a:xfrm rot="16003077">
                <a:off x="6490603" y="3568595"/>
                <a:ext cx="194913" cy="11477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34" name="Gruppo 133">
            <a:extLst>
              <a:ext uri="{FF2B5EF4-FFF2-40B4-BE49-F238E27FC236}">
                <a16:creationId xmlns:a16="http://schemas.microsoft.com/office/drawing/2014/main" id="{899B1ED2-1719-BB47-BC27-6295367827C4}"/>
              </a:ext>
            </a:extLst>
          </p:cNvPr>
          <p:cNvGrpSpPr/>
          <p:nvPr/>
        </p:nvGrpSpPr>
        <p:grpSpPr>
          <a:xfrm>
            <a:off x="5998452" y="3999590"/>
            <a:ext cx="892140" cy="673359"/>
            <a:chOff x="5988012" y="3528525"/>
            <a:chExt cx="892140" cy="673359"/>
          </a:xfrm>
        </p:grpSpPr>
        <p:pic>
          <p:nvPicPr>
            <p:cNvPr id="135" name="Immagine 134">
              <a:extLst>
                <a:ext uri="{FF2B5EF4-FFF2-40B4-BE49-F238E27FC236}">
                  <a16:creationId xmlns:a16="http://schemas.microsoft.com/office/drawing/2014/main" id="{11E72FC6-B512-C148-9F97-FF73400E1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DA9252"/>
                </a:clrFrom>
                <a:clrTo>
                  <a:srgbClr val="DA925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07555">
              <a:off x="6211047" y="3382828"/>
              <a:ext cx="446070" cy="892140"/>
            </a:xfrm>
            <a:prstGeom prst="rect">
              <a:avLst/>
            </a:prstGeom>
          </p:spPr>
        </p:pic>
        <p:grpSp>
          <p:nvGrpSpPr>
            <p:cNvPr id="136" name="Gruppo 135">
              <a:extLst>
                <a:ext uri="{FF2B5EF4-FFF2-40B4-BE49-F238E27FC236}">
                  <a16:creationId xmlns:a16="http://schemas.microsoft.com/office/drawing/2014/main" id="{4A055F0B-B281-F043-8A5A-811A4B34FD22}"/>
                </a:ext>
              </a:extLst>
            </p:cNvPr>
            <p:cNvGrpSpPr/>
            <p:nvPr/>
          </p:nvGrpSpPr>
          <p:grpSpPr>
            <a:xfrm>
              <a:off x="6167967" y="3528525"/>
              <a:ext cx="477480" cy="673359"/>
              <a:chOff x="6167967" y="3528525"/>
              <a:chExt cx="477480" cy="673359"/>
            </a:xfrm>
          </p:grpSpPr>
          <p:sp>
            <p:nvSpPr>
              <p:cNvPr id="137" name="Rettangolo arrotondato 136">
                <a:extLst>
                  <a:ext uri="{FF2B5EF4-FFF2-40B4-BE49-F238E27FC236}">
                    <a16:creationId xmlns:a16="http://schemas.microsoft.com/office/drawing/2014/main" id="{46B229B4-9D5F-9742-9535-91C4EEBEED87}"/>
                  </a:ext>
                </a:extLst>
              </p:cNvPr>
              <p:cNvSpPr/>
              <p:nvPr/>
            </p:nvSpPr>
            <p:spPr>
              <a:xfrm rot="18253859">
                <a:off x="6168830" y="4022747"/>
                <a:ext cx="178274" cy="18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8" name="Rettangolo arrotondato 137">
                <a:extLst>
                  <a:ext uri="{FF2B5EF4-FFF2-40B4-BE49-F238E27FC236}">
                    <a16:creationId xmlns:a16="http://schemas.microsoft.com/office/drawing/2014/main" id="{9AB301A2-8477-9946-9230-C6070F2BBFBF}"/>
                  </a:ext>
                </a:extLst>
              </p:cNvPr>
              <p:cNvSpPr/>
              <p:nvPr/>
            </p:nvSpPr>
            <p:spPr>
              <a:xfrm rot="18253859">
                <a:off x="6194016" y="3738898"/>
                <a:ext cx="178274" cy="18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9" name="Rettangolo arrotondato 138">
                <a:extLst>
                  <a:ext uri="{FF2B5EF4-FFF2-40B4-BE49-F238E27FC236}">
                    <a16:creationId xmlns:a16="http://schemas.microsoft.com/office/drawing/2014/main" id="{F57CB03F-4511-D449-9CF9-74B8C06A87E9}"/>
                  </a:ext>
                </a:extLst>
              </p:cNvPr>
              <p:cNvSpPr/>
              <p:nvPr/>
            </p:nvSpPr>
            <p:spPr>
              <a:xfrm rot="18253859">
                <a:off x="6194015" y="3863278"/>
                <a:ext cx="178274" cy="6585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0" name="Rettangolo arrotondato 139">
                <a:extLst>
                  <a:ext uri="{FF2B5EF4-FFF2-40B4-BE49-F238E27FC236}">
                    <a16:creationId xmlns:a16="http://schemas.microsoft.com/office/drawing/2014/main" id="{2C44C1C5-9D37-0B42-84FD-47BA8BDDA7B5}"/>
                  </a:ext>
                </a:extLst>
              </p:cNvPr>
              <p:cNvSpPr/>
              <p:nvPr/>
            </p:nvSpPr>
            <p:spPr>
              <a:xfrm rot="16003077">
                <a:off x="6388106" y="3854872"/>
                <a:ext cx="178274" cy="95709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1" name="Rettangolo arrotondato 140">
                <a:extLst>
                  <a:ext uri="{FF2B5EF4-FFF2-40B4-BE49-F238E27FC236}">
                    <a16:creationId xmlns:a16="http://schemas.microsoft.com/office/drawing/2014/main" id="{DE089BAF-929E-8344-929A-024B1C62D25D}"/>
                  </a:ext>
                </a:extLst>
              </p:cNvPr>
              <p:cNvSpPr/>
              <p:nvPr/>
            </p:nvSpPr>
            <p:spPr>
              <a:xfrm rot="17903929">
                <a:off x="6434603" y="3775366"/>
                <a:ext cx="178274" cy="1347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2" name="Rettangolo arrotondato 141">
                <a:extLst>
                  <a:ext uri="{FF2B5EF4-FFF2-40B4-BE49-F238E27FC236}">
                    <a16:creationId xmlns:a16="http://schemas.microsoft.com/office/drawing/2014/main" id="{94FC2FD0-4DD7-C041-A179-664524E6DD9B}"/>
                  </a:ext>
                </a:extLst>
              </p:cNvPr>
              <p:cNvSpPr/>
              <p:nvPr/>
            </p:nvSpPr>
            <p:spPr>
              <a:xfrm rot="16003077">
                <a:off x="6490603" y="3568595"/>
                <a:ext cx="194913" cy="11477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143" name="CasellaDiTesto 142">
            <a:extLst>
              <a:ext uri="{FF2B5EF4-FFF2-40B4-BE49-F238E27FC236}">
                <a16:creationId xmlns:a16="http://schemas.microsoft.com/office/drawing/2014/main" id="{36F51C92-768E-E544-8562-EB6E22451858}"/>
              </a:ext>
            </a:extLst>
          </p:cNvPr>
          <p:cNvSpPr txBox="1"/>
          <p:nvPr/>
        </p:nvSpPr>
        <p:spPr>
          <a:xfrm>
            <a:off x="1998756" y="4412172"/>
            <a:ext cx="19414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Array </a:t>
            </a:r>
            <a:r>
              <a:rPr lang="it-IT" sz="1600" b="1" dirty="0" err="1"/>
              <a:t>genotyping</a:t>
            </a:r>
            <a:r>
              <a:rPr lang="it-IT" sz="1600" dirty="0"/>
              <a:t> </a:t>
            </a:r>
          </a:p>
        </p:txBody>
      </p:sp>
      <p:sp>
        <p:nvSpPr>
          <p:cNvPr id="144" name="CasellaDiTesto 143">
            <a:extLst>
              <a:ext uri="{FF2B5EF4-FFF2-40B4-BE49-F238E27FC236}">
                <a16:creationId xmlns:a16="http://schemas.microsoft.com/office/drawing/2014/main" id="{432C8BC5-939C-BC45-B96F-BEAF44F8799B}"/>
              </a:ext>
            </a:extLst>
          </p:cNvPr>
          <p:cNvSpPr txBox="1"/>
          <p:nvPr/>
        </p:nvSpPr>
        <p:spPr>
          <a:xfrm>
            <a:off x="2681939" y="5038124"/>
            <a:ext cx="1941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Analisi del profilo di </a:t>
            </a:r>
            <a:r>
              <a:rPr lang="it-IT" sz="1600" b="1" dirty="0"/>
              <a:t>metilazione</a:t>
            </a:r>
          </a:p>
        </p:txBody>
      </p:sp>
      <p:sp>
        <p:nvSpPr>
          <p:cNvPr id="145" name="CasellaDiTesto 144">
            <a:extLst>
              <a:ext uri="{FF2B5EF4-FFF2-40B4-BE49-F238E27FC236}">
                <a16:creationId xmlns:a16="http://schemas.microsoft.com/office/drawing/2014/main" id="{4970402B-B598-1B4E-80EC-B82B04BD944B}"/>
              </a:ext>
            </a:extLst>
          </p:cNvPr>
          <p:cNvSpPr txBox="1"/>
          <p:nvPr/>
        </p:nvSpPr>
        <p:spPr>
          <a:xfrm>
            <a:off x="8395820" y="4392193"/>
            <a:ext cx="3016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Sequenziamento dell’RNA</a:t>
            </a:r>
            <a:endParaRPr lang="it-IT" sz="1600" dirty="0"/>
          </a:p>
          <a:p>
            <a:pPr algn="ctr"/>
            <a:r>
              <a:rPr lang="it-IT" sz="1600" dirty="0" err="1"/>
              <a:t>isoforme</a:t>
            </a:r>
            <a:r>
              <a:rPr lang="it-IT" sz="1600" dirty="0"/>
              <a:t> di </a:t>
            </a:r>
            <a:r>
              <a:rPr lang="it-IT" sz="1600" dirty="0" err="1"/>
              <a:t>splicing</a:t>
            </a:r>
            <a:r>
              <a:rPr lang="it-IT" sz="1600" dirty="0"/>
              <a:t> e </a:t>
            </a:r>
            <a:r>
              <a:rPr lang="it-IT" sz="1600" dirty="0" err="1"/>
              <a:t>backsplicing</a:t>
            </a:r>
            <a:endParaRPr lang="it-IT" sz="1600" dirty="0"/>
          </a:p>
        </p:txBody>
      </p:sp>
      <p:sp>
        <p:nvSpPr>
          <p:cNvPr id="147" name="CasellaDiTesto 146">
            <a:extLst>
              <a:ext uri="{FF2B5EF4-FFF2-40B4-BE49-F238E27FC236}">
                <a16:creationId xmlns:a16="http://schemas.microsoft.com/office/drawing/2014/main" id="{C06EB66E-C387-B045-ADF6-F21167541E53}"/>
              </a:ext>
            </a:extLst>
          </p:cNvPr>
          <p:cNvSpPr txBox="1"/>
          <p:nvPr/>
        </p:nvSpPr>
        <p:spPr>
          <a:xfrm>
            <a:off x="3108402" y="1341431"/>
            <a:ext cx="174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Soggetti affetti da sclerosi multipla</a:t>
            </a:r>
          </a:p>
        </p:txBody>
      </p:sp>
      <p:sp>
        <p:nvSpPr>
          <p:cNvPr id="148" name="CasellaDiTesto 147">
            <a:extLst>
              <a:ext uri="{FF2B5EF4-FFF2-40B4-BE49-F238E27FC236}">
                <a16:creationId xmlns:a16="http://schemas.microsoft.com/office/drawing/2014/main" id="{E3C49BAD-CF93-EC4F-9D7A-52968A0519C1}"/>
              </a:ext>
            </a:extLst>
          </p:cNvPr>
          <p:cNvSpPr txBox="1"/>
          <p:nvPr/>
        </p:nvSpPr>
        <p:spPr>
          <a:xfrm>
            <a:off x="7149685" y="1455790"/>
            <a:ext cx="17401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Controlli sani</a:t>
            </a:r>
          </a:p>
        </p:txBody>
      </p:sp>
      <p:cxnSp>
        <p:nvCxnSpPr>
          <p:cNvPr id="150" name="Connettore 2 149">
            <a:extLst>
              <a:ext uri="{FF2B5EF4-FFF2-40B4-BE49-F238E27FC236}">
                <a16:creationId xmlns:a16="http://schemas.microsoft.com/office/drawing/2014/main" id="{8FEC6607-BA1C-8E48-A253-A1526C00E0D8}"/>
              </a:ext>
            </a:extLst>
          </p:cNvPr>
          <p:cNvCxnSpPr>
            <a:cxnSpLocks/>
          </p:cNvCxnSpPr>
          <p:nvPr/>
        </p:nvCxnSpPr>
        <p:spPr>
          <a:xfrm>
            <a:off x="6019800" y="2678750"/>
            <a:ext cx="431552" cy="280622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2 150">
            <a:extLst>
              <a:ext uri="{FF2B5EF4-FFF2-40B4-BE49-F238E27FC236}">
                <a16:creationId xmlns:a16="http://schemas.microsoft.com/office/drawing/2014/main" id="{0C95B566-9BEF-CB45-9D16-0D717E0BEB5E}"/>
              </a:ext>
            </a:extLst>
          </p:cNvPr>
          <p:cNvCxnSpPr>
            <a:cxnSpLocks/>
          </p:cNvCxnSpPr>
          <p:nvPr/>
        </p:nvCxnSpPr>
        <p:spPr>
          <a:xfrm flipH="1">
            <a:off x="5608576" y="2676012"/>
            <a:ext cx="431552" cy="280622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CasellaDiTesto 152">
            <a:extLst>
              <a:ext uri="{FF2B5EF4-FFF2-40B4-BE49-F238E27FC236}">
                <a16:creationId xmlns:a16="http://schemas.microsoft.com/office/drawing/2014/main" id="{868B688E-C839-9D4F-8CBB-647B9EFCE3BC}"/>
              </a:ext>
            </a:extLst>
          </p:cNvPr>
          <p:cNvSpPr txBox="1"/>
          <p:nvPr/>
        </p:nvSpPr>
        <p:spPr>
          <a:xfrm>
            <a:off x="3652640" y="2922368"/>
            <a:ext cx="139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/>
              <a:t>Linfociti </a:t>
            </a:r>
          </a:p>
          <a:p>
            <a:pPr algn="r"/>
            <a:r>
              <a:rPr lang="it-IT" sz="1600" b="1" dirty="0"/>
              <a:t>CD4+</a:t>
            </a:r>
          </a:p>
        </p:txBody>
      </p:sp>
      <p:sp>
        <p:nvSpPr>
          <p:cNvPr id="154" name="CasellaDiTesto 153">
            <a:extLst>
              <a:ext uri="{FF2B5EF4-FFF2-40B4-BE49-F238E27FC236}">
                <a16:creationId xmlns:a16="http://schemas.microsoft.com/office/drawing/2014/main" id="{ADB56448-17AC-C649-B44F-3D6E07201E91}"/>
              </a:ext>
            </a:extLst>
          </p:cNvPr>
          <p:cNvSpPr txBox="1"/>
          <p:nvPr/>
        </p:nvSpPr>
        <p:spPr>
          <a:xfrm>
            <a:off x="6956918" y="2928168"/>
            <a:ext cx="1397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Linfociti </a:t>
            </a:r>
          </a:p>
          <a:p>
            <a:r>
              <a:rPr lang="it-IT" sz="1600" b="1" dirty="0"/>
              <a:t>CD8+</a:t>
            </a:r>
          </a:p>
        </p:txBody>
      </p:sp>
      <p:sp>
        <p:nvSpPr>
          <p:cNvPr id="155" name="CasellaDiTesto 154">
            <a:extLst>
              <a:ext uri="{FF2B5EF4-FFF2-40B4-BE49-F238E27FC236}">
                <a16:creationId xmlns:a16="http://schemas.microsoft.com/office/drawing/2014/main" id="{C5CEA084-A2B5-DF40-B554-76AB68995067}"/>
              </a:ext>
            </a:extLst>
          </p:cNvPr>
          <p:cNvSpPr txBox="1"/>
          <p:nvPr/>
        </p:nvSpPr>
        <p:spPr>
          <a:xfrm>
            <a:off x="4418431" y="3575744"/>
            <a:ext cx="32545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/>
              <a:t>Estrazione di acidi nucleici</a:t>
            </a:r>
          </a:p>
        </p:txBody>
      </p:sp>
      <p:sp>
        <p:nvSpPr>
          <p:cNvPr id="158" name="CasellaDiTesto 157">
            <a:extLst>
              <a:ext uri="{FF2B5EF4-FFF2-40B4-BE49-F238E27FC236}">
                <a16:creationId xmlns:a16="http://schemas.microsoft.com/office/drawing/2014/main" id="{5E7B7B88-D80E-8E43-90F8-8E3E0108D799}"/>
              </a:ext>
            </a:extLst>
          </p:cNvPr>
          <p:cNvSpPr txBox="1"/>
          <p:nvPr/>
        </p:nvSpPr>
        <p:spPr>
          <a:xfrm>
            <a:off x="3629175" y="4059491"/>
            <a:ext cx="139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/>
              <a:t>DNA</a:t>
            </a:r>
          </a:p>
        </p:txBody>
      </p:sp>
      <p:sp>
        <p:nvSpPr>
          <p:cNvPr id="159" name="CasellaDiTesto 158">
            <a:extLst>
              <a:ext uri="{FF2B5EF4-FFF2-40B4-BE49-F238E27FC236}">
                <a16:creationId xmlns:a16="http://schemas.microsoft.com/office/drawing/2014/main" id="{3B75C651-E9C4-B849-AE29-3044CA4A0D57}"/>
              </a:ext>
            </a:extLst>
          </p:cNvPr>
          <p:cNvSpPr txBox="1"/>
          <p:nvPr/>
        </p:nvSpPr>
        <p:spPr>
          <a:xfrm>
            <a:off x="6530050" y="4064176"/>
            <a:ext cx="139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/>
              <a:t>RNA</a:t>
            </a:r>
          </a:p>
        </p:txBody>
      </p:sp>
      <p:cxnSp>
        <p:nvCxnSpPr>
          <p:cNvPr id="160" name="Connettore 2 159">
            <a:extLst>
              <a:ext uri="{FF2B5EF4-FFF2-40B4-BE49-F238E27FC236}">
                <a16:creationId xmlns:a16="http://schemas.microsoft.com/office/drawing/2014/main" id="{239EBF32-2B0E-9441-9785-F2CC44CFCBFD}"/>
              </a:ext>
            </a:extLst>
          </p:cNvPr>
          <p:cNvCxnSpPr>
            <a:cxnSpLocks/>
          </p:cNvCxnSpPr>
          <p:nvPr/>
        </p:nvCxnSpPr>
        <p:spPr>
          <a:xfrm flipH="1">
            <a:off x="3971740" y="4373791"/>
            <a:ext cx="533928" cy="140311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2 165">
            <a:extLst>
              <a:ext uri="{FF2B5EF4-FFF2-40B4-BE49-F238E27FC236}">
                <a16:creationId xmlns:a16="http://schemas.microsoft.com/office/drawing/2014/main" id="{DFCA8AB6-CCA6-DB49-82DA-33BD285215CE}"/>
              </a:ext>
            </a:extLst>
          </p:cNvPr>
          <p:cNvCxnSpPr>
            <a:cxnSpLocks/>
          </p:cNvCxnSpPr>
          <p:nvPr/>
        </p:nvCxnSpPr>
        <p:spPr>
          <a:xfrm flipH="1">
            <a:off x="4410506" y="4494919"/>
            <a:ext cx="348190" cy="543205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2 168">
            <a:extLst>
              <a:ext uri="{FF2B5EF4-FFF2-40B4-BE49-F238E27FC236}">
                <a16:creationId xmlns:a16="http://schemas.microsoft.com/office/drawing/2014/main" id="{C0F29550-AB52-C440-B543-E4313358B30A}"/>
              </a:ext>
            </a:extLst>
          </p:cNvPr>
          <p:cNvCxnSpPr>
            <a:cxnSpLocks/>
          </p:cNvCxnSpPr>
          <p:nvPr/>
        </p:nvCxnSpPr>
        <p:spPr>
          <a:xfrm>
            <a:off x="7859007" y="4360349"/>
            <a:ext cx="533928" cy="140311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Graphic 12" descr="Laptop outline">
            <a:extLst>
              <a:ext uri="{FF2B5EF4-FFF2-40B4-BE49-F238E27FC236}">
                <a16:creationId xmlns:a16="http://schemas.microsoft.com/office/drawing/2014/main" id="{CE7C0E0E-13EE-D64C-94AD-37DE5512B9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36484" y="5046227"/>
            <a:ext cx="1436523" cy="1436523"/>
          </a:xfrm>
          <a:prstGeom prst="rect">
            <a:avLst/>
          </a:prstGeom>
        </p:spPr>
      </p:pic>
      <p:sp>
        <p:nvSpPr>
          <p:cNvPr id="173" name="CasellaDiTesto 172">
            <a:extLst>
              <a:ext uri="{FF2B5EF4-FFF2-40B4-BE49-F238E27FC236}">
                <a16:creationId xmlns:a16="http://schemas.microsoft.com/office/drawing/2014/main" id="{3F48DE03-25A7-434C-84BE-B211B13AFA1D}"/>
              </a:ext>
            </a:extLst>
          </p:cNvPr>
          <p:cNvSpPr txBox="1"/>
          <p:nvPr/>
        </p:nvSpPr>
        <p:spPr>
          <a:xfrm>
            <a:off x="3868798" y="6262978"/>
            <a:ext cx="195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Analisi dei dati</a:t>
            </a:r>
          </a:p>
        </p:txBody>
      </p:sp>
      <p:sp>
        <p:nvSpPr>
          <p:cNvPr id="174" name="CasellaDiTesto 173">
            <a:extLst>
              <a:ext uri="{FF2B5EF4-FFF2-40B4-BE49-F238E27FC236}">
                <a16:creationId xmlns:a16="http://schemas.microsoft.com/office/drawing/2014/main" id="{10BF65E3-FD05-2441-8E45-D7A9B6AEC535}"/>
              </a:ext>
            </a:extLst>
          </p:cNvPr>
          <p:cNvSpPr txBox="1"/>
          <p:nvPr/>
        </p:nvSpPr>
        <p:spPr>
          <a:xfrm>
            <a:off x="6314261" y="6262978"/>
            <a:ext cx="1955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Data </a:t>
            </a:r>
            <a:r>
              <a:rPr lang="it-IT" sz="1600" b="1" dirty="0" err="1"/>
              <a:t>integration</a:t>
            </a:r>
            <a:endParaRPr lang="it-IT" sz="1600" b="1" dirty="0"/>
          </a:p>
        </p:txBody>
      </p:sp>
      <p:grpSp>
        <p:nvGrpSpPr>
          <p:cNvPr id="193" name="Gruppo 192">
            <a:extLst>
              <a:ext uri="{FF2B5EF4-FFF2-40B4-BE49-F238E27FC236}">
                <a16:creationId xmlns:a16="http://schemas.microsoft.com/office/drawing/2014/main" id="{37045B52-B62F-F34E-B0D1-DF1B4D68745B}"/>
              </a:ext>
            </a:extLst>
          </p:cNvPr>
          <p:cNvGrpSpPr/>
          <p:nvPr/>
        </p:nvGrpSpPr>
        <p:grpSpPr>
          <a:xfrm>
            <a:off x="9018544" y="2433953"/>
            <a:ext cx="1896575" cy="811433"/>
            <a:chOff x="10249032" y="2695649"/>
            <a:chExt cx="1896575" cy="811433"/>
          </a:xfrm>
        </p:grpSpPr>
        <p:pic>
          <p:nvPicPr>
            <p:cNvPr id="175" name="Immagine 174">
              <a:extLst>
                <a:ext uri="{FF2B5EF4-FFF2-40B4-BE49-F238E27FC236}">
                  <a16:creationId xmlns:a16="http://schemas.microsoft.com/office/drawing/2014/main" id="{7152DD8B-5A98-7B44-8BC0-59E66A2EF8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29256" b="24107"/>
            <a:stretch/>
          </p:blipFill>
          <p:spPr>
            <a:xfrm>
              <a:off x="10249032" y="2695649"/>
              <a:ext cx="1270000" cy="811433"/>
            </a:xfrm>
            <a:prstGeom prst="rect">
              <a:avLst/>
            </a:prstGeom>
          </p:spPr>
        </p:pic>
        <p:grpSp>
          <p:nvGrpSpPr>
            <p:cNvPr id="177" name="Gruppo 176">
              <a:extLst>
                <a:ext uri="{FF2B5EF4-FFF2-40B4-BE49-F238E27FC236}">
                  <a16:creationId xmlns:a16="http://schemas.microsoft.com/office/drawing/2014/main" id="{F0E9B85D-1D05-3441-90FA-1393EA79C9CA}"/>
                </a:ext>
              </a:extLst>
            </p:cNvPr>
            <p:cNvGrpSpPr/>
            <p:nvPr/>
          </p:nvGrpSpPr>
          <p:grpSpPr>
            <a:xfrm>
              <a:off x="11253467" y="2733688"/>
              <a:ext cx="892140" cy="673359"/>
              <a:chOff x="5988012" y="3528525"/>
              <a:chExt cx="892140" cy="673359"/>
            </a:xfrm>
          </p:grpSpPr>
          <p:pic>
            <p:nvPicPr>
              <p:cNvPr id="178" name="Immagine 177">
                <a:extLst>
                  <a:ext uri="{FF2B5EF4-FFF2-40B4-BE49-F238E27FC236}">
                    <a16:creationId xmlns:a16="http://schemas.microsoft.com/office/drawing/2014/main" id="{7774C435-76EE-C54A-A29B-F855C9F105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DA9252"/>
                  </a:clrFrom>
                  <a:clrTo>
                    <a:srgbClr val="DA9252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107555">
                <a:off x="6211047" y="3382828"/>
                <a:ext cx="446070" cy="892140"/>
              </a:xfrm>
              <a:prstGeom prst="rect">
                <a:avLst/>
              </a:prstGeom>
            </p:spPr>
          </p:pic>
          <p:grpSp>
            <p:nvGrpSpPr>
              <p:cNvPr id="179" name="Gruppo 178">
                <a:extLst>
                  <a:ext uri="{FF2B5EF4-FFF2-40B4-BE49-F238E27FC236}">
                    <a16:creationId xmlns:a16="http://schemas.microsoft.com/office/drawing/2014/main" id="{CE8C4D55-A947-0549-B8C8-67A9DC3CC693}"/>
                  </a:ext>
                </a:extLst>
              </p:cNvPr>
              <p:cNvGrpSpPr/>
              <p:nvPr/>
            </p:nvGrpSpPr>
            <p:grpSpPr>
              <a:xfrm>
                <a:off x="6167967" y="3528525"/>
                <a:ext cx="477480" cy="673359"/>
                <a:chOff x="6167967" y="3528525"/>
                <a:chExt cx="477480" cy="673359"/>
              </a:xfrm>
            </p:grpSpPr>
            <p:sp>
              <p:nvSpPr>
                <p:cNvPr id="180" name="Rettangolo arrotondato 179">
                  <a:extLst>
                    <a:ext uri="{FF2B5EF4-FFF2-40B4-BE49-F238E27FC236}">
                      <a16:creationId xmlns:a16="http://schemas.microsoft.com/office/drawing/2014/main" id="{AE353BE3-A5A8-8F40-AE05-5B39CC4213F8}"/>
                    </a:ext>
                  </a:extLst>
                </p:cNvPr>
                <p:cNvSpPr/>
                <p:nvPr/>
              </p:nvSpPr>
              <p:spPr>
                <a:xfrm rot="18253859">
                  <a:off x="6168830" y="4022747"/>
                  <a:ext cx="178274" cy="180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1" name="Rettangolo arrotondato 180">
                  <a:extLst>
                    <a:ext uri="{FF2B5EF4-FFF2-40B4-BE49-F238E27FC236}">
                      <a16:creationId xmlns:a16="http://schemas.microsoft.com/office/drawing/2014/main" id="{EDEA6706-E95F-9F42-9B52-344C435D08D5}"/>
                    </a:ext>
                  </a:extLst>
                </p:cNvPr>
                <p:cNvSpPr/>
                <p:nvPr/>
              </p:nvSpPr>
              <p:spPr>
                <a:xfrm rot="18253859">
                  <a:off x="6194016" y="3738898"/>
                  <a:ext cx="178274" cy="1800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2" name="Rettangolo arrotondato 181">
                  <a:extLst>
                    <a:ext uri="{FF2B5EF4-FFF2-40B4-BE49-F238E27FC236}">
                      <a16:creationId xmlns:a16="http://schemas.microsoft.com/office/drawing/2014/main" id="{46B44379-0151-BF49-AC66-1A516F7DF0AB}"/>
                    </a:ext>
                  </a:extLst>
                </p:cNvPr>
                <p:cNvSpPr/>
                <p:nvPr/>
              </p:nvSpPr>
              <p:spPr>
                <a:xfrm rot="18253859">
                  <a:off x="6194015" y="3863278"/>
                  <a:ext cx="178274" cy="6585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3" name="Rettangolo arrotondato 182">
                  <a:extLst>
                    <a:ext uri="{FF2B5EF4-FFF2-40B4-BE49-F238E27FC236}">
                      <a16:creationId xmlns:a16="http://schemas.microsoft.com/office/drawing/2014/main" id="{B0337323-BBAD-AF49-A062-E525C1AABA0A}"/>
                    </a:ext>
                  </a:extLst>
                </p:cNvPr>
                <p:cNvSpPr/>
                <p:nvPr/>
              </p:nvSpPr>
              <p:spPr>
                <a:xfrm rot="16003077">
                  <a:off x="6388106" y="3854872"/>
                  <a:ext cx="178274" cy="95709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4" name="Rettangolo arrotondato 183">
                  <a:extLst>
                    <a:ext uri="{FF2B5EF4-FFF2-40B4-BE49-F238E27FC236}">
                      <a16:creationId xmlns:a16="http://schemas.microsoft.com/office/drawing/2014/main" id="{D76D8BAA-031B-984C-BD61-20079D8D27D7}"/>
                    </a:ext>
                  </a:extLst>
                </p:cNvPr>
                <p:cNvSpPr/>
                <p:nvPr/>
              </p:nvSpPr>
              <p:spPr>
                <a:xfrm rot="17903929">
                  <a:off x="6434603" y="3775366"/>
                  <a:ext cx="178274" cy="134788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85" name="Rettangolo arrotondato 184">
                  <a:extLst>
                    <a:ext uri="{FF2B5EF4-FFF2-40B4-BE49-F238E27FC236}">
                      <a16:creationId xmlns:a16="http://schemas.microsoft.com/office/drawing/2014/main" id="{5F8C4236-8E6F-4746-946E-2C9BADFD8952}"/>
                    </a:ext>
                  </a:extLst>
                </p:cNvPr>
                <p:cNvSpPr/>
                <p:nvPr/>
              </p:nvSpPr>
              <p:spPr>
                <a:xfrm rot="16003077">
                  <a:off x="6490603" y="3568595"/>
                  <a:ext cx="194913" cy="114774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</p:grpSp>
      <p:sp>
        <p:nvSpPr>
          <p:cNvPr id="176" name="CasellaDiTesto 175">
            <a:extLst>
              <a:ext uri="{FF2B5EF4-FFF2-40B4-BE49-F238E27FC236}">
                <a16:creationId xmlns:a16="http://schemas.microsoft.com/office/drawing/2014/main" id="{EF97E53A-1EC6-A74B-BD79-13CA838931FF}"/>
              </a:ext>
            </a:extLst>
          </p:cNvPr>
          <p:cNvSpPr txBox="1"/>
          <p:nvPr/>
        </p:nvSpPr>
        <p:spPr>
          <a:xfrm>
            <a:off x="8392935" y="3054531"/>
            <a:ext cx="3147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Analisi degli </a:t>
            </a:r>
            <a:r>
              <a:rPr lang="it-IT" sz="1600" b="1" dirty="0"/>
              <a:t>RNA</a:t>
            </a:r>
            <a:r>
              <a:rPr lang="it-IT" sz="1600" dirty="0"/>
              <a:t> maggiormente </a:t>
            </a:r>
            <a:r>
              <a:rPr lang="it-IT" sz="1600" dirty="0" err="1"/>
              <a:t>disregolati</a:t>
            </a:r>
            <a:r>
              <a:rPr lang="it-IT" sz="1600" dirty="0"/>
              <a:t> in </a:t>
            </a:r>
            <a:r>
              <a:rPr lang="it-IT" sz="1600" b="1" dirty="0"/>
              <a:t>modelli cellulari</a:t>
            </a:r>
          </a:p>
        </p:txBody>
      </p:sp>
      <p:cxnSp>
        <p:nvCxnSpPr>
          <p:cNvPr id="186" name="Connettore 2 185">
            <a:extLst>
              <a:ext uri="{FF2B5EF4-FFF2-40B4-BE49-F238E27FC236}">
                <a16:creationId xmlns:a16="http://schemas.microsoft.com/office/drawing/2014/main" id="{E2EA8BE8-8A38-7047-BE54-E93BC779AB24}"/>
              </a:ext>
            </a:extLst>
          </p:cNvPr>
          <p:cNvCxnSpPr>
            <a:cxnSpLocks/>
          </p:cNvCxnSpPr>
          <p:nvPr/>
        </p:nvCxnSpPr>
        <p:spPr>
          <a:xfrm flipV="1">
            <a:off x="9903185" y="3575744"/>
            <a:ext cx="0" cy="738081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ttore 2 188">
            <a:extLst>
              <a:ext uri="{FF2B5EF4-FFF2-40B4-BE49-F238E27FC236}">
                <a16:creationId xmlns:a16="http://schemas.microsoft.com/office/drawing/2014/main" id="{76CA46C7-A1D5-274E-8204-ACD940E3BDF7}"/>
              </a:ext>
            </a:extLst>
          </p:cNvPr>
          <p:cNvCxnSpPr>
            <a:cxnSpLocks/>
          </p:cNvCxnSpPr>
          <p:nvPr/>
        </p:nvCxnSpPr>
        <p:spPr>
          <a:xfrm>
            <a:off x="9903185" y="4939805"/>
            <a:ext cx="0" cy="458105"/>
          </a:xfrm>
          <a:prstGeom prst="straightConnector1">
            <a:avLst/>
          </a:prstGeom>
          <a:ln w="254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CasellaDiTesto 191">
            <a:extLst>
              <a:ext uri="{FF2B5EF4-FFF2-40B4-BE49-F238E27FC236}">
                <a16:creationId xmlns:a16="http://schemas.microsoft.com/office/drawing/2014/main" id="{25402DEE-417A-1B4B-A1FE-B524DCB4A1A7}"/>
              </a:ext>
            </a:extLst>
          </p:cNvPr>
          <p:cNvSpPr txBox="1"/>
          <p:nvPr/>
        </p:nvSpPr>
        <p:spPr>
          <a:xfrm>
            <a:off x="7926273" y="5446595"/>
            <a:ext cx="396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Selezione degli RNA più </a:t>
            </a:r>
            <a:r>
              <a:rPr lang="it-IT" sz="1600" dirty="0" err="1"/>
              <a:t>disregolati</a:t>
            </a:r>
            <a:r>
              <a:rPr lang="it-IT" sz="1600" dirty="0"/>
              <a:t> come </a:t>
            </a:r>
            <a:r>
              <a:rPr lang="it-IT" sz="1600" b="1" dirty="0" err="1"/>
              <a:t>biomarcatori</a:t>
            </a:r>
            <a:r>
              <a:rPr lang="it-IT" sz="1600" b="1" dirty="0"/>
              <a:t> della malattia</a:t>
            </a:r>
          </a:p>
        </p:txBody>
      </p:sp>
      <p:sp>
        <p:nvSpPr>
          <p:cNvPr id="197" name="Triangolo 196">
            <a:extLst>
              <a:ext uri="{FF2B5EF4-FFF2-40B4-BE49-F238E27FC236}">
                <a16:creationId xmlns:a16="http://schemas.microsoft.com/office/drawing/2014/main" id="{FDED2AA5-26CA-CB40-B1AC-8EA25F70C65A}"/>
              </a:ext>
            </a:extLst>
          </p:cNvPr>
          <p:cNvSpPr/>
          <p:nvPr/>
        </p:nvSpPr>
        <p:spPr>
          <a:xfrm rot="12719178">
            <a:off x="6045521" y="4801201"/>
            <a:ext cx="481781" cy="509222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9" name="Triangolo 198">
            <a:extLst>
              <a:ext uri="{FF2B5EF4-FFF2-40B4-BE49-F238E27FC236}">
                <a16:creationId xmlns:a16="http://schemas.microsoft.com/office/drawing/2014/main" id="{014EA43A-CD8F-5047-BE47-7D98F81D71A0}"/>
              </a:ext>
            </a:extLst>
          </p:cNvPr>
          <p:cNvSpPr/>
          <p:nvPr/>
        </p:nvSpPr>
        <p:spPr>
          <a:xfrm rot="8880822" flipH="1">
            <a:off x="5659143" y="4809519"/>
            <a:ext cx="481781" cy="509222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468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74B2DA-0BE7-4219-B536-957CF1FBBC3C}">
  <ds:schemaRefs>
    <ds:schemaRef ds:uri="4aedc69c-69ec-40fc-8bf0-0d01cc85ad03"/>
    <ds:schemaRef ds:uri="a132fbb7-b71c-4ed5-9e28-4b1e37ad0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261</Words>
  <Application>Microsoft Macintosh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>Regione Lombardia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PARABOSCHI Elvezia Maria HUNIMED</cp:lastModifiedBy>
  <cp:revision>30</cp:revision>
  <cp:lastPrinted>2020-01-10T17:26:51Z</cp:lastPrinted>
  <dcterms:created xsi:type="dcterms:W3CDTF">2019-01-16T10:58:29Z</dcterms:created>
  <dcterms:modified xsi:type="dcterms:W3CDTF">2021-06-08T13:01:26Z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