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0" r:id="rId5"/>
    <p:sldId id="273" r:id="rId6"/>
    <p:sldId id="331" r:id="rId7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Maria Cristina Bello" initials="PMCB" lastIdx="1" clrIdx="0"/>
  <p:cmAuthor id="2" name="Giusi Caldieri" initials="G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085"/>
    <a:srgbClr val="A5A5A5"/>
    <a:srgbClr val="ED7D31"/>
    <a:srgbClr val="22487C"/>
    <a:srgbClr val="139CD7"/>
    <a:srgbClr val="F6C31A"/>
    <a:srgbClr val="CF2E4F"/>
    <a:srgbClr val="5DBFDD"/>
    <a:srgbClr val="42AC84"/>
    <a:srgbClr val="39A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A9F5A-0099-4815-BC8A-87D804F7A5A5}" type="datetimeFigureOut">
              <a:rPr lang="it-IT" smtClean="0">
                <a:latin typeface="Calibri Light" panose="020F0302020204030204" pitchFamily="34" charset="0"/>
              </a:rPr>
              <a:pPr/>
              <a:t>10/06/2021</a:t>
            </a:fld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B909C-80C9-4F58-92A6-EEC3F155F870}" type="slidenum">
              <a:rPr lang="it-IT" smtClean="0">
                <a:latin typeface="Calibri Light" panose="020F0302020204030204" pitchFamily="34" charset="0"/>
              </a:rPr>
              <a:pPr/>
              <a:t>‹N›</a:t>
            </a:fld>
            <a:endParaRPr lang="it-IT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1A53B597-B864-47FE-A55F-E1DAF22CBDDC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30321078-289C-4F51-B3D9-6A089E609599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2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5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49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en-GB" err="1">
                <a:latin typeface="Calibri Light" panose="020F0302020204030204" pitchFamily="34" charset="0"/>
              </a:rPr>
              <a:t>Presentazione</a:t>
            </a:r>
            <a:r>
              <a:rPr lang="en-GB">
                <a:latin typeface="Calibri Light" panose="020F0302020204030204" pitchFamily="34" charset="0"/>
              </a:rPr>
              <a:t> Call </a:t>
            </a:r>
            <a:r>
              <a:rPr lang="en-GB" err="1">
                <a:latin typeface="Calibri Light" panose="020F0302020204030204" pitchFamily="34" charset="0"/>
              </a:rPr>
              <a:t>Europee</a:t>
            </a:r>
            <a:r>
              <a:rPr lang="en-GB">
                <a:latin typeface="Calibri Light" panose="020F0302020204030204" pitchFamily="34" charset="0"/>
              </a:rPr>
              <a:t>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433" y="6057130"/>
            <a:ext cx="1316567" cy="59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6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8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55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0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8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D8E67F2-F753-4E06-8229-4970A6725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EE1BDFD-564B-44A4-841A-50D6A8E75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 60">
            <a:extLst>
              <a:ext uri="{FF2B5EF4-FFF2-40B4-BE49-F238E27FC236}">
                <a16:creationId xmlns:a16="http://schemas.microsoft.com/office/drawing/2014/main" id="{007B8288-68CC-4847-8419-CF535B6B7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mage result for regione lombardia">
            <a:extLst>
              <a:ext uri="{FF2B5EF4-FFF2-40B4-BE49-F238E27FC236}">
                <a16:creationId xmlns:a16="http://schemas.microsoft.com/office/drawing/2014/main" id="{B329DD8A-1EAC-48CF-AF42-106A3D95F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496" y="517018"/>
            <a:ext cx="2532690" cy="7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reeform 68">
            <a:extLst>
              <a:ext uri="{FF2B5EF4-FFF2-40B4-BE49-F238E27FC236}">
                <a16:creationId xmlns:a16="http://schemas.microsoft.com/office/drawing/2014/main" id="{32BA8EA8-C1B6-4309-B674-F9F399B96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DDEE14F4-CC7C-4579-B9C6-41AF6199B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2" y="4284849"/>
            <a:ext cx="3759105" cy="185135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F30413-5D17-4017-BB35-35AFAB2EF2DB}"/>
              </a:ext>
            </a:extLst>
          </p:cNvPr>
          <p:cNvSpPr txBox="1"/>
          <p:nvPr/>
        </p:nvSpPr>
        <p:spPr>
          <a:xfrm>
            <a:off x="5247794" y="2278332"/>
            <a:ext cx="68195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PI: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SANDRO PASQUALI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52D45BC-4D4B-4EDF-A5FF-95E5F60BB499}"/>
              </a:ext>
            </a:extLst>
          </p:cNvPr>
          <p:cNvSpPr txBox="1"/>
          <p:nvPr/>
        </p:nvSpPr>
        <p:spPr>
          <a:xfrm>
            <a:off x="5455004" y="4118395"/>
            <a:ext cx="60682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Progetto: </a:t>
            </a:r>
            <a:r>
              <a:rPr lang="it-IT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#METOOLIPO</a:t>
            </a:r>
            <a:endParaRPr lang="it-IT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Precision medicine tools to advance management of </a:t>
            </a:r>
            <a:r>
              <a:rPr 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liposarcoma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patients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6ACEC57-8858-412F-9EB0-95A20694C80E}"/>
              </a:ext>
            </a:extLst>
          </p:cNvPr>
          <p:cNvSpPr txBox="1"/>
          <p:nvPr/>
        </p:nvSpPr>
        <p:spPr>
          <a:xfrm>
            <a:off x="4942589" y="3198364"/>
            <a:ext cx="70931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Host Institution: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FONDAZIONE IRCCS ISTITUTO NAZIONALE DEI TUMORI - MILANO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F5BFB3A-59AC-45ED-B211-F94AB8405DAC}"/>
              </a:ext>
            </a:extLst>
          </p:cNvPr>
          <p:cNvSpPr txBox="1"/>
          <p:nvPr/>
        </p:nvSpPr>
        <p:spPr>
          <a:xfrm>
            <a:off x="9562714" y="6292619"/>
            <a:ext cx="262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 giugno 2021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2BD982-40F4-4065-886E-92F0CFA80646}"/>
              </a:ext>
            </a:extLst>
          </p:cNvPr>
          <p:cNvSpPr txBox="1"/>
          <p:nvPr/>
        </p:nvSpPr>
        <p:spPr>
          <a:xfrm>
            <a:off x="6207162" y="722185"/>
            <a:ext cx="5622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Bando Giovani</a:t>
            </a:r>
          </a:p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CAREER AWARD</a:t>
            </a:r>
          </a:p>
        </p:txBody>
      </p:sp>
    </p:spTree>
    <p:extLst>
      <p:ext uri="{BB962C8B-B14F-4D97-AF65-F5344CB8AC3E}">
        <p14:creationId xmlns:p14="http://schemas.microsoft.com/office/powerpoint/2010/main" val="98833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BC9428-DCFB-4D72-8049-8EC38D78134A}"/>
              </a:ext>
            </a:extLst>
          </p:cNvPr>
          <p:cNvSpPr txBox="1"/>
          <p:nvPr/>
        </p:nvSpPr>
        <p:spPr>
          <a:xfrm>
            <a:off x="457200" y="415636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OBIETTIVI DEL PROGETTO E IMPATTO ATTESO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0CE6CED-4C84-4800-82BD-E458B1069F1D}"/>
              </a:ext>
            </a:extLst>
          </p:cNvPr>
          <p:cNvCxnSpPr/>
          <p:nvPr/>
        </p:nvCxnSpPr>
        <p:spPr>
          <a:xfrm>
            <a:off x="457200" y="1007221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914400" y="1597306"/>
            <a:ext cx="107297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AutoNum type="arabicParenR"/>
            </a:pPr>
            <a:r>
              <a:rPr lang="en-US" sz="3200" dirty="0"/>
              <a:t> </a:t>
            </a:r>
            <a:r>
              <a:rPr lang="en-US" sz="3200" dirty="0" err="1"/>
              <a:t>Caratterizzazione</a:t>
            </a:r>
            <a:r>
              <a:rPr lang="en-US" sz="3200" dirty="0"/>
              <a:t> </a:t>
            </a:r>
            <a:r>
              <a:rPr lang="en-US" sz="3200" dirty="0" err="1"/>
              <a:t>liposarcomi</a:t>
            </a:r>
            <a:r>
              <a:rPr lang="en-US" sz="3200" dirty="0"/>
              <a:t> </a:t>
            </a:r>
            <a:r>
              <a:rPr lang="en-US" sz="3200" dirty="0" err="1"/>
              <a:t>attraverso</a:t>
            </a:r>
            <a:r>
              <a:rPr lang="en-US" sz="3200" dirty="0"/>
              <a:t> </a:t>
            </a:r>
            <a:r>
              <a:rPr lang="en-US" sz="3200" dirty="0" err="1"/>
              <a:t>radiomica</a:t>
            </a:r>
            <a:r>
              <a:rPr lang="en-US" sz="3200" dirty="0"/>
              <a:t> e </a:t>
            </a:r>
            <a:r>
              <a:rPr lang="en-US" sz="3200" dirty="0" err="1"/>
              <a:t>sequenziamento</a:t>
            </a:r>
            <a:r>
              <a:rPr lang="it-IT" sz="3200" dirty="0"/>
              <a:t>;</a:t>
            </a:r>
            <a:endParaRPr lang="en-US" sz="3200" dirty="0"/>
          </a:p>
          <a:p>
            <a:pPr marL="514350" indent="-514350"/>
            <a:endParaRPr lang="en-US" sz="3200" dirty="0"/>
          </a:p>
          <a:p>
            <a:r>
              <a:rPr lang="en-US" sz="3200" dirty="0"/>
              <a:t>2) </a:t>
            </a:r>
            <a:r>
              <a:rPr lang="en-US" sz="3200" dirty="0" err="1"/>
              <a:t>Modelli</a:t>
            </a:r>
            <a:r>
              <a:rPr lang="en-US" sz="3200" dirty="0"/>
              <a:t> </a:t>
            </a:r>
            <a:r>
              <a:rPr lang="en-US" sz="3200" dirty="0" err="1"/>
              <a:t>tumorali</a:t>
            </a:r>
            <a:r>
              <a:rPr lang="en-US" sz="3200" dirty="0"/>
              <a:t> per </a:t>
            </a:r>
            <a:r>
              <a:rPr lang="en-US" sz="3200" dirty="0" err="1"/>
              <a:t>eseguire</a:t>
            </a:r>
            <a:r>
              <a:rPr lang="en-US" sz="3200" dirty="0"/>
              <a:t> test di </a:t>
            </a:r>
            <a:r>
              <a:rPr lang="en-US" sz="3200" dirty="0" err="1"/>
              <a:t>nuovi</a:t>
            </a:r>
            <a:r>
              <a:rPr lang="en-US" sz="3200" dirty="0"/>
              <a:t> </a:t>
            </a:r>
            <a:r>
              <a:rPr lang="en-US" sz="3200" dirty="0" err="1"/>
              <a:t>farmaci</a:t>
            </a:r>
            <a:r>
              <a:rPr lang="en-US" sz="3200" dirty="0"/>
              <a:t>;</a:t>
            </a:r>
          </a:p>
          <a:p>
            <a:endParaRPr lang="en-US" sz="3200" dirty="0"/>
          </a:p>
          <a:p>
            <a:r>
              <a:rPr lang="en-US" sz="3200" dirty="0"/>
              <a:t>3) </a:t>
            </a:r>
            <a:r>
              <a:rPr lang="en-US" sz="3200" dirty="0" err="1"/>
              <a:t>Miglioramento</a:t>
            </a:r>
            <a:r>
              <a:rPr lang="en-US" sz="3200" dirty="0"/>
              <a:t> </a:t>
            </a:r>
            <a:r>
              <a:rPr lang="en-US" sz="3200" dirty="0" err="1"/>
              <a:t>della</a:t>
            </a:r>
            <a:r>
              <a:rPr lang="en-US" sz="3200" dirty="0"/>
              <a:t> </a:t>
            </a:r>
            <a:r>
              <a:rPr lang="en-US" sz="3200" dirty="0" err="1"/>
              <a:t>stadiazione</a:t>
            </a:r>
            <a:r>
              <a:rPr lang="en-US" sz="3200" dirty="0"/>
              <a:t> (</a:t>
            </a:r>
            <a:r>
              <a:rPr lang="en-US" sz="3200" dirty="0" err="1"/>
              <a:t>implicazioni</a:t>
            </a:r>
            <a:r>
              <a:rPr lang="en-US" sz="3200" dirty="0"/>
              <a:t> </a:t>
            </a:r>
            <a:r>
              <a:rPr lang="en-US" sz="3200" dirty="0" err="1"/>
              <a:t>terapeutiche</a:t>
            </a:r>
            <a:r>
              <a:rPr lang="en-US" sz="3200" dirty="0"/>
              <a:t>);</a:t>
            </a:r>
          </a:p>
          <a:p>
            <a:endParaRPr lang="en-US" sz="3200" dirty="0"/>
          </a:p>
          <a:p>
            <a:r>
              <a:rPr lang="en-US" sz="3200" dirty="0"/>
              <a:t>4) </a:t>
            </a:r>
            <a:r>
              <a:rPr lang="en-US" sz="3200" dirty="0" err="1"/>
              <a:t>Disegnare</a:t>
            </a:r>
            <a:r>
              <a:rPr lang="en-US" sz="3200" dirty="0"/>
              <a:t> </a:t>
            </a:r>
            <a:r>
              <a:rPr lang="en-US" sz="3200" dirty="0" err="1"/>
              <a:t>studi</a:t>
            </a:r>
            <a:r>
              <a:rPr lang="en-US" sz="3200" dirty="0"/>
              <a:t> </a:t>
            </a:r>
            <a:r>
              <a:rPr lang="en-US" sz="3200" dirty="0" err="1"/>
              <a:t>clinici</a:t>
            </a:r>
            <a:r>
              <a:rPr lang="en-US" sz="3200" dirty="0"/>
              <a:t>.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85799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BC9428-DCFB-4D72-8049-8EC38D78134A}"/>
              </a:ext>
            </a:extLst>
          </p:cNvPr>
          <p:cNvSpPr txBox="1"/>
          <p:nvPr/>
        </p:nvSpPr>
        <p:spPr>
          <a:xfrm>
            <a:off x="457200" y="415636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APPROCCIO METODOLOGICO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0CE6CED-4C84-4800-82BD-E458B1069F1D}"/>
              </a:ext>
            </a:extLst>
          </p:cNvPr>
          <p:cNvCxnSpPr/>
          <p:nvPr/>
        </p:nvCxnSpPr>
        <p:spPr>
          <a:xfrm>
            <a:off x="457200" y="1007221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4866420" y="1099596"/>
            <a:ext cx="1990846" cy="830997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Pazienti (prospettici)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507608" y="2282150"/>
            <a:ext cx="2791425" cy="461665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Campioni tumorali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07226" y="3001710"/>
            <a:ext cx="2328322" cy="461665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Sequenziamento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71391" y="2968915"/>
            <a:ext cx="2413319" cy="461665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Modelli tumorali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858202" y="4242160"/>
            <a:ext cx="1990846" cy="830997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Nuovi target farmacologici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797147" y="4016880"/>
            <a:ext cx="2963119" cy="1200329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Test di nuovi farmaci o combinazioni di farmaci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064301" y="5834674"/>
            <a:ext cx="1990846" cy="461665"/>
          </a:xfrm>
          <a:prstGeom prst="rect">
            <a:avLst/>
          </a:prstGeom>
          <a:noFill/>
          <a:ln>
            <a:solidFill>
              <a:srgbClr val="33308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Studi clinici</a:t>
            </a:r>
          </a:p>
        </p:txBody>
      </p:sp>
      <p:sp>
        <p:nvSpPr>
          <p:cNvPr id="17" name="Freccia in giù 16"/>
          <p:cNvSpPr/>
          <p:nvPr/>
        </p:nvSpPr>
        <p:spPr>
          <a:xfrm>
            <a:off x="5734512" y="1990846"/>
            <a:ext cx="312516" cy="266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tridirezionale 17"/>
          <p:cNvSpPr/>
          <p:nvPr/>
        </p:nvSpPr>
        <p:spPr>
          <a:xfrm>
            <a:off x="4854837" y="2824223"/>
            <a:ext cx="2187616" cy="53243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3566565" y="3555358"/>
            <a:ext cx="312516" cy="5999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8053307" y="3487840"/>
            <a:ext cx="312516" cy="424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destra 20"/>
          <p:cNvSpPr/>
          <p:nvPr/>
        </p:nvSpPr>
        <p:spPr>
          <a:xfrm>
            <a:off x="5005309" y="4328931"/>
            <a:ext cx="1759352" cy="403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/>
          <p:cNvSpPr/>
          <p:nvPr/>
        </p:nvSpPr>
        <p:spPr>
          <a:xfrm rot="8635666">
            <a:off x="7179503" y="5521437"/>
            <a:ext cx="1187962" cy="4036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/>
          <p:cNvSpPr/>
          <p:nvPr/>
        </p:nvSpPr>
        <p:spPr>
          <a:xfrm rot="3060240">
            <a:off x="3929509" y="5411283"/>
            <a:ext cx="1059392" cy="403609"/>
          </a:xfrm>
          <a:prstGeom prst="rightArrow">
            <a:avLst>
              <a:gd name="adj1" fmla="val 694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circolare a sinistra 23"/>
          <p:cNvSpPr/>
          <p:nvPr/>
        </p:nvSpPr>
        <p:spPr>
          <a:xfrm rot="10800000">
            <a:off x="931019" y="1215341"/>
            <a:ext cx="1770927" cy="333350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5" name="Freccia circolare a sinistra 24"/>
          <p:cNvSpPr/>
          <p:nvPr/>
        </p:nvSpPr>
        <p:spPr>
          <a:xfrm rot="10800000" flipH="1">
            <a:off x="10017147" y="1251993"/>
            <a:ext cx="1763209" cy="333350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152875" y="2258993"/>
            <a:ext cx="199084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Miglioramento della </a:t>
            </a:r>
            <a:r>
              <a:rPr lang="it-IT" i="1" dirty="0" err="1"/>
              <a:t>stadiazione</a:t>
            </a:r>
            <a:endParaRPr lang="it-IT" i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9484710" y="2294570"/>
            <a:ext cx="199084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i="1" dirty="0"/>
              <a:t>Miglioramento della </a:t>
            </a:r>
            <a:r>
              <a:rPr lang="it-IT" i="1" dirty="0" err="1"/>
              <a:t>stadiazione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324686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670CBB96F6CA4DB65262900CFE132B" ma:contentTypeVersion="13" ma:contentTypeDescription="Creare un nuovo documento." ma:contentTypeScope="" ma:versionID="917572877d3805ceaaabbbdb69698949">
  <xsd:schema xmlns:xsd="http://www.w3.org/2001/XMLSchema" xmlns:xs="http://www.w3.org/2001/XMLSchema" xmlns:p="http://schemas.microsoft.com/office/2006/metadata/properties" xmlns:ns2="a132fbb7-b71c-4ed5-9e28-4b1e37ad032c" xmlns:ns3="4aedc69c-69ec-40fc-8bf0-0d01cc85ad03" targetNamespace="http://schemas.microsoft.com/office/2006/metadata/properties" ma:root="true" ma:fieldsID="33559bfc87a2cc80fd5115d2d8c2fb19" ns2:_="" ns3:_="">
    <xsd:import namespace="a132fbb7-b71c-4ed5-9e28-4b1e37ad032c"/>
    <xsd:import namespace="4aedc69c-69ec-40fc-8bf0-0d01cc85a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bb7-b71c-4ed5-9e28-4b1e37ad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c69c-69ec-40fc-8bf0-0d01cc85a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C8D062-BB45-42BB-99E3-98AC2302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9C8722-E4FA-4426-B30B-FE0704E393BE}"/>
</file>

<file path=customXml/itemProps3.xml><?xml version="1.0" encoding="utf-8"?>
<ds:datastoreItem xmlns:ds="http://schemas.openxmlformats.org/officeDocument/2006/customXml" ds:itemID="{F574B2DA-0BE7-4219-B536-957CF1FBBC3C}">
  <ds:schemaRefs>
    <ds:schemaRef ds:uri="http://purl.org/dc/elements/1.1/"/>
    <ds:schemaRef ds:uri="http://schemas.microsoft.com/office/2006/metadata/properties"/>
    <ds:schemaRef ds:uri="a132fbb7-b71c-4ed5-9e28-4b1e37ad032c"/>
    <ds:schemaRef ds:uri="4aedc69c-69ec-40fc-8bf0-0d01cc85ad0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106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Regione Lombardia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Maria Cristina Bello</dc:creator>
  <cp:lastModifiedBy>Giusi Caldieri</cp:lastModifiedBy>
  <cp:revision>24</cp:revision>
  <cp:lastPrinted>2020-01-10T17:26:51Z</cp:lastPrinted>
  <dcterms:created xsi:type="dcterms:W3CDTF">2019-01-16T10:58:29Z</dcterms:created>
  <dcterms:modified xsi:type="dcterms:W3CDTF">2021-06-10T06:20:09Z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0x01010011670CBB96F6CA4DB65262900CFE132B</vt:lpwstr>
  </property>
</Properties>
</file>