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330" r:id="rId5"/>
    <p:sldId id="273" r:id="rId6"/>
    <p:sldId id="331" r:id="rId7"/>
  </p:sldIdLst>
  <p:sldSz cx="12192000" cy="6858000"/>
  <p:notesSz cx="6669088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ola Maria Cristina Bello" initials="PMCB" lastIdx="1" clrIdx="0">
    <p:extLst>
      <p:ext uri="{19B8F6BF-5375-455C-9EA6-DF929625EA0E}">
        <p15:presenceInfo xmlns:p15="http://schemas.microsoft.com/office/powerpoint/2012/main" userId="S-1-5-21-311958635-1773037021-720635935-77665" providerId="AD"/>
      </p:ext>
    </p:extLst>
  </p:cmAuthor>
  <p:cmAuthor id="2" name="Giusi Caldieri" initials="GC" lastIdx="4" clrIdx="1">
    <p:extLst>
      <p:ext uri="{19B8F6BF-5375-455C-9EA6-DF929625EA0E}">
        <p15:presenceInfo xmlns:p15="http://schemas.microsoft.com/office/powerpoint/2012/main" userId="S::giusi.caldieri@frrb.it::633a459b-4039-4677-b226-d8e93057b5a7" providerId="AD"/>
      </p:ext>
    </p:extLst>
  </p:cmAuthor>
  <p:cmAuthor id="3" name="Isabella Russo" initials="IR" lastIdx="1" clrIdx="2">
    <p:extLst>
      <p:ext uri="{19B8F6BF-5375-455C-9EA6-DF929625EA0E}">
        <p15:presenceInfo xmlns:p15="http://schemas.microsoft.com/office/powerpoint/2012/main" userId="S::isabella.russo@unibs.it::aa8f2ed6-cefd-4f92-91c5-a41435b1f5c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87C"/>
    <a:srgbClr val="333085"/>
    <a:srgbClr val="A5A5A5"/>
    <a:srgbClr val="ED7D31"/>
    <a:srgbClr val="139CD7"/>
    <a:srgbClr val="F6C31A"/>
    <a:srgbClr val="CF2E4F"/>
    <a:srgbClr val="5DBFDD"/>
    <a:srgbClr val="42AC84"/>
    <a:srgbClr val="39A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0"/>
  </p:normalViewPr>
  <p:slideViewPr>
    <p:cSldViewPr snapToGrid="0">
      <p:cViewPr varScale="1">
        <p:scale>
          <a:sx n="99" d="100"/>
          <a:sy n="99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>
              <a:latin typeface="Calibri Light" panose="020F0302020204030204" pitchFamily="34" charset="0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A9F5A-0099-4815-BC8A-87D804F7A5A5}" type="datetimeFigureOut">
              <a:rPr lang="it-IT" smtClean="0">
                <a:latin typeface="Calibri Light" panose="020F0302020204030204" pitchFamily="34" charset="0"/>
              </a:rPr>
              <a:t>08/06/21</a:t>
            </a:fld>
            <a:endParaRPr lang="it-IT">
              <a:latin typeface="Calibri Light" panose="020F0302020204030204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>
              <a:latin typeface="Calibri Light" panose="020F0302020204030204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B909C-80C9-4F58-92A6-EEC3F155F870}" type="slidenum">
              <a:rPr lang="it-IT" smtClean="0">
                <a:latin typeface="Calibri Light" panose="020F0302020204030204" pitchFamily="34" charset="0"/>
              </a:rPr>
              <a:t>‹N›</a:t>
            </a:fld>
            <a:endParaRPr lang="it-IT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72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1A53B597-B864-47FE-A55F-E1DAF22CBDDC}" type="datetimeFigureOut">
              <a:rPr lang="en-GB" smtClean="0"/>
              <a:pPr/>
              <a:t>08/06/2021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30321078-289C-4F51-B3D9-6A089E60959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120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</a:defRPr>
            </a:lvl1pPr>
          </a:lstStyle>
          <a:p>
            <a:fld id="{20AA1205-0254-464D-9386-9755AC035A16}" type="datetimeFigureOut">
              <a:rPr lang="en-GB" smtClean="0"/>
              <a:pPr/>
              <a:t>08/06/2021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82782A9C-BA5B-4AA9-BB82-192C7B9349F8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5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493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97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latin typeface="Century Gothic" panose="020B0502020202020204" pitchFamily="34" charset="0"/>
              </a:defRPr>
            </a:lvl1pPr>
          </a:lstStyle>
          <a:p>
            <a:r>
              <a:rPr lang="en-GB" err="1">
                <a:latin typeface="Calibri Light" panose="020F0302020204030204" pitchFamily="34" charset="0"/>
              </a:rPr>
              <a:t>Presentazione</a:t>
            </a:r>
            <a:r>
              <a:rPr lang="en-GB">
                <a:latin typeface="Calibri Light" panose="020F0302020204030204" pitchFamily="34" charset="0"/>
              </a:rPr>
              <a:t> Call </a:t>
            </a:r>
            <a:r>
              <a:rPr lang="en-GB" err="1">
                <a:latin typeface="Calibri Light" panose="020F0302020204030204" pitchFamily="34" charset="0"/>
              </a:rPr>
              <a:t>Europee</a:t>
            </a:r>
            <a:r>
              <a:rPr lang="en-GB">
                <a:latin typeface="Calibri Light" panose="020F0302020204030204" pitchFamily="34" charset="0"/>
              </a:rPr>
              <a:t> 2019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‹N›</a:t>
            </a:fld>
            <a:endParaRPr lang="en-GB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433" y="6057130"/>
            <a:ext cx="1316567" cy="59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0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569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49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18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1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55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208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48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20AA1205-0254-464D-9386-9755AC035A16}" type="datetimeFigureOut">
              <a:rPr lang="en-GB" smtClean="0"/>
              <a:pPr/>
              <a:t>08/06/2021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82782A9C-BA5B-4AA9-BB82-192C7B9349F8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64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 descr="Image result for regione lombardia">
            <a:extLst>
              <a:ext uri="{FF2B5EF4-FFF2-40B4-BE49-F238E27FC236}">
                <a16:creationId xmlns:a16="http://schemas.microsoft.com/office/drawing/2014/main" id="{B329DD8A-1EAC-48CF-AF42-106A3D95F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1496" y="517018"/>
            <a:ext cx="2532690" cy="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DDEE14F4-CC7C-4579-B9C6-41AF6199B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2" y="4284849"/>
            <a:ext cx="3759105" cy="185135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0F30413-5D17-4017-BB35-35AFAB2EF2DB}"/>
              </a:ext>
            </a:extLst>
          </p:cNvPr>
          <p:cNvSpPr txBox="1"/>
          <p:nvPr/>
        </p:nvSpPr>
        <p:spPr>
          <a:xfrm>
            <a:off x="5247794" y="2278332"/>
            <a:ext cx="68195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PI: </a:t>
            </a:r>
            <a:r>
              <a:rPr lang="it-IT" sz="22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Isabella Russo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52D45BC-4D4B-4EDF-A5FF-95E5F60BB499}"/>
              </a:ext>
            </a:extLst>
          </p:cNvPr>
          <p:cNvSpPr txBox="1"/>
          <p:nvPr/>
        </p:nvSpPr>
        <p:spPr>
          <a:xfrm>
            <a:off x="5455004" y="4118395"/>
            <a:ext cx="60682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Progetto: </a:t>
            </a:r>
            <a:r>
              <a:rPr lang="it-IT" sz="2200" b="1" cap="all" dirty="0" err="1">
                <a:latin typeface="Calibri" panose="020F0502020204030204" pitchFamily="34" charset="0"/>
                <a:cs typeface="Calibri" panose="020F0502020204030204" pitchFamily="34" charset="0"/>
              </a:rPr>
              <a:t>ClUInhForPD</a:t>
            </a:r>
            <a:r>
              <a:rPr lang="it-IT" sz="22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endParaRPr lang="it-IT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it-IT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Exploring</a:t>
            </a:r>
            <a:r>
              <a:rPr lang="it-IT" sz="2200" i="1" dirty="0">
                <a:latin typeface="Calibri" panose="020F0502020204030204" pitchFamily="34" charset="0"/>
                <a:cs typeface="Calibri" panose="020F0502020204030204" pitchFamily="34" charset="0"/>
              </a:rPr>
              <a:t> LRRK2-Clusterin </a:t>
            </a:r>
            <a:r>
              <a:rPr lang="it-IT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pathway</a:t>
            </a:r>
            <a:r>
              <a:rPr lang="it-IT" sz="2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it-IT" sz="2200" i="1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therapeutic</a:t>
            </a:r>
            <a:r>
              <a:rPr lang="it-IT" sz="2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strategy</a:t>
            </a:r>
            <a:r>
              <a:rPr lang="it-IT" sz="2200" i="1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it-IT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Parkinson’s</a:t>
            </a:r>
            <a:r>
              <a:rPr lang="it-IT" sz="2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6ACEC57-8858-412F-9EB0-95A20694C80E}"/>
              </a:ext>
            </a:extLst>
          </p:cNvPr>
          <p:cNvSpPr txBox="1"/>
          <p:nvPr/>
        </p:nvSpPr>
        <p:spPr>
          <a:xfrm>
            <a:off x="4942589" y="3198364"/>
            <a:ext cx="7093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Host Institution: </a:t>
            </a:r>
            <a:r>
              <a:rPr lang="it-IT" sz="22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IRCCS CENTRO San Giovanni di dio </a:t>
            </a:r>
            <a:r>
              <a:rPr lang="it-IT" sz="2200" b="1" cap="all" dirty="0" err="1">
                <a:latin typeface="Calibri" panose="020F0502020204030204" pitchFamily="34" charset="0"/>
                <a:cs typeface="Calibri" panose="020F0502020204030204" pitchFamily="34" charset="0"/>
              </a:rPr>
              <a:t>fatebenefratelli</a:t>
            </a:r>
            <a:endParaRPr lang="it-IT" sz="2200" b="1" cap="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F5BFB3A-59AC-45ED-B211-F94AB8405DAC}"/>
              </a:ext>
            </a:extLst>
          </p:cNvPr>
          <p:cNvSpPr txBox="1"/>
          <p:nvPr/>
        </p:nvSpPr>
        <p:spPr>
          <a:xfrm>
            <a:off x="9562714" y="6292619"/>
            <a:ext cx="2629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18 giugno 2021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F2BD982-40F4-4065-886E-92F0CFA80646}"/>
              </a:ext>
            </a:extLst>
          </p:cNvPr>
          <p:cNvSpPr txBox="1"/>
          <p:nvPr/>
        </p:nvSpPr>
        <p:spPr>
          <a:xfrm>
            <a:off x="6207162" y="722185"/>
            <a:ext cx="5622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Bando Giovani</a:t>
            </a:r>
          </a:p>
          <a:p>
            <a:pPr algn="ctr"/>
            <a:r>
              <a:rPr lang="it-IT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EARLY CAREER AWARD</a:t>
            </a:r>
          </a:p>
        </p:txBody>
      </p:sp>
    </p:spTree>
    <p:extLst>
      <p:ext uri="{BB962C8B-B14F-4D97-AF65-F5344CB8AC3E}">
        <p14:creationId xmlns:p14="http://schemas.microsoft.com/office/powerpoint/2010/main" val="988335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33BC9428-DCFB-4D72-8049-8EC38D78134A}"/>
              </a:ext>
            </a:extLst>
          </p:cNvPr>
          <p:cNvSpPr txBox="1"/>
          <p:nvPr/>
        </p:nvSpPr>
        <p:spPr>
          <a:xfrm>
            <a:off x="457200" y="415636"/>
            <a:ext cx="1112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accent5">
                    <a:lumMod val="50000"/>
                  </a:schemeClr>
                </a:solidFill>
              </a:rPr>
              <a:t>OBIETTIVI DEL PROGETTO E IMPATTO ATTESO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D0CE6CED-4C84-4800-82BD-E458B1069F1D}"/>
              </a:ext>
            </a:extLst>
          </p:cNvPr>
          <p:cNvCxnSpPr/>
          <p:nvPr/>
        </p:nvCxnSpPr>
        <p:spPr>
          <a:xfrm>
            <a:off x="457200" y="1007221"/>
            <a:ext cx="11163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EC9B62A-F751-7E40-84F1-94DA69594491}"/>
              </a:ext>
            </a:extLst>
          </p:cNvPr>
          <p:cNvSpPr txBox="1"/>
          <p:nvPr/>
        </p:nvSpPr>
        <p:spPr>
          <a:xfrm>
            <a:off x="457200" y="1362568"/>
            <a:ext cx="1096636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sz="2800" dirty="0"/>
              <a:t>Ad oggi non ci sono </a:t>
            </a:r>
            <a:r>
              <a:rPr lang="it-IT" sz="2800" b="1" dirty="0"/>
              <a:t>cure</a:t>
            </a:r>
            <a:r>
              <a:rPr lang="it-IT" sz="2800" dirty="0"/>
              <a:t> per la </a:t>
            </a:r>
            <a:r>
              <a:rPr lang="it-IT" sz="2800" b="1" dirty="0"/>
              <a:t>malattia di Parkinson</a:t>
            </a:r>
          </a:p>
          <a:p>
            <a:pPr marL="285750" indent="-285750">
              <a:buFont typeface="Wingdings" pitchFamily="2" charset="2"/>
              <a:buChar char="Ø"/>
            </a:pPr>
            <a:endParaRPr lang="it-IT" sz="2800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it-IT" sz="2800" dirty="0"/>
              <a:t>Identificare un </a:t>
            </a:r>
            <a:r>
              <a:rPr lang="it-IT" sz="2800" b="1" dirty="0"/>
              <a:t>meccanismo patologico </a:t>
            </a:r>
            <a:r>
              <a:rPr lang="it-IT" sz="2800" dirty="0"/>
              <a:t>che causa la malattia nei </a:t>
            </a:r>
            <a:r>
              <a:rPr lang="it-IT" sz="2800" b="1" dirty="0"/>
              <a:t>pazienti Parkinsoniani </a:t>
            </a:r>
            <a:r>
              <a:rPr lang="it-IT" sz="2800" dirty="0"/>
              <a:t>(</a:t>
            </a:r>
            <a:r>
              <a:rPr lang="it-IT" sz="2800" b="1" dirty="0"/>
              <a:t>familiari </a:t>
            </a:r>
            <a:r>
              <a:rPr lang="it-IT" sz="2800" dirty="0"/>
              <a:t>con il gene mutato </a:t>
            </a:r>
            <a:r>
              <a:rPr lang="it-IT" sz="2800" b="1" dirty="0"/>
              <a:t>LRRK2</a:t>
            </a:r>
            <a:r>
              <a:rPr lang="it-IT" sz="2800" dirty="0"/>
              <a:t>).</a:t>
            </a:r>
          </a:p>
          <a:p>
            <a:pPr marL="285750" indent="-285750">
              <a:buFont typeface="Wingdings" pitchFamily="2" charset="2"/>
              <a:buChar char="Ø"/>
            </a:pPr>
            <a:endParaRPr lang="it-IT" sz="2800" dirty="0"/>
          </a:p>
          <a:p>
            <a:pPr marL="285750" indent="-285750">
              <a:buFont typeface="Wingdings" pitchFamily="2" charset="2"/>
              <a:buChar char="Ø"/>
            </a:pPr>
            <a:r>
              <a:rPr lang="it-IT" sz="2800" dirty="0"/>
              <a:t>Comprendere se il processo cellulare </a:t>
            </a:r>
            <a:r>
              <a:rPr lang="it-IT" sz="2800" b="1" dirty="0"/>
              <a:t>LRRK2-clusterin</a:t>
            </a:r>
            <a:r>
              <a:rPr lang="it-IT" sz="2800" dirty="0"/>
              <a:t> è coinvolto </a:t>
            </a:r>
            <a:r>
              <a:rPr lang="it-IT" sz="2800" b="1" dirty="0"/>
              <a:t>nella morte neuronale alla base della malattia di Parkinson</a:t>
            </a:r>
          </a:p>
          <a:p>
            <a:pPr marL="285750" indent="-285750">
              <a:buFont typeface="Wingdings" pitchFamily="2" charset="2"/>
              <a:buChar char="Ø"/>
            </a:pPr>
            <a:endParaRPr lang="it-IT" sz="2800" dirty="0"/>
          </a:p>
          <a:p>
            <a:pPr marL="285750" indent="-285750">
              <a:buFont typeface="Wingdings" pitchFamily="2" charset="2"/>
              <a:buChar char="Ø"/>
            </a:pPr>
            <a:r>
              <a:rPr lang="it-IT" sz="2800" b="1" dirty="0"/>
              <a:t>Trattamento farmacologico </a:t>
            </a:r>
            <a:r>
              <a:rPr lang="it-IT" sz="2800" dirty="0"/>
              <a:t>del processo cellulare </a:t>
            </a:r>
            <a:r>
              <a:rPr lang="it-IT" sz="2800" b="1" dirty="0"/>
              <a:t>LRRK2-Clusterin</a:t>
            </a:r>
            <a:r>
              <a:rPr lang="it-IT" sz="2800" dirty="0"/>
              <a:t> potrebbe </a:t>
            </a:r>
            <a:r>
              <a:rPr lang="it-IT" sz="2800" b="1" dirty="0"/>
              <a:t>prevenire la morte neuronale </a:t>
            </a:r>
            <a:r>
              <a:rPr lang="it-IT" sz="2800" dirty="0"/>
              <a:t>e quindi </a:t>
            </a:r>
            <a:r>
              <a:rPr lang="it-IT" sz="2800" b="1" dirty="0"/>
              <a:t>la progressione della malattia</a:t>
            </a:r>
          </a:p>
          <a:p>
            <a:pPr marL="285750" indent="-285750">
              <a:buFont typeface="Wingdings" pitchFamily="2" charset="2"/>
              <a:buChar char="Ø"/>
            </a:pPr>
            <a:endParaRPr lang="it-IT" sz="2600" dirty="0"/>
          </a:p>
          <a:p>
            <a:pPr marL="285750" indent="-285750">
              <a:buFont typeface="Wingdings" pitchFamily="2" charset="2"/>
              <a:buChar char="Ø"/>
            </a:pPr>
            <a:endParaRPr lang="it-IT" sz="2600" dirty="0"/>
          </a:p>
          <a:p>
            <a:pPr marL="285750" indent="-285750">
              <a:buFont typeface="Wingdings" pitchFamily="2" charset="2"/>
              <a:buChar char="Ø"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8579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33BC9428-DCFB-4D72-8049-8EC38D78134A}"/>
              </a:ext>
            </a:extLst>
          </p:cNvPr>
          <p:cNvSpPr txBox="1"/>
          <p:nvPr/>
        </p:nvSpPr>
        <p:spPr>
          <a:xfrm>
            <a:off x="457200" y="415636"/>
            <a:ext cx="1112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accent5">
                    <a:lumMod val="50000"/>
                  </a:schemeClr>
                </a:solidFill>
              </a:rPr>
              <a:t>APPROCCIO METODOLOGICO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D0CE6CED-4C84-4800-82BD-E458B1069F1D}"/>
              </a:ext>
            </a:extLst>
          </p:cNvPr>
          <p:cNvCxnSpPr/>
          <p:nvPr/>
        </p:nvCxnSpPr>
        <p:spPr>
          <a:xfrm>
            <a:off x="457200" y="1007221"/>
            <a:ext cx="11163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o 3">
            <a:extLst>
              <a:ext uri="{FF2B5EF4-FFF2-40B4-BE49-F238E27FC236}">
                <a16:creationId xmlns:a16="http://schemas.microsoft.com/office/drawing/2014/main" id="{D4BA3210-2A58-2349-AF31-BE5BBFF22E6D}"/>
              </a:ext>
            </a:extLst>
          </p:cNvPr>
          <p:cNvGrpSpPr/>
          <p:nvPr/>
        </p:nvGrpSpPr>
        <p:grpSpPr>
          <a:xfrm>
            <a:off x="8490827" y="2042720"/>
            <a:ext cx="1833847" cy="1679010"/>
            <a:chOff x="151827" y="1411432"/>
            <a:chExt cx="1833847" cy="1679010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1358A242-7034-9742-94DF-1E9C2AE7C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846" y="2133368"/>
              <a:ext cx="1475828" cy="957074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Triangolo 5">
              <a:extLst>
                <a:ext uri="{FF2B5EF4-FFF2-40B4-BE49-F238E27FC236}">
                  <a16:creationId xmlns:a16="http://schemas.microsoft.com/office/drawing/2014/main" id="{0CFC839B-C5F3-0B4C-9B08-0F16C622D92E}"/>
                </a:ext>
              </a:extLst>
            </p:cNvPr>
            <p:cNvSpPr/>
            <p:nvPr/>
          </p:nvSpPr>
          <p:spPr>
            <a:xfrm flipV="1">
              <a:off x="764690" y="1972369"/>
              <a:ext cx="135061" cy="440284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71A8337E-BFC7-B643-A21E-B021E6A0B055}"/>
                </a:ext>
              </a:extLst>
            </p:cNvPr>
            <p:cNvSpPr txBox="1"/>
            <p:nvPr/>
          </p:nvSpPr>
          <p:spPr>
            <a:xfrm>
              <a:off x="151827" y="1411432"/>
              <a:ext cx="14958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>
                  <a:latin typeface="Symbol" pitchFamily="2" charset="2"/>
                </a:rPr>
                <a:t>a</a:t>
              </a:r>
              <a:r>
                <a:rPr lang="it-IT" sz="1400" dirty="0"/>
                <a:t>-</a:t>
              </a:r>
              <a:r>
                <a:rPr lang="it-IT" sz="1400" dirty="0" err="1"/>
                <a:t>Syn</a:t>
              </a:r>
              <a:r>
                <a:rPr lang="it-IT" sz="1400" dirty="0"/>
                <a:t> </a:t>
              </a:r>
              <a:r>
                <a:rPr lang="it-IT" sz="1400" dirty="0" err="1"/>
                <a:t>pffs</a:t>
              </a:r>
              <a:r>
                <a:rPr lang="it-IT" sz="1400" dirty="0"/>
                <a:t> in </a:t>
              </a:r>
              <a:r>
                <a:rPr lang="it-IT" sz="1400" i="1" dirty="0" err="1"/>
                <a:t>striatum</a:t>
              </a:r>
              <a:endParaRPr lang="it-IT" sz="1400" i="1" dirty="0"/>
            </a:p>
          </p:txBody>
        </p:sp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8C874340-CE68-8A49-AE5F-EF3BB2E40A72}"/>
              </a:ext>
            </a:extLst>
          </p:cNvPr>
          <p:cNvGrpSpPr/>
          <p:nvPr/>
        </p:nvGrpSpPr>
        <p:grpSpPr>
          <a:xfrm>
            <a:off x="633404" y="1672242"/>
            <a:ext cx="5393923" cy="940141"/>
            <a:chOff x="457200" y="2296022"/>
            <a:chExt cx="5393923" cy="940141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07E6C89-914C-CC4B-979E-12D8ECC5D9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59" t="19405" b="63538"/>
            <a:stretch/>
          </p:blipFill>
          <p:spPr>
            <a:xfrm>
              <a:off x="457200" y="2296022"/>
              <a:ext cx="5393923" cy="940141"/>
            </a:xfrm>
            <a:prstGeom prst="rect">
              <a:avLst/>
            </a:prstGeom>
          </p:spPr>
        </p:pic>
        <p:cxnSp>
          <p:nvCxnSpPr>
            <p:cNvPr id="11" name="Connettore 2 10">
              <a:extLst>
                <a:ext uri="{FF2B5EF4-FFF2-40B4-BE49-F238E27FC236}">
                  <a16:creationId xmlns:a16="http://schemas.microsoft.com/office/drawing/2014/main" id="{5FC8B6C0-92C0-EB40-AC1E-0E60AB5FD4DD}"/>
                </a:ext>
              </a:extLst>
            </p:cNvPr>
            <p:cNvCxnSpPr/>
            <p:nvPr/>
          </p:nvCxnSpPr>
          <p:spPr>
            <a:xfrm>
              <a:off x="1455313" y="2766092"/>
              <a:ext cx="515155" cy="0"/>
            </a:xfrm>
            <a:prstGeom prst="straightConnector1">
              <a:avLst/>
            </a:prstGeom>
            <a:ln w="38100">
              <a:solidFill>
                <a:srgbClr val="22487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2 12">
              <a:extLst>
                <a:ext uri="{FF2B5EF4-FFF2-40B4-BE49-F238E27FC236}">
                  <a16:creationId xmlns:a16="http://schemas.microsoft.com/office/drawing/2014/main" id="{B537FE65-DAFF-FF40-8960-8C8CE9B8A9F9}"/>
                </a:ext>
              </a:extLst>
            </p:cNvPr>
            <p:cNvCxnSpPr/>
            <p:nvPr/>
          </p:nvCxnSpPr>
          <p:spPr>
            <a:xfrm>
              <a:off x="3797121" y="2766092"/>
              <a:ext cx="515155" cy="0"/>
            </a:xfrm>
            <a:prstGeom prst="straightConnector1">
              <a:avLst/>
            </a:prstGeom>
            <a:ln w="38100">
              <a:solidFill>
                <a:srgbClr val="22487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2F215A3-6BCD-D54C-92FA-E6B7FCC9D2B2}"/>
              </a:ext>
            </a:extLst>
          </p:cNvPr>
          <p:cNvSpPr txBox="1"/>
          <p:nvPr/>
        </p:nvSpPr>
        <p:spPr>
          <a:xfrm>
            <a:off x="270930" y="2766975"/>
            <a:ext cx="6481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it-IT" dirty="0"/>
              <a:t> Comprendere in dettaglio </a:t>
            </a:r>
            <a:r>
              <a:rPr lang="it-IT" b="1" dirty="0"/>
              <a:t>il processo cellulare LRRK2-Clusterin</a:t>
            </a: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ABD090D2-3207-104B-81A8-6E660318540F}"/>
              </a:ext>
            </a:extLst>
          </p:cNvPr>
          <p:cNvGrpSpPr/>
          <p:nvPr/>
        </p:nvGrpSpPr>
        <p:grpSpPr>
          <a:xfrm>
            <a:off x="1753005" y="3992565"/>
            <a:ext cx="3728170" cy="2682148"/>
            <a:chOff x="322139" y="3236163"/>
            <a:chExt cx="4717932" cy="3299348"/>
          </a:xfrm>
        </p:grpSpPr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26406F4F-5832-524B-98CC-0A4572D4F9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091"/>
            <a:stretch/>
          </p:blipFill>
          <p:spPr>
            <a:xfrm>
              <a:off x="322139" y="3236163"/>
              <a:ext cx="1036749" cy="3299348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C57727ED-187A-8644-B06F-AE2528F5A8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54" b="38871"/>
            <a:stretch/>
          </p:blipFill>
          <p:spPr>
            <a:xfrm>
              <a:off x="1346804" y="3776732"/>
              <a:ext cx="3693267" cy="2016868"/>
            </a:xfrm>
            <a:prstGeom prst="rect">
              <a:avLst/>
            </a:prstGeom>
          </p:spPr>
        </p:pic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0E69D5C0-B475-204C-9827-51FBB721486A}"/>
                </a:ext>
              </a:extLst>
            </p:cNvPr>
            <p:cNvSpPr/>
            <p:nvPr/>
          </p:nvSpPr>
          <p:spPr>
            <a:xfrm>
              <a:off x="1303269" y="5520216"/>
              <a:ext cx="1122824" cy="273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EFE198AC-75DD-F84B-BD95-315F952A90CA}"/>
                </a:ext>
              </a:extLst>
            </p:cNvPr>
            <p:cNvSpPr/>
            <p:nvPr/>
          </p:nvSpPr>
          <p:spPr>
            <a:xfrm>
              <a:off x="3953813" y="5656908"/>
              <a:ext cx="888335" cy="273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E6BCD01-EBC6-C748-AB40-1EFFCD0E7CE3}"/>
              </a:ext>
            </a:extLst>
          </p:cNvPr>
          <p:cNvSpPr txBox="1"/>
          <p:nvPr/>
        </p:nvSpPr>
        <p:spPr>
          <a:xfrm>
            <a:off x="152398" y="6410095"/>
            <a:ext cx="6417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it-IT" dirty="0"/>
              <a:t> Studiare il </a:t>
            </a:r>
            <a:r>
              <a:rPr lang="it-IT" b="1" dirty="0"/>
              <a:t>processo cellulare LRRK2-Clusterin in cellule umane</a:t>
            </a:r>
            <a:endParaRPr lang="it-IT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276A5BE-1A3A-E443-9DE2-147723B6D109}"/>
              </a:ext>
            </a:extLst>
          </p:cNvPr>
          <p:cNvSpPr txBox="1"/>
          <p:nvPr/>
        </p:nvSpPr>
        <p:spPr>
          <a:xfrm>
            <a:off x="7100878" y="3989304"/>
            <a:ext cx="48120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it-IT" dirty="0"/>
              <a:t> </a:t>
            </a:r>
            <a:r>
              <a:rPr lang="it-IT" b="1" dirty="0"/>
              <a:t>Validare i risultati ottenuti in vivo</a:t>
            </a:r>
          </a:p>
          <a:p>
            <a:pPr marL="285750" indent="-285750">
              <a:buFont typeface="Wingdings" pitchFamily="2" charset="2"/>
              <a:buChar char="v"/>
            </a:pPr>
            <a:endParaRPr lang="it-IT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it-IT" dirty="0"/>
              <a:t>Valutare se </a:t>
            </a:r>
            <a:r>
              <a:rPr lang="it-IT" b="1" dirty="0"/>
              <a:t>il trattamento farmacologico </a:t>
            </a:r>
            <a:r>
              <a:rPr lang="it-IT" dirty="0"/>
              <a:t>del </a:t>
            </a:r>
            <a:r>
              <a:rPr lang="it-IT" b="1" dirty="0"/>
              <a:t>processo LRRK2 G2019S-Clusterin </a:t>
            </a:r>
            <a:r>
              <a:rPr lang="it-IT" dirty="0"/>
              <a:t>può essere una </a:t>
            </a:r>
            <a:r>
              <a:rPr lang="it-IT" b="1" dirty="0"/>
              <a:t>strategia </a:t>
            </a:r>
            <a:r>
              <a:rPr lang="it-IT" b="1"/>
              <a:t>per rallentare </a:t>
            </a:r>
            <a:r>
              <a:rPr lang="it-IT" b="1" dirty="0"/>
              <a:t>la malattia di Parkinson</a:t>
            </a: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B6184B52-9B99-B94D-9E29-10ECE30F7E3C}"/>
              </a:ext>
            </a:extLst>
          </p:cNvPr>
          <p:cNvSpPr/>
          <p:nvPr/>
        </p:nvSpPr>
        <p:spPr>
          <a:xfrm>
            <a:off x="33866" y="1137142"/>
            <a:ext cx="6759351" cy="204457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A2C9B620-6F5C-CF48-9696-6EBBCB4837A9}"/>
              </a:ext>
            </a:extLst>
          </p:cNvPr>
          <p:cNvSpPr/>
          <p:nvPr/>
        </p:nvSpPr>
        <p:spPr>
          <a:xfrm>
            <a:off x="7089844" y="1364051"/>
            <a:ext cx="4635815" cy="448672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78B0F8CD-AADF-9E48-8719-3B1961855EC0}"/>
              </a:ext>
            </a:extLst>
          </p:cNvPr>
          <p:cNvSpPr/>
          <p:nvPr/>
        </p:nvSpPr>
        <p:spPr>
          <a:xfrm>
            <a:off x="44900" y="3581819"/>
            <a:ext cx="6759351" cy="3225381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CA6B16F-3AF8-7141-A47D-FF8569FB99AA}"/>
              </a:ext>
            </a:extLst>
          </p:cNvPr>
          <p:cNvSpPr txBox="1"/>
          <p:nvPr/>
        </p:nvSpPr>
        <p:spPr>
          <a:xfrm>
            <a:off x="688459" y="1192865"/>
            <a:ext cx="5630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 Cellule neuronali di topo </a:t>
            </a:r>
            <a:r>
              <a:rPr lang="it-IT" dirty="0"/>
              <a:t>(normali o con </a:t>
            </a:r>
            <a:r>
              <a:rPr lang="it-IT" b="1" dirty="0"/>
              <a:t>LRRK2 G2019S</a:t>
            </a:r>
            <a:r>
              <a:rPr lang="it-IT" dirty="0"/>
              <a:t>) 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91AF2842-0ED5-6240-AF31-68A74D220F12}"/>
              </a:ext>
            </a:extLst>
          </p:cNvPr>
          <p:cNvSpPr txBox="1"/>
          <p:nvPr/>
        </p:nvSpPr>
        <p:spPr>
          <a:xfrm>
            <a:off x="268994" y="3607415"/>
            <a:ext cx="6289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 Cellule umane differenziate in cellule neuronali (</a:t>
            </a:r>
            <a:r>
              <a:rPr lang="it-IT" b="1" dirty="0" err="1"/>
              <a:t>iPSC</a:t>
            </a:r>
            <a:r>
              <a:rPr lang="it-IT" b="1" dirty="0"/>
              <a:t>)</a:t>
            </a:r>
          </a:p>
          <a:p>
            <a:pPr algn="ctr"/>
            <a:r>
              <a:rPr lang="it-IT" b="1" dirty="0"/>
              <a:t> </a:t>
            </a:r>
            <a:r>
              <a:rPr lang="it-IT" dirty="0"/>
              <a:t>(normali o con</a:t>
            </a:r>
            <a:r>
              <a:rPr lang="it-IT" b="1" dirty="0"/>
              <a:t> LRRK2 G2019S</a:t>
            </a:r>
            <a:r>
              <a:rPr lang="it-IT" dirty="0"/>
              <a:t>)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C787051-181E-FD49-BE97-1CB0328529F7}"/>
              </a:ext>
            </a:extLst>
          </p:cNvPr>
          <p:cNvSpPr txBox="1"/>
          <p:nvPr/>
        </p:nvSpPr>
        <p:spPr>
          <a:xfrm>
            <a:off x="7306470" y="1424024"/>
            <a:ext cx="4202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 Modelli animali con malattia di Parkinson</a:t>
            </a:r>
          </a:p>
          <a:p>
            <a:pPr algn="ctr"/>
            <a:r>
              <a:rPr lang="it-IT" dirty="0"/>
              <a:t>(normali o con </a:t>
            </a:r>
            <a:r>
              <a:rPr lang="it-IT" b="1" dirty="0"/>
              <a:t>LRRK2 G2019S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3246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3" grpId="0"/>
      <p:bldP spid="24" grpId="0" animBg="1"/>
      <p:bldP spid="25" grpId="0" animBg="1"/>
      <p:bldP spid="26" grpId="0" animBg="1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1670CBB96F6CA4DB65262900CFE132B" ma:contentTypeVersion="12" ma:contentTypeDescription="Creare un nuovo documento." ma:contentTypeScope="" ma:versionID="a9547301068c4a51d8fc07a68f867cb9">
  <xsd:schema xmlns:xsd="http://www.w3.org/2001/XMLSchema" xmlns:xs="http://www.w3.org/2001/XMLSchema" xmlns:p="http://schemas.microsoft.com/office/2006/metadata/properties" xmlns:ns2="a132fbb7-b71c-4ed5-9e28-4b1e37ad032c" xmlns:ns3="4aedc69c-69ec-40fc-8bf0-0d01cc85ad03" targetNamespace="http://schemas.microsoft.com/office/2006/metadata/properties" ma:root="true" ma:fieldsID="af0832fd3f40ea4a5536899dde1c5cb1" ns2:_="" ns3:_="">
    <xsd:import namespace="a132fbb7-b71c-4ed5-9e28-4b1e37ad032c"/>
    <xsd:import namespace="4aedc69c-69ec-40fc-8bf0-0d01cc85ad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32fbb7-b71c-4ed5-9e28-4b1e37ad03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c69c-69ec-40fc-8bf0-0d01cc85ad0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C8D062-BB45-42BB-99E3-98AC2302F7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EA6357-BB23-4D8D-9A49-FA213122AFA1}">
  <ds:schemaRefs>
    <ds:schemaRef ds:uri="4aedc69c-69ec-40fc-8bf0-0d01cc85ad03"/>
    <ds:schemaRef ds:uri="a132fbb7-b71c-4ed5-9e28-4b1e37ad03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574B2DA-0BE7-4219-B536-957CF1FBBC3C}">
  <ds:schemaRefs>
    <ds:schemaRef ds:uri="4aedc69c-69ec-40fc-8bf0-0d01cc85ad03"/>
    <ds:schemaRef ds:uri="a132fbb7-b71c-4ed5-9e28-4b1e37ad032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4478</TotalTime>
  <Words>200</Words>
  <Application>Microsoft Macintosh PowerPoint</Application>
  <PresentationFormat>Widescreen</PresentationFormat>
  <Paragraphs>29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Symbol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>Regione Lombardia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Paola Maria Cristina Bello</dc:creator>
  <cp:lastModifiedBy>Isabella Russo</cp:lastModifiedBy>
  <cp:revision>31</cp:revision>
  <cp:lastPrinted>2020-01-10T17:26:51Z</cp:lastPrinted>
  <dcterms:created xsi:type="dcterms:W3CDTF">2019-01-16T10:58:29Z</dcterms:created>
  <dcterms:modified xsi:type="dcterms:W3CDTF">2021-06-08T09:44:48Z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0x01010011670CBB96F6CA4DB65262900CFE132B</vt:lpwstr>
  </property>
</Properties>
</file>