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8288000" cy="10287000"/>
  <p:notesSz cx="18288000" cy="10287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B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02869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34489" y="6218511"/>
            <a:ext cx="6029324" cy="1552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7814" y="3532283"/>
            <a:ext cx="16152371" cy="698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3574" y="4671194"/>
            <a:ext cx="9609799" cy="20795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B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33407" y="902959"/>
            <a:ext cx="6021185" cy="6997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9131" y="2381936"/>
            <a:ext cx="16549737" cy="6610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0022840">
              <a:lnSpc>
                <a:spcPct val="100000"/>
              </a:lnSpc>
              <a:spcBef>
                <a:spcPts val="115"/>
              </a:spcBef>
            </a:pPr>
            <a:r>
              <a:rPr spc="200" dirty="0"/>
              <a:t>P</a:t>
            </a:r>
            <a:r>
              <a:rPr spc="-100" dirty="0"/>
              <a:t>i</a:t>
            </a:r>
            <a:r>
              <a:rPr spc="140" dirty="0"/>
              <a:t>a</a:t>
            </a:r>
            <a:r>
              <a:rPr spc="-55" dirty="0"/>
              <a:t>n</a:t>
            </a:r>
            <a:r>
              <a:rPr spc="-5" dirty="0"/>
              <a:t>o</a:t>
            </a:r>
            <a:r>
              <a:rPr spc="-365" dirty="0"/>
              <a:t> </a:t>
            </a:r>
            <a:r>
              <a:rPr spc="-5" dirty="0"/>
              <a:t>d</a:t>
            </a:r>
            <a:r>
              <a:rPr spc="-100" dirty="0"/>
              <a:t>i</a:t>
            </a:r>
            <a:r>
              <a:rPr spc="-365" dirty="0"/>
              <a:t> </a:t>
            </a:r>
            <a:r>
              <a:rPr spc="204" dirty="0"/>
              <a:t>c</a:t>
            </a:r>
            <a:r>
              <a:rPr spc="-5" dirty="0"/>
              <a:t>o</a:t>
            </a:r>
            <a:r>
              <a:rPr spc="35" dirty="0"/>
              <a:t>m</a:t>
            </a:r>
            <a:r>
              <a:rPr spc="90" dirty="0"/>
              <a:t>u</a:t>
            </a:r>
            <a:r>
              <a:rPr spc="-55" dirty="0"/>
              <a:t>n</a:t>
            </a:r>
            <a:r>
              <a:rPr spc="-100" dirty="0"/>
              <a:t>i</a:t>
            </a:r>
            <a:r>
              <a:rPr spc="204" dirty="0"/>
              <a:t>c</a:t>
            </a:r>
            <a:r>
              <a:rPr spc="140" dirty="0"/>
              <a:t>a</a:t>
            </a:r>
            <a:r>
              <a:rPr spc="-254" dirty="0"/>
              <a:t>z</a:t>
            </a:r>
            <a:r>
              <a:rPr spc="-55" dirty="0"/>
              <a:t>ion</a:t>
            </a:r>
            <a:r>
              <a:rPr spc="-6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64469" y="4413998"/>
            <a:ext cx="5369560" cy="1336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15900">
              <a:lnSpc>
                <a:spcPct val="117800"/>
              </a:lnSpc>
              <a:spcBef>
                <a:spcPts val="90"/>
              </a:spcBef>
            </a:pPr>
            <a:r>
              <a:rPr sz="3650" spc="-20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3650" spc="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365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3650" spc="-2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3650" spc="-15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650" spc="-195" dirty="0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50" spc="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365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3650" spc="-1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650" spc="-3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50" spc="-26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3650" spc="-114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650" spc="-26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50" spc="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365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3650" spc="-15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3650" spc="-80" dirty="0">
                <a:solidFill>
                  <a:srgbClr val="FFFFFF"/>
                </a:solidFill>
                <a:latin typeface="Verdana"/>
                <a:cs typeface="Verdana"/>
              </a:rPr>
              <a:t>e  </a:t>
            </a:r>
            <a:r>
              <a:rPr sz="3650" spc="-2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3650" spc="-114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650" spc="-5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3650" spc="-3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3650" spc="-14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650" spc="-3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50" spc="-26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50" spc="-1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3650" spc="-114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650" spc="-5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3650" spc="-1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3650" spc="-14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650" spc="-3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50" spc="-12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50" spc="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3650" spc="-13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3650" spc="-114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650" spc="-2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365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50" spc="-1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3650" spc="-14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36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1645" y="906772"/>
            <a:ext cx="7548245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spc="545" dirty="0"/>
              <a:t>S</a:t>
            </a:r>
            <a:r>
              <a:rPr sz="4100" spc="-145" dirty="0"/>
              <a:t>O</a:t>
            </a:r>
            <a:r>
              <a:rPr sz="4100" spc="204" dirty="0"/>
              <a:t>C</a:t>
            </a:r>
            <a:r>
              <a:rPr sz="4100" spc="145" dirty="0"/>
              <a:t>I</a:t>
            </a:r>
            <a:r>
              <a:rPr sz="4100" spc="20" dirty="0"/>
              <a:t>A</a:t>
            </a:r>
            <a:r>
              <a:rPr sz="4100" spc="-100" dirty="0"/>
              <a:t>L</a:t>
            </a:r>
            <a:r>
              <a:rPr sz="4100" spc="-434" dirty="0"/>
              <a:t>:</a:t>
            </a:r>
            <a:r>
              <a:rPr sz="4100" spc="-340" dirty="0"/>
              <a:t> </a:t>
            </a:r>
            <a:r>
              <a:rPr sz="4100" spc="-100" dirty="0"/>
              <a:t>L</a:t>
            </a:r>
            <a:r>
              <a:rPr sz="4100" spc="145" dirty="0"/>
              <a:t>I</a:t>
            </a:r>
            <a:r>
              <a:rPr sz="4100" dirty="0"/>
              <a:t>N</a:t>
            </a:r>
            <a:r>
              <a:rPr sz="4100" spc="5" dirty="0"/>
              <a:t>K</a:t>
            </a:r>
            <a:r>
              <a:rPr sz="4100" spc="-70" dirty="0"/>
              <a:t>E</a:t>
            </a:r>
            <a:r>
              <a:rPr sz="4100" spc="90" dirty="0"/>
              <a:t>D</a:t>
            </a:r>
            <a:r>
              <a:rPr sz="4100" spc="145" dirty="0"/>
              <a:t>I</a:t>
            </a:r>
            <a:r>
              <a:rPr sz="4100" spc="5" dirty="0"/>
              <a:t>N</a:t>
            </a:r>
            <a:r>
              <a:rPr sz="4100" spc="-340" dirty="0"/>
              <a:t> </a:t>
            </a:r>
            <a:r>
              <a:rPr sz="4100" spc="85" dirty="0"/>
              <a:t>&amp;</a:t>
            </a:r>
            <a:r>
              <a:rPr sz="4100" spc="-340" dirty="0"/>
              <a:t> </a:t>
            </a:r>
            <a:r>
              <a:rPr sz="4100" spc="-165" dirty="0"/>
              <a:t>F</a:t>
            </a:r>
            <a:r>
              <a:rPr sz="4100" spc="20" dirty="0"/>
              <a:t>A</a:t>
            </a:r>
            <a:r>
              <a:rPr sz="4100" spc="204" dirty="0"/>
              <a:t>C</a:t>
            </a:r>
            <a:r>
              <a:rPr sz="4100" spc="-75" dirty="0"/>
              <a:t>E</a:t>
            </a:r>
            <a:r>
              <a:rPr sz="4100" spc="195" dirty="0"/>
              <a:t>B</a:t>
            </a:r>
            <a:r>
              <a:rPr sz="4100" spc="-145" dirty="0"/>
              <a:t>OO</a:t>
            </a:r>
            <a:r>
              <a:rPr sz="4100" spc="10" dirty="0"/>
              <a:t>K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939108" y="2337755"/>
            <a:ext cx="16312515" cy="7312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0014">
              <a:lnSpc>
                <a:spcPct val="115900"/>
              </a:lnSpc>
              <a:spcBef>
                <a:spcPts val="100"/>
              </a:spcBef>
              <a:buAutoNum type="arabicParenR"/>
              <a:tabLst>
                <a:tab pos="433705" algn="l"/>
              </a:tabLst>
            </a:pPr>
            <a:r>
              <a:rPr sz="2750" b="1" spc="95" dirty="0">
                <a:solidFill>
                  <a:srgbClr val="FFFFFF"/>
                </a:solidFill>
                <a:latin typeface="Arial"/>
                <a:cs typeface="Arial"/>
              </a:rPr>
              <a:t>Linkedin: </a:t>
            </a:r>
            <a:r>
              <a:rPr sz="2750" b="1" spc="110" dirty="0">
                <a:solidFill>
                  <a:srgbClr val="FFFFFF"/>
                </a:solidFill>
                <a:latin typeface="Arial"/>
                <a:cs typeface="Arial"/>
              </a:rPr>
              <a:t>negli </a:t>
            </a:r>
            <a:r>
              <a:rPr sz="2750" b="1" spc="195" dirty="0">
                <a:solidFill>
                  <a:srgbClr val="FFFFFF"/>
                </a:solidFill>
                <a:latin typeface="Arial"/>
                <a:cs typeface="Arial"/>
              </a:rPr>
              <a:t>ultimi </a:t>
            </a:r>
            <a:r>
              <a:rPr sz="2750" b="1" spc="135" dirty="0">
                <a:solidFill>
                  <a:srgbClr val="FFFFFF"/>
                </a:solidFill>
                <a:latin typeface="Arial"/>
                <a:cs typeface="Arial"/>
              </a:rPr>
              <a:t>due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mesi, </a:t>
            </a:r>
            <a:r>
              <a:rPr sz="2750" b="1" spc="180" dirty="0">
                <a:solidFill>
                  <a:srgbClr val="FFFFFF"/>
                </a:solidFill>
                <a:latin typeface="Arial"/>
                <a:cs typeface="Arial"/>
              </a:rPr>
              <a:t>oltre </a:t>
            </a:r>
            <a:r>
              <a:rPr sz="2750" b="1" spc="18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2750" b="1" spc="130" dirty="0">
                <a:solidFill>
                  <a:srgbClr val="FFFFFF"/>
                </a:solidFill>
                <a:latin typeface="Arial"/>
                <a:cs typeface="Arial"/>
              </a:rPr>
              <a:t>lavoro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contenuto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750" b="1" spc="45" dirty="0">
                <a:solidFill>
                  <a:srgbClr val="FFFFFF"/>
                </a:solidFill>
                <a:latin typeface="Arial"/>
                <a:cs typeface="Arial"/>
              </a:rPr>
              <a:t>successiva </a:t>
            </a:r>
            <a:r>
              <a:rPr sz="275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0" dirty="0">
                <a:solidFill>
                  <a:srgbClr val="FFFFFF"/>
                </a:solidFill>
                <a:latin typeface="Arial"/>
                <a:cs typeface="Arial"/>
              </a:rPr>
              <a:t>pubblicazione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0" dirty="0">
                <a:solidFill>
                  <a:srgbClr val="FFFFFF"/>
                </a:solidFill>
                <a:latin typeface="Arial"/>
                <a:cs typeface="Arial"/>
              </a:rPr>
              <a:t>uscite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7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comunicazioni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5" dirty="0">
                <a:solidFill>
                  <a:srgbClr val="FFFFFF"/>
                </a:solidFill>
                <a:latin typeface="Arial"/>
                <a:cs typeface="Arial"/>
              </a:rPr>
              <a:t>corporate,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è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stato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0" dirty="0">
                <a:solidFill>
                  <a:srgbClr val="FFFFFF"/>
                </a:solidFill>
                <a:latin typeface="Arial"/>
                <a:cs typeface="Arial"/>
              </a:rPr>
              <a:t>svolto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0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5" dirty="0">
                <a:solidFill>
                  <a:srgbClr val="FFFFFF"/>
                </a:solidFill>
                <a:latin typeface="Arial"/>
                <a:cs typeface="Arial"/>
              </a:rPr>
              <a:t>intenso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0" dirty="0">
                <a:solidFill>
                  <a:srgbClr val="FFFFFF"/>
                </a:solidFill>
                <a:latin typeface="Arial"/>
                <a:cs typeface="Arial"/>
              </a:rPr>
              <a:t>lavoro </a:t>
            </a:r>
            <a:r>
              <a:rPr sz="2750" b="1" spc="-7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networking,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4" dirty="0">
                <a:solidFill>
                  <a:srgbClr val="FFFFFF"/>
                </a:solidFill>
                <a:latin typeface="Arial"/>
                <a:cs typeface="Arial"/>
              </a:rPr>
              <a:t>grazie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quale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4" dirty="0">
                <a:solidFill>
                  <a:srgbClr val="FFFFFF"/>
                </a:solidFill>
                <a:latin typeface="Arial"/>
                <a:cs typeface="Arial"/>
              </a:rPr>
              <a:t>pagina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ha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210" dirty="0">
                <a:solidFill>
                  <a:srgbClr val="FFFFFF"/>
                </a:solidFill>
                <a:latin typeface="Arial"/>
                <a:cs typeface="Arial"/>
              </a:rPr>
              <a:t>aumentato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80" dirty="0">
                <a:solidFill>
                  <a:srgbClr val="FFFFFF"/>
                </a:solidFill>
                <a:latin typeface="Arial"/>
                <a:cs typeface="Arial"/>
              </a:rPr>
              <a:t>oltre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75" dirty="0">
                <a:solidFill>
                  <a:srgbClr val="FFFFFF"/>
                </a:solidFill>
                <a:latin typeface="Arial"/>
                <a:cs typeface="Arial"/>
              </a:rPr>
              <a:t>200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follower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propria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85" dirty="0">
                <a:solidFill>
                  <a:srgbClr val="FFFFFF"/>
                </a:solidFill>
                <a:latin typeface="Arial"/>
                <a:cs typeface="Arial"/>
              </a:rPr>
              <a:t>fan </a:t>
            </a:r>
            <a:r>
              <a:rPr sz="275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90" dirty="0">
                <a:solidFill>
                  <a:srgbClr val="FFFFFF"/>
                </a:solidFill>
                <a:latin typeface="Arial"/>
                <a:cs typeface="Arial"/>
              </a:rPr>
              <a:t>base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e,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allo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60" dirty="0">
                <a:solidFill>
                  <a:srgbClr val="FFFFFF"/>
                </a:solidFill>
                <a:latin typeface="Arial"/>
                <a:cs typeface="Arial"/>
              </a:rPr>
              <a:t>stesso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tempo,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numero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visite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4" dirty="0">
                <a:solidFill>
                  <a:srgbClr val="FFFFFF"/>
                </a:solidFill>
                <a:latin typeface="Arial"/>
                <a:cs typeface="Arial"/>
              </a:rPr>
              <a:t>sito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90" dirty="0">
                <a:solidFill>
                  <a:srgbClr val="FFFFFF"/>
                </a:solidFill>
                <a:latin typeface="Arial"/>
                <a:cs typeface="Arial"/>
              </a:rPr>
              <a:t>(quasi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8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85" dirty="0">
                <a:solidFill>
                  <a:srgbClr val="FFFFFF"/>
                </a:solidFill>
                <a:latin typeface="Arial"/>
                <a:cs typeface="Arial"/>
              </a:rPr>
              <a:t>giorno).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45" dirty="0">
                <a:solidFill>
                  <a:srgbClr val="FFFFFF"/>
                </a:solidFill>
                <a:latin typeface="Arial"/>
                <a:cs typeface="Arial"/>
              </a:rPr>
              <a:t>vista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0" dirty="0">
                <a:solidFill>
                  <a:srgbClr val="FFFFFF"/>
                </a:solidFill>
                <a:latin typeface="Arial"/>
                <a:cs typeface="Arial"/>
              </a:rPr>
              <a:t>delle </a:t>
            </a:r>
            <a:r>
              <a:rPr sz="2750" b="1" spc="100" dirty="0">
                <a:solidFill>
                  <a:srgbClr val="FFFFFF"/>
                </a:solidFill>
                <a:latin typeface="Arial"/>
                <a:cs typeface="Arial"/>
              </a:rPr>
              <a:t>prossime </a:t>
            </a:r>
            <a:r>
              <a:rPr sz="2750" b="1" spc="190" dirty="0">
                <a:solidFill>
                  <a:srgbClr val="FFFFFF"/>
                </a:solidFill>
                <a:latin typeface="Arial"/>
                <a:cs typeface="Arial"/>
              </a:rPr>
              <a:t>settimane/mesi </a:t>
            </a:r>
            <a:r>
              <a:rPr sz="2750" b="1" spc="30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750" b="1" spc="70" dirty="0">
                <a:solidFill>
                  <a:srgbClr val="FFFFFF"/>
                </a:solidFill>
                <a:latin typeface="Arial"/>
                <a:cs typeface="Arial"/>
              </a:rPr>
              <a:t>consiglia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continuare </a:t>
            </a:r>
            <a:r>
              <a:rPr sz="2750" b="1" spc="45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2750" b="1" spc="145" dirty="0">
                <a:solidFill>
                  <a:srgbClr val="FFFFFF"/>
                </a:solidFill>
                <a:latin typeface="Arial"/>
                <a:cs typeface="Arial"/>
              </a:rPr>
              <a:t>questa </a:t>
            </a:r>
            <a:r>
              <a:rPr sz="2750" b="1" spc="135" dirty="0">
                <a:solidFill>
                  <a:srgbClr val="FFFFFF"/>
                </a:solidFill>
                <a:latin typeface="Arial"/>
                <a:cs typeface="Arial"/>
              </a:rPr>
              <a:t>linea, </a:t>
            </a:r>
            <a:r>
              <a:rPr sz="2750" b="1" spc="110" dirty="0">
                <a:solidFill>
                  <a:srgbClr val="FFFFFF"/>
                </a:solidFill>
                <a:latin typeface="Arial"/>
                <a:cs typeface="Arial"/>
              </a:rPr>
              <a:t>aggiornando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750" b="1" spc="-7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4" dirty="0">
                <a:solidFill>
                  <a:srgbClr val="FFFFFF"/>
                </a:solidFill>
                <a:latin typeface="Arial"/>
                <a:cs typeface="Arial"/>
              </a:rPr>
              <a:t>pagina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60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almeno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8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post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alla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90" dirty="0">
                <a:solidFill>
                  <a:srgbClr val="FFFFFF"/>
                </a:solidFill>
                <a:latin typeface="Arial"/>
                <a:cs typeface="Arial"/>
              </a:rPr>
              <a:t>settimana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fine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popolare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profilo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200" dirty="0">
                <a:solidFill>
                  <a:srgbClr val="FFFFFF"/>
                </a:solidFill>
                <a:latin typeface="Arial"/>
                <a:cs typeface="Arial"/>
              </a:rPr>
              <a:t>correttamente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e,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allo </a:t>
            </a:r>
            <a:r>
              <a:rPr sz="2750" b="1" spc="-7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60" dirty="0">
                <a:solidFill>
                  <a:srgbClr val="FFFFFF"/>
                </a:solidFill>
                <a:latin typeface="Arial"/>
                <a:cs typeface="Arial"/>
              </a:rPr>
              <a:t>stesso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tempo,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85" dirty="0">
                <a:solidFill>
                  <a:srgbClr val="FFFFFF"/>
                </a:solidFill>
                <a:latin typeface="Arial"/>
                <a:cs typeface="Arial"/>
              </a:rPr>
              <a:t>accrescere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95" dirty="0">
                <a:solidFill>
                  <a:srgbClr val="FFFFFF"/>
                </a:solidFill>
                <a:latin typeface="Arial"/>
                <a:cs typeface="Arial"/>
              </a:rPr>
              <a:t>ulteriormente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anche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85" dirty="0">
                <a:solidFill>
                  <a:srgbClr val="FFFFFF"/>
                </a:solidFill>
                <a:latin typeface="Arial"/>
                <a:cs typeface="Arial"/>
              </a:rPr>
              <a:t>fan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75" dirty="0">
                <a:solidFill>
                  <a:srgbClr val="FFFFFF"/>
                </a:solidFill>
                <a:latin typeface="Arial"/>
                <a:cs typeface="Arial"/>
              </a:rPr>
              <a:t>base.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Arial"/>
              <a:buAutoNum type="arabicParenR"/>
            </a:pPr>
            <a:endParaRPr sz="3300">
              <a:latin typeface="Arial"/>
              <a:cs typeface="Arial"/>
            </a:endParaRPr>
          </a:p>
          <a:p>
            <a:pPr marL="12700" marR="309245">
              <a:lnSpc>
                <a:spcPct val="115900"/>
              </a:lnSpc>
              <a:buAutoNum type="arabicParenR"/>
              <a:tabLst>
                <a:tab pos="433705" algn="l"/>
              </a:tabLst>
            </a:pPr>
            <a:r>
              <a:rPr sz="2750" b="1" spc="50" dirty="0">
                <a:solidFill>
                  <a:srgbClr val="FFFFFF"/>
                </a:solidFill>
                <a:latin typeface="Arial"/>
                <a:cs typeface="Arial"/>
              </a:rPr>
              <a:t>Facebook: </a:t>
            </a:r>
            <a:r>
              <a:rPr sz="2750" b="1" spc="30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750" b="1" spc="70" dirty="0">
                <a:solidFill>
                  <a:srgbClr val="FFFFFF"/>
                </a:solidFill>
                <a:latin typeface="Arial"/>
                <a:cs typeface="Arial"/>
              </a:rPr>
              <a:t>consiglia,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750" b="1" spc="145" dirty="0">
                <a:solidFill>
                  <a:srgbClr val="FFFFFF"/>
                </a:solidFill>
                <a:latin typeface="Arial"/>
                <a:cs typeface="Arial"/>
              </a:rPr>
              <a:t>vista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futuro,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aprire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anche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2750" b="1" spc="114" dirty="0">
                <a:solidFill>
                  <a:srgbClr val="FFFFFF"/>
                </a:solidFill>
                <a:latin typeface="Arial"/>
                <a:cs typeface="Arial"/>
              </a:rPr>
              <a:t>pagina </a:t>
            </a:r>
            <a:r>
              <a:rPr sz="2750" b="1" spc="75" dirty="0">
                <a:solidFill>
                  <a:srgbClr val="FFFFFF"/>
                </a:solidFill>
                <a:latin typeface="Arial"/>
                <a:cs typeface="Arial"/>
              </a:rPr>
              <a:t>Facebook </a:t>
            </a:r>
            <a:r>
              <a:rPr sz="2750" b="1" spc="90" dirty="0">
                <a:solidFill>
                  <a:srgbClr val="FFFFFF"/>
                </a:solidFill>
                <a:latin typeface="Arial"/>
                <a:cs typeface="Arial"/>
              </a:rPr>
              <a:t>che, </a:t>
            </a:r>
            <a:r>
              <a:rPr sz="2750" b="1" spc="18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750" b="1" spc="-7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differenza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Instagram,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ha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0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85" dirty="0">
                <a:solidFill>
                  <a:srgbClr val="FFFFFF"/>
                </a:solidFill>
                <a:latin typeface="Arial"/>
                <a:cs typeface="Arial"/>
              </a:rPr>
              <a:t>pubblico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ancora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80" dirty="0">
                <a:solidFill>
                  <a:srgbClr val="FFFFFF"/>
                </a:solidFill>
                <a:latin typeface="Arial"/>
                <a:cs typeface="Arial"/>
              </a:rPr>
              <a:t>molto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ampio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229" dirty="0">
                <a:solidFill>
                  <a:srgbClr val="FFFFFF"/>
                </a:solidFill>
                <a:latin typeface="Arial"/>
                <a:cs typeface="Arial"/>
              </a:rPr>
              <a:t>fatto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anche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5" dirty="0">
                <a:solidFill>
                  <a:srgbClr val="FFFFFF"/>
                </a:solidFill>
                <a:latin typeface="Arial"/>
                <a:cs typeface="Arial"/>
              </a:rPr>
              <a:t>professionisti </a:t>
            </a:r>
            <a:r>
              <a:rPr sz="2750" b="1" spc="-7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ed </a:t>
            </a:r>
            <a:r>
              <a:rPr sz="2750" b="1" spc="145" dirty="0">
                <a:solidFill>
                  <a:srgbClr val="FFFFFF"/>
                </a:solidFill>
                <a:latin typeface="Arial"/>
                <a:cs typeface="Arial"/>
              </a:rPr>
              <a:t>esperti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2750" b="1" spc="175" dirty="0">
                <a:solidFill>
                  <a:srgbClr val="FFFFFF"/>
                </a:solidFill>
                <a:latin typeface="Arial"/>
                <a:cs typeface="Arial"/>
              </a:rPr>
              <a:t>settore </a:t>
            </a:r>
            <a:r>
              <a:rPr sz="2750" b="1" spc="90" dirty="0">
                <a:solidFill>
                  <a:srgbClr val="FFFFFF"/>
                </a:solidFill>
                <a:latin typeface="Arial"/>
                <a:cs typeface="Arial"/>
              </a:rPr>
              <a:t>che,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quotidianamente,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diffondono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propria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opinione </a:t>
            </a:r>
            <a:r>
              <a:rPr sz="2750" b="1" spc="60" dirty="0">
                <a:solidFill>
                  <a:srgbClr val="FFFFFF"/>
                </a:solidFill>
                <a:latin typeface="Arial"/>
                <a:cs typeface="Arial"/>
              </a:rPr>
              <a:t>con copy </a:t>
            </a:r>
            <a:r>
              <a:rPr sz="275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0" dirty="0">
                <a:solidFill>
                  <a:srgbClr val="FFFFFF"/>
                </a:solidFill>
                <a:latin typeface="Arial"/>
                <a:cs typeface="Arial"/>
              </a:rPr>
              <a:t>d’impatto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5" dirty="0">
                <a:solidFill>
                  <a:srgbClr val="FFFFFF"/>
                </a:solidFill>
                <a:latin typeface="Arial"/>
                <a:cs typeface="Arial"/>
              </a:rPr>
              <a:t>video/immagini</a:t>
            </a:r>
            <a:r>
              <a:rPr sz="27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accattivanti.</a:t>
            </a:r>
            <a:endParaRPr sz="2750">
              <a:latin typeface="Arial"/>
              <a:cs typeface="Arial"/>
            </a:endParaRPr>
          </a:p>
          <a:p>
            <a:pPr marL="12700" marR="5080">
              <a:lnSpc>
                <a:spcPct val="115900"/>
              </a:lnSpc>
            </a:pPr>
            <a:r>
              <a:rPr sz="2750" b="1" spc="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livello </a:t>
            </a:r>
            <a:r>
              <a:rPr sz="2750" b="1" spc="225" dirty="0">
                <a:solidFill>
                  <a:srgbClr val="FFFFFF"/>
                </a:solidFill>
                <a:latin typeface="Arial"/>
                <a:cs typeface="Arial"/>
              </a:rPr>
              <a:t>prettamente </a:t>
            </a:r>
            <a:r>
              <a:rPr sz="2750" b="1" spc="145" dirty="0">
                <a:solidFill>
                  <a:srgbClr val="FFFFFF"/>
                </a:solidFill>
                <a:latin typeface="Arial"/>
                <a:cs typeface="Arial"/>
              </a:rPr>
              <a:t>operativo, </a:t>
            </a:r>
            <a:r>
              <a:rPr sz="2750" b="1" spc="75" dirty="0">
                <a:solidFill>
                  <a:srgbClr val="FFFFFF"/>
                </a:solidFill>
                <a:latin typeface="Arial"/>
                <a:cs typeface="Arial"/>
              </a:rPr>
              <a:t>Facebook </a:t>
            </a:r>
            <a:r>
              <a:rPr sz="2750" b="1" spc="30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presta </a:t>
            </a:r>
            <a:r>
              <a:rPr sz="2750" b="1" spc="120" dirty="0">
                <a:solidFill>
                  <a:srgbClr val="FFFFFF"/>
                </a:solidFill>
                <a:latin typeface="Arial"/>
                <a:cs typeface="Arial"/>
              </a:rPr>
              <a:t>anche come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750" b="1" spc="200" dirty="0">
                <a:solidFill>
                  <a:srgbClr val="FFFFFF"/>
                </a:solidFill>
                <a:latin typeface="Arial"/>
                <a:cs typeface="Arial"/>
              </a:rPr>
              <a:t>adatto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per </a:t>
            </a:r>
            <a:r>
              <a:rPr sz="2750" b="1" spc="15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750" b="1" spc="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90" dirty="0">
                <a:solidFill>
                  <a:srgbClr val="FFFFFF"/>
                </a:solidFill>
                <a:latin typeface="Arial"/>
                <a:cs typeface="Arial"/>
              </a:rPr>
              <a:t>condivisione</a:t>
            </a:r>
            <a:r>
              <a:rPr sz="275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0" dirty="0">
                <a:solidFill>
                  <a:srgbClr val="FFFFFF"/>
                </a:solidFill>
                <a:latin typeface="Arial"/>
                <a:cs typeface="Arial"/>
              </a:rPr>
              <a:t>delle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0" dirty="0">
                <a:solidFill>
                  <a:srgbClr val="FFFFFF"/>
                </a:solidFill>
                <a:latin typeface="Arial"/>
                <a:cs typeface="Arial"/>
              </a:rPr>
              <a:t>comuicazioni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40" dirty="0">
                <a:solidFill>
                  <a:srgbClr val="FFFFFF"/>
                </a:solidFill>
                <a:latin typeface="Arial"/>
                <a:cs typeface="Arial"/>
              </a:rPr>
              <a:t>corporate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30" dirty="0">
                <a:solidFill>
                  <a:srgbClr val="FFFFFF"/>
                </a:solidFill>
                <a:latin typeface="Arial"/>
                <a:cs typeface="Arial"/>
              </a:rPr>
              <a:t>delle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10" dirty="0">
                <a:solidFill>
                  <a:srgbClr val="FFFFFF"/>
                </a:solidFill>
                <a:latin typeface="Arial"/>
                <a:cs typeface="Arial"/>
              </a:rPr>
              <a:t>uscite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60" dirty="0">
                <a:solidFill>
                  <a:srgbClr val="FFFFFF"/>
                </a:solidFill>
                <a:latin typeface="Arial"/>
                <a:cs typeface="Arial"/>
              </a:rPr>
              <a:t>mediatiche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0" dirty="0">
                <a:solidFill>
                  <a:srgbClr val="FFFFFF"/>
                </a:solidFill>
                <a:latin typeface="Arial"/>
                <a:cs typeface="Arial"/>
              </a:rPr>
              <a:t>sulle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210" dirty="0">
                <a:solidFill>
                  <a:srgbClr val="FFFFFF"/>
                </a:solidFill>
                <a:latin typeface="Arial"/>
                <a:cs typeface="Arial"/>
              </a:rPr>
              <a:t>testate</a:t>
            </a:r>
            <a:r>
              <a:rPr sz="27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25" dirty="0">
                <a:solidFill>
                  <a:srgbClr val="FFFFFF"/>
                </a:solidFill>
                <a:latin typeface="Arial"/>
                <a:cs typeface="Arial"/>
              </a:rPr>
              <a:t>nazionali </a:t>
            </a:r>
            <a:r>
              <a:rPr sz="2750" b="1" spc="-7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75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100" dirty="0">
                <a:solidFill>
                  <a:srgbClr val="FFFFFF"/>
                </a:solidFill>
                <a:latin typeface="Arial"/>
                <a:cs typeface="Arial"/>
              </a:rPr>
              <a:t>specializzate.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6236" y="3105597"/>
            <a:ext cx="10668635" cy="77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950" b="0" spc="100" dirty="0">
                <a:solidFill>
                  <a:srgbClr val="46454E"/>
                </a:solidFill>
                <a:latin typeface="Trebuchet MS"/>
                <a:cs typeface="Trebuchet MS"/>
              </a:rPr>
              <a:t>Progetto</a:t>
            </a:r>
            <a:r>
              <a:rPr sz="4950" b="0" spc="-220" dirty="0">
                <a:solidFill>
                  <a:srgbClr val="46454E"/>
                </a:solidFill>
                <a:latin typeface="Trebuchet MS"/>
                <a:cs typeface="Trebuchet MS"/>
              </a:rPr>
              <a:t> </a:t>
            </a:r>
            <a:r>
              <a:rPr sz="4950" b="0" spc="145" dirty="0">
                <a:solidFill>
                  <a:srgbClr val="46454E"/>
                </a:solidFill>
                <a:latin typeface="Trebuchet MS"/>
                <a:cs typeface="Trebuchet MS"/>
              </a:rPr>
              <a:t>a</a:t>
            </a:r>
            <a:r>
              <a:rPr sz="4950" b="0" spc="-220" dirty="0">
                <a:solidFill>
                  <a:srgbClr val="46454E"/>
                </a:solidFill>
                <a:latin typeface="Trebuchet MS"/>
                <a:cs typeface="Trebuchet MS"/>
              </a:rPr>
              <a:t> </a:t>
            </a:r>
            <a:r>
              <a:rPr sz="4950" b="0" spc="114" dirty="0">
                <a:solidFill>
                  <a:srgbClr val="46454E"/>
                </a:solidFill>
                <a:latin typeface="Trebuchet MS"/>
                <a:cs typeface="Trebuchet MS"/>
              </a:rPr>
              <a:t>cura</a:t>
            </a:r>
            <a:r>
              <a:rPr sz="4950" b="0" spc="-220" dirty="0">
                <a:solidFill>
                  <a:srgbClr val="46454E"/>
                </a:solidFill>
                <a:latin typeface="Trebuchet MS"/>
                <a:cs typeface="Trebuchet MS"/>
              </a:rPr>
              <a:t> </a:t>
            </a:r>
            <a:r>
              <a:rPr sz="4950" b="0" spc="50" dirty="0">
                <a:solidFill>
                  <a:srgbClr val="46454E"/>
                </a:solidFill>
                <a:latin typeface="Trebuchet MS"/>
                <a:cs typeface="Trebuchet MS"/>
              </a:rPr>
              <a:t>di</a:t>
            </a:r>
            <a:r>
              <a:rPr sz="4950" b="0" spc="-220" dirty="0">
                <a:solidFill>
                  <a:srgbClr val="46454E"/>
                </a:solidFill>
                <a:latin typeface="Trebuchet MS"/>
                <a:cs typeface="Trebuchet MS"/>
              </a:rPr>
              <a:t> </a:t>
            </a:r>
            <a:r>
              <a:rPr sz="4950" spc="-5" dirty="0">
                <a:solidFill>
                  <a:srgbClr val="46454E"/>
                </a:solidFill>
                <a:latin typeface="Tahoma"/>
                <a:cs typeface="Tahoma"/>
              </a:rPr>
              <a:t>Giacomo</a:t>
            </a:r>
            <a:r>
              <a:rPr sz="4950" spc="-180" dirty="0">
                <a:solidFill>
                  <a:srgbClr val="46454E"/>
                </a:solidFill>
                <a:latin typeface="Tahoma"/>
                <a:cs typeface="Tahoma"/>
              </a:rPr>
              <a:t> </a:t>
            </a:r>
            <a:r>
              <a:rPr sz="4950" spc="20" dirty="0">
                <a:solidFill>
                  <a:srgbClr val="46454E"/>
                </a:solidFill>
                <a:latin typeface="Tahoma"/>
                <a:cs typeface="Tahoma"/>
              </a:rPr>
              <a:t>Beretta</a:t>
            </a:r>
            <a:endParaRPr sz="49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07506" y="893471"/>
            <a:ext cx="327342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170" dirty="0"/>
              <a:t>SOMMARIO</a:t>
            </a:r>
            <a:endParaRPr sz="4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86080" y="5372806"/>
            <a:ext cx="181102" cy="18110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86080" y="6073071"/>
            <a:ext cx="181102" cy="18110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86080" y="6773335"/>
            <a:ext cx="181102" cy="18110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916597" y="2225337"/>
            <a:ext cx="10754360" cy="632777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504825" indent="-492759">
              <a:lnSpc>
                <a:spcPct val="100000"/>
              </a:lnSpc>
              <a:spcBef>
                <a:spcPts val="870"/>
              </a:spcBef>
              <a:buAutoNum type="arabicPeriod"/>
              <a:tabLst>
                <a:tab pos="505459" algn="l"/>
              </a:tabLst>
            </a:pPr>
            <a:r>
              <a:rPr sz="3950" b="1" spc="114" dirty="0">
                <a:solidFill>
                  <a:srgbClr val="FFFFFF"/>
                </a:solidFill>
                <a:latin typeface="Tahoma"/>
                <a:cs typeface="Tahoma"/>
              </a:rPr>
              <a:t>Obiettivi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85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95" dirty="0">
                <a:solidFill>
                  <a:srgbClr val="FFFFFF"/>
                </a:solidFill>
                <a:latin typeface="Tahoma"/>
                <a:cs typeface="Tahoma"/>
              </a:rPr>
              <a:t>piano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8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950" b="1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90" dirty="0">
                <a:solidFill>
                  <a:srgbClr val="FFFFFF"/>
                </a:solidFill>
                <a:latin typeface="Tahoma"/>
                <a:cs typeface="Tahoma"/>
              </a:rPr>
              <a:t>comunicazione</a:t>
            </a:r>
            <a:endParaRPr sz="3950" dirty="0">
              <a:latin typeface="Tahoma"/>
              <a:cs typeface="Tahoma"/>
            </a:endParaRPr>
          </a:p>
          <a:p>
            <a:pPr marL="504825" indent="-492759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05459" algn="l"/>
              </a:tabLst>
            </a:pPr>
            <a:r>
              <a:rPr sz="3950" b="1" spc="130" dirty="0">
                <a:solidFill>
                  <a:srgbClr val="FFFFFF"/>
                </a:solidFill>
                <a:latin typeface="Tahoma"/>
                <a:cs typeface="Tahoma"/>
              </a:rPr>
              <a:t>Modalità</a:t>
            </a:r>
            <a:r>
              <a:rPr sz="3950" b="1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8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950" b="1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110" dirty="0">
                <a:solidFill>
                  <a:srgbClr val="FFFFFF"/>
                </a:solidFill>
                <a:latin typeface="Tahoma"/>
                <a:cs typeface="Tahoma"/>
              </a:rPr>
              <a:t>lavoro</a:t>
            </a:r>
            <a:endParaRPr sz="3950" dirty="0">
              <a:latin typeface="Tahoma"/>
              <a:cs typeface="Tahoma"/>
            </a:endParaRPr>
          </a:p>
          <a:p>
            <a:pPr marL="504825" indent="-492759">
              <a:lnSpc>
                <a:spcPct val="100000"/>
              </a:lnSpc>
              <a:spcBef>
                <a:spcPts val="775"/>
              </a:spcBef>
              <a:buAutoNum type="arabicPeriod"/>
              <a:tabLst>
                <a:tab pos="505459" algn="l"/>
              </a:tabLst>
            </a:pPr>
            <a:r>
              <a:rPr sz="3950" b="1" spc="40" dirty="0">
                <a:solidFill>
                  <a:srgbClr val="FFFFFF"/>
                </a:solidFill>
                <a:latin typeface="Tahoma"/>
                <a:cs typeface="Tahoma"/>
              </a:rPr>
              <a:t>Rassegna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120" dirty="0">
                <a:solidFill>
                  <a:srgbClr val="FFFFFF"/>
                </a:solidFill>
                <a:latin typeface="Tahoma"/>
                <a:cs typeface="Tahoma"/>
              </a:rPr>
              <a:t>stampa</a:t>
            </a:r>
            <a:r>
              <a:rPr sz="3950" b="1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85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45" dirty="0">
                <a:solidFill>
                  <a:srgbClr val="FFFFFF"/>
                </a:solidFill>
                <a:latin typeface="Tahoma"/>
                <a:cs typeface="Tahoma"/>
              </a:rPr>
              <a:t>Segnalazioni</a:t>
            </a:r>
            <a:r>
              <a:rPr sz="3950" b="1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135" dirty="0">
                <a:solidFill>
                  <a:srgbClr val="FFFFFF"/>
                </a:solidFill>
                <a:latin typeface="Tahoma"/>
                <a:cs typeface="Tahoma"/>
              </a:rPr>
              <a:t>Media</a:t>
            </a:r>
            <a:endParaRPr sz="3950" dirty="0">
              <a:latin typeface="Tahoma"/>
              <a:cs typeface="Tahoma"/>
            </a:endParaRPr>
          </a:p>
          <a:p>
            <a:pPr marL="504825" marR="2328545" indent="-492759">
              <a:lnSpc>
                <a:spcPct val="116300"/>
              </a:lnSpc>
              <a:buAutoNum type="arabicPeriod"/>
              <a:tabLst>
                <a:tab pos="505459" algn="l"/>
              </a:tabLst>
            </a:pPr>
            <a:r>
              <a:rPr sz="3950" b="1" spc="80" dirty="0">
                <a:solidFill>
                  <a:srgbClr val="FFFFFF"/>
                </a:solidFill>
                <a:latin typeface="Tahoma"/>
                <a:cs typeface="Tahoma"/>
              </a:rPr>
              <a:t>Proposte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8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25" dirty="0">
                <a:solidFill>
                  <a:srgbClr val="FFFFFF"/>
                </a:solidFill>
                <a:latin typeface="Tahoma"/>
                <a:cs typeface="Tahoma"/>
              </a:rPr>
              <a:t>Tagli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100" dirty="0">
                <a:solidFill>
                  <a:srgbClr val="FFFFFF"/>
                </a:solidFill>
                <a:latin typeface="Tahoma"/>
                <a:cs typeface="Tahoma"/>
              </a:rPr>
              <a:t>Comunicativi </a:t>
            </a:r>
            <a:r>
              <a:rPr sz="3950" b="1" spc="-1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60" dirty="0">
                <a:solidFill>
                  <a:srgbClr val="FFFFFF"/>
                </a:solidFill>
                <a:latin typeface="Tahoma"/>
                <a:cs typeface="Tahoma"/>
              </a:rPr>
              <a:t>Economia</a:t>
            </a:r>
            <a:endParaRPr sz="3950" dirty="0">
              <a:latin typeface="Tahoma"/>
              <a:cs typeface="Tahoma"/>
            </a:endParaRPr>
          </a:p>
          <a:p>
            <a:pPr marL="504825">
              <a:lnSpc>
                <a:spcPct val="100000"/>
              </a:lnSpc>
              <a:spcBef>
                <a:spcPts val="775"/>
              </a:spcBef>
            </a:pPr>
            <a:r>
              <a:rPr sz="3950" b="1" spc="65" dirty="0">
                <a:solidFill>
                  <a:srgbClr val="FFFFFF"/>
                </a:solidFill>
                <a:latin typeface="Tahoma"/>
                <a:cs typeface="Tahoma"/>
              </a:rPr>
              <a:t>Salute</a:t>
            </a:r>
            <a:endParaRPr sz="3950" dirty="0">
              <a:latin typeface="Tahoma"/>
              <a:cs typeface="Tahoma"/>
            </a:endParaRPr>
          </a:p>
          <a:p>
            <a:pPr marL="504825">
              <a:lnSpc>
                <a:spcPct val="100000"/>
              </a:lnSpc>
              <a:spcBef>
                <a:spcPts val="775"/>
              </a:spcBef>
            </a:pPr>
            <a:r>
              <a:rPr sz="3950" b="1" spc="-6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3950" b="1" spc="8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950" b="1" spc="14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950" b="1" spc="6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950" b="1" spc="8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950" b="1" spc="14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950" b="1" spc="10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3950" b="1" spc="18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3950" b="1" spc="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-375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3950" b="1" spc="-25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950" b="1" spc="135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3950" b="1" spc="10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950" b="1" spc="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3950" b="1" spc="18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3950" b="1" spc="10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-985" dirty="0">
                <a:solidFill>
                  <a:srgbClr val="FFFFFF"/>
                </a:solidFill>
                <a:latin typeface="Tahoma"/>
                <a:cs typeface="Tahoma"/>
              </a:rPr>
              <a:t>+</a:t>
            </a:r>
            <a:r>
              <a:rPr sz="395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-9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950" b="1" spc="10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3950" b="1" spc="14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950" b="1" spc="18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3950" b="1" spc="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3950" b="1" spc="10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950" b="1" spc="14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950" b="1" spc="8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3950" b="1" spc="12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3950" b="1" spc="9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3950" b="1" spc="6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950" b="1" spc="-370" dirty="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3950" dirty="0">
              <a:latin typeface="Tahoma"/>
              <a:cs typeface="Tahoma"/>
            </a:endParaRPr>
          </a:p>
          <a:p>
            <a:pPr marL="612775" indent="-573405">
              <a:lnSpc>
                <a:spcPct val="100000"/>
              </a:lnSpc>
              <a:spcBef>
                <a:spcPts val="775"/>
              </a:spcBef>
              <a:buAutoNum type="arabicPeriod" startAt="5"/>
              <a:tabLst>
                <a:tab pos="613410" algn="l"/>
              </a:tabLst>
            </a:pPr>
            <a:r>
              <a:rPr sz="3950" b="1" spc="35" dirty="0">
                <a:solidFill>
                  <a:srgbClr val="FFFFFF"/>
                </a:solidFill>
                <a:latin typeface="Tahoma"/>
                <a:cs typeface="Tahoma"/>
              </a:rPr>
              <a:t>Sito</a:t>
            </a:r>
            <a:r>
              <a:rPr sz="3950" b="1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spc="75" dirty="0">
                <a:solidFill>
                  <a:srgbClr val="FFFFFF"/>
                </a:solidFill>
                <a:latin typeface="Tahoma"/>
                <a:cs typeface="Tahoma"/>
              </a:rPr>
              <a:t>Web</a:t>
            </a:r>
            <a:endParaRPr sz="3950" dirty="0">
              <a:latin typeface="Tahoma"/>
              <a:cs typeface="Tahoma"/>
            </a:endParaRPr>
          </a:p>
          <a:p>
            <a:pPr marL="612775" indent="-573405">
              <a:lnSpc>
                <a:spcPct val="100000"/>
              </a:lnSpc>
              <a:spcBef>
                <a:spcPts val="770"/>
              </a:spcBef>
              <a:buAutoNum type="arabicPeriod" startAt="5"/>
              <a:tabLst>
                <a:tab pos="613410" algn="l"/>
              </a:tabLst>
            </a:pPr>
            <a:r>
              <a:rPr sz="3950" b="1" spc="35" dirty="0">
                <a:solidFill>
                  <a:srgbClr val="FFFFFF"/>
                </a:solidFill>
                <a:latin typeface="Tahoma"/>
                <a:cs typeface="Tahoma"/>
              </a:rPr>
              <a:t>Social</a:t>
            </a:r>
            <a:endParaRPr sz="395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3108" y="893471"/>
            <a:ext cx="1176210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dirty="0"/>
              <a:t>OBIETTIVI</a:t>
            </a:r>
            <a:r>
              <a:rPr sz="4900" spc="-409" dirty="0"/>
              <a:t> </a:t>
            </a:r>
            <a:r>
              <a:rPr sz="4900" spc="-50" dirty="0"/>
              <a:t>DEL</a:t>
            </a:r>
            <a:r>
              <a:rPr sz="4900" spc="-409" dirty="0"/>
              <a:t> </a:t>
            </a:r>
            <a:r>
              <a:rPr sz="4900" spc="35" dirty="0"/>
              <a:t>PIANO</a:t>
            </a:r>
            <a:r>
              <a:rPr sz="4900" spc="-409" dirty="0"/>
              <a:t> </a:t>
            </a:r>
            <a:r>
              <a:rPr sz="4900" spc="130" dirty="0"/>
              <a:t>DI</a:t>
            </a:r>
            <a:r>
              <a:rPr sz="4900" spc="-409" dirty="0"/>
              <a:t> </a:t>
            </a:r>
            <a:r>
              <a:rPr sz="4900" spc="30" dirty="0"/>
              <a:t>COMUNICAZIONE</a:t>
            </a:r>
            <a:endParaRPr sz="4900"/>
          </a:p>
        </p:txBody>
      </p:sp>
      <p:sp>
        <p:nvSpPr>
          <p:cNvPr id="3" name="object 3"/>
          <p:cNvSpPr txBox="1"/>
          <p:nvPr/>
        </p:nvSpPr>
        <p:spPr>
          <a:xfrm>
            <a:off x="1143000" y="1810385"/>
            <a:ext cx="16309340" cy="6666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61950">
              <a:lnSpc>
                <a:spcPct val="117100"/>
              </a:lnSpc>
              <a:spcBef>
                <a:spcPts val="95"/>
              </a:spcBef>
            </a:pP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5" dirty="0">
                <a:solidFill>
                  <a:srgbClr val="FFFFFF"/>
                </a:solidFill>
                <a:latin typeface="Tahoma"/>
                <a:cs typeface="Tahoma"/>
              </a:rPr>
              <a:t>Fondazione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45" dirty="0">
                <a:solidFill>
                  <a:srgbClr val="FFFFFF"/>
                </a:solidFill>
                <a:latin typeface="Tahoma"/>
                <a:cs typeface="Tahoma"/>
              </a:rPr>
              <a:t>Regionale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0" dirty="0">
                <a:solidFill>
                  <a:srgbClr val="FFFFFF"/>
                </a:solidFill>
                <a:latin typeface="Tahoma"/>
                <a:cs typeface="Tahoma"/>
              </a:rPr>
              <a:t>Ricerca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Biomedica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ha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5" dirty="0">
                <a:solidFill>
                  <a:srgbClr val="FFFFFF"/>
                </a:solidFill>
                <a:latin typeface="Tahoma"/>
                <a:cs typeface="Tahoma"/>
              </a:rPr>
              <a:t>scopo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promuovere, </a:t>
            </a:r>
            <a:r>
              <a:rPr sz="3100" b="1" spc="-89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nel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settore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delle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30" dirty="0">
                <a:solidFill>
                  <a:srgbClr val="FFFFFF"/>
                </a:solidFill>
                <a:latin typeface="Tahoma"/>
                <a:cs typeface="Tahoma"/>
              </a:rPr>
              <a:t>Scienze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della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Vita,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ricerca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scientifica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sanitaria.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25" dirty="0">
                <a:solidFill>
                  <a:srgbClr val="FFFFFF"/>
                </a:solidFill>
                <a:latin typeface="Tahoma"/>
                <a:cs typeface="Tahoma"/>
              </a:rPr>
              <a:t>Inoltre,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si </a:t>
            </a:r>
            <a:r>
              <a:rPr sz="3100" b="1" spc="-89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propone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si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valorizzare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il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capitale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umano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dedicato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alla ricerca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attraverso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iniziative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alta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formazione </a:t>
            </a:r>
            <a:r>
              <a:rPr sz="3100" b="1" spc="45" dirty="0">
                <a:solidFill>
                  <a:srgbClr val="FFFFFF"/>
                </a:solidFill>
                <a:latin typeface="Tahoma"/>
                <a:cs typeface="Tahoma"/>
              </a:rPr>
              <a:t>e,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allo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stesso tempo,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sostenere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progetti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ricerca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con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finalità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incrementare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ricadute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" dirty="0">
                <a:solidFill>
                  <a:srgbClr val="FFFFFF"/>
                </a:solidFill>
                <a:latin typeface="Tahoma"/>
                <a:cs typeface="Tahoma"/>
              </a:rPr>
              <a:t>gl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impatti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sul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territorio.</a:t>
            </a:r>
            <a:endParaRPr sz="3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600" dirty="0">
              <a:latin typeface="Tahoma"/>
              <a:cs typeface="Tahoma"/>
            </a:endParaRPr>
          </a:p>
          <a:p>
            <a:pPr marL="12700" marR="5080">
              <a:lnSpc>
                <a:spcPct val="117100"/>
              </a:lnSpc>
            </a:pP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L’obiettivo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dell’attività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comunicazione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consiste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consisterà nel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conferire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visibilità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quanto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appena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descritto. </a:t>
            </a:r>
            <a:r>
              <a:rPr sz="3100" b="1" spc="-100" dirty="0">
                <a:solidFill>
                  <a:srgbClr val="FFFFFF"/>
                </a:solidFill>
                <a:latin typeface="Tahoma"/>
                <a:cs typeface="Tahoma"/>
              </a:rPr>
              <a:t>E,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al contempo, </a:t>
            </a:r>
            <a:r>
              <a:rPr sz="3100" b="1" spc="35" dirty="0">
                <a:solidFill>
                  <a:srgbClr val="FFFFFF"/>
                </a:solidFill>
                <a:latin typeface="Tahoma"/>
                <a:cs typeface="Tahoma"/>
              </a:rPr>
              <a:t>gli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stessi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professionisti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della </a:t>
            </a:r>
            <a:r>
              <a:rPr sz="3100" b="1" spc="55" dirty="0">
                <a:solidFill>
                  <a:srgbClr val="FFFFFF"/>
                </a:solidFill>
                <a:latin typeface="Tahoma"/>
                <a:cs typeface="Tahoma"/>
              </a:rPr>
              <a:t>Fondazione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diventeranno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dei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cultori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del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proprio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ambito </a:t>
            </a:r>
            <a:r>
              <a:rPr sz="3100" b="1" spc="45" dirty="0">
                <a:solidFill>
                  <a:srgbClr val="FFFFFF"/>
                </a:solidFill>
                <a:latin typeface="Tahoma"/>
                <a:cs typeface="Tahoma"/>
              </a:rPr>
              <a:t>agli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occhi dei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 giornalisti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45" dirty="0">
                <a:solidFill>
                  <a:srgbClr val="FFFFFF"/>
                </a:solidFill>
                <a:latin typeface="Tahoma"/>
                <a:cs typeface="Tahoma"/>
              </a:rPr>
              <a:t>grazie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ad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4" dirty="0">
                <a:solidFill>
                  <a:srgbClr val="FFFFFF"/>
                </a:solidFill>
                <a:latin typeface="Tahoma"/>
                <a:cs typeface="Tahoma"/>
              </a:rPr>
              <a:t>attività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4" dirty="0">
                <a:solidFill>
                  <a:srgbClr val="FFFFFF"/>
                </a:solidFill>
                <a:latin typeface="Tahoma"/>
                <a:cs typeface="Tahoma"/>
              </a:rPr>
              <a:t>mirate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ed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efficaci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come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comunicati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stampa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ad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hoc, </a:t>
            </a:r>
            <a:r>
              <a:rPr sz="3100" b="1" spc="-8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dai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quali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possono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prendere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corpo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interviste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sia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scritte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sia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diretta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con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20" dirty="0">
                <a:solidFill>
                  <a:srgbClr val="FFFFFF"/>
                </a:solidFill>
                <a:latin typeface="Tahoma"/>
                <a:cs typeface="Tahoma"/>
              </a:rPr>
              <a:t>emittenti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radiofoniche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televisive.</a:t>
            </a:r>
            <a:endParaRPr sz="31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6874" y="893469"/>
            <a:ext cx="6254750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380" dirty="0"/>
              <a:t>M</a:t>
            </a:r>
            <a:r>
              <a:rPr sz="4900" spc="-190" dirty="0"/>
              <a:t>O</a:t>
            </a:r>
            <a:r>
              <a:rPr sz="4900" spc="95" dirty="0"/>
              <a:t>D</a:t>
            </a:r>
            <a:r>
              <a:rPr sz="4900" spc="5" dirty="0"/>
              <a:t>A</a:t>
            </a:r>
            <a:r>
              <a:rPr sz="4900" spc="-140" dirty="0"/>
              <a:t>L</a:t>
            </a:r>
            <a:r>
              <a:rPr sz="4900" spc="165" dirty="0"/>
              <a:t>I</a:t>
            </a:r>
            <a:r>
              <a:rPr sz="4900" spc="-204" dirty="0"/>
              <a:t>T</a:t>
            </a:r>
            <a:r>
              <a:rPr sz="4900" spc="10" dirty="0"/>
              <a:t>À</a:t>
            </a:r>
            <a:r>
              <a:rPr sz="4900" spc="-409" dirty="0"/>
              <a:t> </a:t>
            </a:r>
            <a:r>
              <a:rPr sz="4900" spc="95" dirty="0"/>
              <a:t>D</a:t>
            </a:r>
            <a:r>
              <a:rPr sz="4900" spc="165" dirty="0"/>
              <a:t>I</a:t>
            </a:r>
            <a:r>
              <a:rPr sz="4900" spc="-409" dirty="0"/>
              <a:t> </a:t>
            </a:r>
            <a:r>
              <a:rPr sz="4900" spc="-140" dirty="0"/>
              <a:t>L</a:t>
            </a:r>
            <a:r>
              <a:rPr sz="4900" spc="5" dirty="0"/>
              <a:t>A</a:t>
            </a:r>
            <a:r>
              <a:rPr sz="4900" spc="-10" dirty="0"/>
              <a:t>V</a:t>
            </a:r>
            <a:r>
              <a:rPr sz="4900" spc="-190" dirty="0"/>
              <a:t>O</a:t>
            </a:r>
            <a:r>
              <a:rPr sz="4900" spc="175" dirty="0"/>
              <a:t>R</a:t>
            </a:r>
            <a:r>
              <a:rPr sz="4900" spc="-185" dirty="0"/>
              <a:t>O</a:t>
            </a:r>
            <a:endParaRPr sz="4900"/>
          </a:p>
        </p:txBody>
      </p:sp>
      <p:sp>
        <p:nvSpPr>
          <p:cNvPr id="3" name="object 3"/>
          <p:cNvSpPr txBox="1"/>
          <p:nvPr/>
        </p:nvSpPr>
        <p:spPr>
          <a:xfrm>
            <a:off x="966879" y="2039126"/>
            <a:ext cx="16088994" cy="7219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95"/>
              </a:spcBef>
              <a:buAutoNum type="arabicParenR"/>
              <a:tabLst>
                <a:tab pos="492759" algn="l"/>
              </a:tabLst>
            </a:pP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Ogni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mese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si </a:t>
            </a:r>
            <a:r>
              <a:rPr sz="3100" b="1" spc="65" dirty="0">
                <a:solidFill>
                  <a:srgbClr val="FFFFFF"/>
                </a:solidFill>
                <a:latin typeface="Tahoma"/>
                <a:cs typeface="Tahoma"/>
              </a:rPr>
              <a:t>consiglia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 diramazione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uno,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massimo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due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comunicati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stampa,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corporate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approfondimenti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partendo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ricerche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internazionali,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 </a:t>
            </a:r>
            <a:r>
              <a:rPr sz="3100" b="1" spc="-8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evitare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sovraccaricare la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stampa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perdere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così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eventuali </a:t>
            </a:r>
            <a:r>
              <a:rPr sz="3100" b="1" spc="50" dirty="0">
                <a:solidFill>
                  <a:srgbClr val="FFFFFF"/>
                </a:solidFill>
                <a:latin typeface="Tahoma"/>
                <a:cs typeface="Tahoma"/>
              </a:rPr>
              <a:t>spazi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mediatici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d’importanza</a:t>
            </a:r>
            <a:r>
              <a:rPr sz="31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sia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5" dirty="0">
                <a:solidFill>
                  <a:srgbClr val="FFFFFF"/>
                </a:solidFill>
                <a:latin typeface="Tahoma"/>
                <a:cs typeface="Tahoma"/>
              </a:rPr>
              <a:t>Fondazione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sia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le</a:t>
            </a:r>
            <a:r>
              <a:rPr sz="31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nostre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spokesperson.</a:t>
            </a: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Tahoma"/>
              <a:buAutoNum type="arabicParenR"/>
            </a:pPr>
            <a:endParaRPr sz="3600">
              <a:latin typeface="Tahoma"/>
              <a:cs typeface="Tahoma"/>
            </a:endParaRPr>
          </a:p>
          <a:p>
            <a:pPr marL="12700" marR="501015">
              <a:lnSpc>
                <a:spcPct val="117100"/>
              </a:lnSpc>
              <a:buAutoNum type="arabicParenR"/>
              <a:tabLst>
                <a:tab pos="492759" algn="l"/>
              </a:tabLst>
            </a:pP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Ogni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comunicazione,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che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sia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cs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post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Linkedin,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vengono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sempre </a:t>
            </a:r>
            <a:r>
              <a:rPr sz="3100" b="1" spc="-89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mandati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approvazione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prima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effettuare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diramazioni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5" dirty="0">
                <a:solidFill>
                  <a:srgbClr val="FFFFFF"/>
                </a:solidFill>
                <a:latin typeface="Tahoma"/>
                <a:cs typeface="Tahoma"/>
              </a:rPr>
              <a:t>pubblicazioni.</a:t>
            </a: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Tahoma"/>
              <a:buAutoNum type="arabicParenR"/>
            </a:pPr>
            <a:endParaRPr sz="3600">
              <a:latin typeface="Tahoma"/>
              <a:cs typeface="Tahoma"/>
            </a:endParaRPr>
          </a:p>
          <a:p>
            <a:pPr marL="12700" marR="32384">
              <a:lnSpc>
                <a:spcPct val="117100"/>
              </a:lnSpc>
              <a:buAutoNum type="arabicParenR"/>
              <a:tabLst>
                <a:tab pos="492759" algn="l"/>
              </a:tabLst>
            </a:pP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fine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garantire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linearità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continuità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livello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comunicativo,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5" dirty="0">
                <a:solidFill>
                  <a:srgbClr val="FFFFFF"/>
                </a:solidFill>
                <a:latin typeface="Tahoma"/>
                <a:cs typeface="Tahoma"/>
              </a:rPr>
              <a:t>consiglia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 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coinvolgere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0" dirty="0">
                <a:solidFill>
                  <a:srgbClr val="FFFFFF"/>
                </a:solidFill>
                <a:latin typeface="Tahoma"/>
                <a:cs typeface="Tahoma"/>
              </a:rPr>
              <a:t>ogni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tipologia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contenitore,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ovvero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stampa,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nostro</a:t>
            </a:r>
            <a:r>
              <a:rPr sz="31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sito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 </a:t>
            </a:r>
            <a:r>
              <a:rPr sz="3100" b="1" spc="-8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55" dirty="0">
                <a:solidFill>
                  <a:srgbClr val="FFFFFF"/>
                </a:solidFill>
                <a:latin typeface="Tahoma"/>
                <a:cs typeface="Tahoma"/>
              </a:rPr>
              <a:t>social.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Questo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5" dirty="0">
                <a:solidFill>
                  <a:srgbClr val="FFFFFF"/>
                </a:solidFill>
                <a:latin typeface="Tahoma"/>
                <a:cs typeface="Tahoma"/>
              </a:rPr>
              <a:t>signfica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che,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25" dirty="0">
                <a:solidFill>
                  <a:srgbClr val="FFFFFF"/>
                </a:solidFill>
                <a:latin typeface="Tahoma"/>
                <a:cs typeface="Tahoma"/>
              </a:rPr>
              <a:t>tema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base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0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eventuale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60" dirty="0">
                <a:solidFill>
                  <a:srgbClr val="FFFFFF"/>
                </a:solidFill>
                <a:latin typeface="Tahoma"/>
                <a:cs typeface="Tahoma"/>
              </a:rPr>
              <a:t>cs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verrà</a:t>
            </a:r>
            <a:r>
              <a:rPr sz="31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75" dirty="0">
                <a:solidFill>
                  <a:srgbClr val="FFFFFF"/>
                </a:solidFill>
                <a:latin typeface="Tahoma"/>
                <a:cs typeface="Tahoma"/>
              </a:rPr>
              <a:t>propostoc, </a:t>
            </a:r>
            <a:r>
              <a:rPr sz="3100" b="1" spc="-89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con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le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opportune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modifiche,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anche </a:t>
            </a:r>
            <a:r>
              <a:rPr sz="3100" b="1" spc="100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versione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news per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il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website </a:t>
            </a:r>
            <a:r>
              <a:rPr sz="3100" b="1" spc="95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3100" b="1" spc="105" dirty="0">
                <a:solidFill>
                  <a:srgbClr val="FFFFFF"/>
                </a:solidFill>
                <a:latin typeface="Tahoma"/>
                <a:cs typeface="Tahoma"/>
              </a:rPr>
              <a:t>content </a:t>
            </a:r>
            <a:r>
              <a:rPr sz="3100" b="1" spc="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9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31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il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5" dirty="0">
                <a:solidFill>
                  <a:srgbClr val="FFFFFF"/>
                </a:solidFill>
                <a:latin typeface="Tahoma"/>
                <a:cs typeface="Tahoma"/>
              </a:rPr>
              <a:t>canale</a:t>
            </a:r>
            <a:r>
              <a:rPr sz="31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80" dirty="0">
                <a:solidFill>
                  <a:srgbClr val="FFFFFF"/>
                </a:solidFill>
                <a:latin typeface="Tahoma"/>
                <a:cs typeface="Tahoma"/>
              </a:rPr>
              <a:t>Linkedin.</a:t>
            </a:r>
            <a:endParaRPr sz="3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4095" y="1189891"/>
            <a:ext cx="114401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R</a:t>
            </a:r>
            <a:r>
              <a:rPr spc="5" dirty="0"/>
              <a:t>A</a:t>
            </a:r>
            <a:r>
              <a:rPr spc="570" dirty="0"/>
              <a:t>SS</a:t>
            </a:r>
            <a:r>
              <a:rPr spc="-95" dirty="0"/>
              <a:t>E</a:t>
            </a:r>
            <a:r>
              <a:rPr dirty="0"/>
              <a:t>G</a:t>
            </a:r>
            <a:r>
              <a:rPr spc="-20" dirty="0"/>
              <a:t>N</a:t>
            </a:r>
            <a:r>
              <a:rPr spc="10" dirty="0"/>
              <a:t>A</a:t>
            </a:r>
            <a:r>
              <a:rPr spc="-370" dirty="0"/>
              <a:t> </a:t>
            </a:r>
            <a:r>
              <a:rPr spc="570" dirty="0"/>
              <a:t>S</a:t>
            </a:r>
            <a:r>
              <a:rPr spc="-185" dirty="0"/>
              <a:t>T</a:t>
            </a:r>
            <a:r>
              <a:rPr spc="5" dirty="0"/>
              <a:t>A</a:t>
            </a:r>
            <a:r>
              <a:rPr spc="340" dirty="0"/>
              <a:t>M</a:t>
            </a:r>
            <a:r>
              <a:rPr spc="185" dirty="0"/>
              <a:t>P</a:t>
            </a:r>
            <a:r>
              <a:rPr spc="10" dirty="0"/>
              <a:t>A</a:t>
            </a:r>
            <a:r>
              <a:rPr spc="-370" dirty="0"/>
              <a:t> </a:t>
            </a:r>
            <a:r>
              <a:rPr spc="70" dirty="0"/>
              <a:t>&amp;</a:t>
            </a:r>
            <a:r>
              <a:rPr spc="-370" dirty="0"/>
              <a:t> </a:t>
            </a:r>
            <a:r>
              <a:rPr spc="570" dirty="0"/>
              <a:t>S</a:t>
            </a:r>
            <a:r>
              <a:rPr spc="-95" dirty="0"/>
              <a:t>E</a:t>
            </a:r>
            <a:r>
              <a:rPr dirty="0"/>
              <a:t>G</a:t>
            </a:r>
            <a:r>
              <a:rPr spc="-20" dirty="0"/>
              <a:t>N</a:t>
            </a:r>
            <a:r>
              <a:rPr spc="5" dirty="0"/>
              <a:t>A</a:t>
            </a:r>
            <a:r>
              <a:rPr spc="-125" dirty="0"/>
              <a:t>L</a:t>
            </a:r>
            <a:r>
              <a:rPr spc="5" dirty="0"/>
              <a:t>A</a:t>
            </a:r>
            <a:r>
              <a:rPr spc="-120" dirty="0"/>
              <a:t>Z</a:t>
            </a:r>
            <a:r>
              <a:rPr spc="145" dirty="0"/>
              <a:t>I</a:t>
            </a:r>
            <a:r>
              <a:rPr spc="-170" dirty="0"/>
              <a:t>O</a:t>
            </a:r>
            <a:r>
              <a:rPr spc="-20" dirty="0"/>
              <a:t>N</a:t>
            </a:r>
            <a:r>
              <a:rPr spc="150" dirty="0"/>
              <a:t>I</a:t>
            </a:r>
            <a:r>
              <a:rPr spc="-370" dirty="0"/>
              <a:t> </a:t>
            </a:r>
            <a:r>
              <a:rPr spc="340" dirty="0"/>
              <a:t>M</a:t>
            </a:r>
            <a:r>
              <a:rPr spc="-95" dirty="0"/>
              <a:t>E</a:t>
            </a:r>
            <a:r>
              <a:rPr spc="80" dirty="0"/>
              <a:t>D</a:t>
            </a:r>
            <a:r>
              <a:rPr spc="145" dirty="0"/>
              <a:t>I</a:t>
            </a:r>
            <a:r>
              <a:rPr spc="1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5050" y="2427334"/>
            <a:ext cx="16187419" cy="6597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599"/>
              </a:lnSpc>
              <a:spcBef>
                <a:spcPts val="95"/>
              </a:spcBef>
            </a:pPr>
            <a:r>
              <a:rPr sz="3700" b="1" spc="175" dirty="0">
                <a:solidFill>
                  <a:srgbClr val="FFFFFF"/>
                </a:solidFill>
                <a:latin typeface="Arial"/>
                <a:cs typeface="Arial"/>
              </a:rPr>
              <a:t>Oltre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25" dirty="0">
                <a:solidFill>
                  <a:srgbClr val="FFFFFF"/>
                </a:solidFill>
                <a:latin typeface="Arial"/>
                <a:cs typeface="Arial"/>
              </a:rPr>
              <a:t>alle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210" dirty="0">
                <a:solidFill>
                  <a:srgbClr val="FFFFFF"/>
                </a:solidFill>
                <a:latin typeface="Arial"/>
                <a:cs typeface="Arial"/>
              </a:rPr>
              <a:t>attività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8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30" dirty="0">
                <a:solidFill>
                  <a:srgbClr val="FFFFFF"/>
                </a:solidFill>
                <a:latin typeface="Arial"/>
                <a:cs typeface="Arial"/>
              </a:rPr>
              <a:t>scrittura,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45" dirty="0">
                <a:solidFill>
                  <a:srgbClr val="FFFFFF"/>
                </a:solidFill>
                <a:latin typeface="Arial"/>
                <a:cs typeface="Arial"/>
              </a:rPr>
              <a:t>un’altra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05" dirty="0">
                <a:solidFill>
                  <a:srgbClr val="FFFFFF"/>
                </a:solidFill>
                <a:latin typeface="Arial"/>
                <a:cs typeface="Arial"/>
              </a:rPr>
              <a:t>mansione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40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60" dirty="0">
                <a:solidFill>
                  <a:srgbClr val="FFFFFF"/>
                </a:solidFill>
                <a:latin typeface="Arial"/>
                <a:cs typeface="Arial"/>
              </a:rPr>
              <a:t>verrà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225" dirty="0">
                <a:solidFill>
                  <a:srgbClr val="FFFFFF"/>
                </a:solidFill>
                <a:latin typeface="Arial"/>
                <a:cs typeface="Arial"/>
              </a:rPr>
              <a:t>effettuata </a:t>
            </a:r>
            <a:r>
              <a:rPr sz="3700" b="1" spc="-10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70" dirty="0">
                <a:solidFill>
                  <a:srgbClr val="FFFFFF"/>
                </a:solidFill>
                <a:latin typeface="Arial"/>
                <a:cs typeface="Arial"/>
              </a:rPr>
              <a:t>quotidianamente </a:t>
            </a:r>
            <a:r>
              <a:rPr sz="3700" b="1" spc="90" dirty="0">
                <a:solidFill>
                  <a:srgbClr val="FFFFFF"/>
                </a:solidFill>
                <a:latin typeface="Arial"/>
                <a:cs typeface="Arial"/>
              </a:rPr>
              <a:t>sarà </a:t>
            </a:r>
            <a:r>
              <a:rPr sz="3700" b="1" spc="120" dirty="0">
                <a:solidFill>
                  <a:srgbClr val="FFFFFF"/>
                </a:solidFill>
                <a:latin typeface="Arial"/>
                <a:cs typeface="Arial"/>
              </a:rPr>
              <a:t>quella </a:t>
            </a:r>
            <a:r>
              <a:rPr sz="3700" b="1" spc="8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3700" b="1" spc="30" dirty="0">
                <a:solidFill>
                  <a:srgbClr val="FFFFFF"/>
                </a:solidFill>
                <a:latin typeface="Arial"/>
                <a:cs typeface="Arial"/>
              </a:rPr>
              <a:t>rassegna </a:t>
            </a:r>
            <a:r>
              <a:rPr sz="3700" b="1" spc="150" dirty="0">
                <a:solidFill>
                  <a:srgbClr val="FFFFFF"/>
                </a:solidFill>
                <a:latin typeface="Arial"/>
                <a:cs typeface="Arial"/>
              </a:rPr>
              <a:t>stampa </a:t>
            </a:r>
            <a:r>
              <a:rPr sz="3700" b="1" spc="40" dirty="0">
                <a:solidFill>
                  <a:srgbClr val="FFFFFF"/>
                </a:solidFill>
                <a:latin typeface="Arial"/>
                <a:cs typeface="Arial"/>
              </a:rPr>
              <a:t>che </a:t>
            </a:r>
            <a:r>
              <a:rPr sz="3700" b="1" spc="160" dirty="0">
                <a:solidFill>
                  <a:srgbClr val="FFFFFF"/>
                </a:solidFill>
                <a:latin typeface="Arial"/>
                <a:cs typeface="Arial"/>
              </a:rPr>
              <a:t>verrà </a:t>
            </a:r>
            <a:r>
              <a:rPr sz="370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20" dirty="0">
                <a:solidFill>
                  <a:srgbClr val="FFFFFF"/>
                </a:solidFill>
                <a:latin typeface="Arial"/>
                <a:cs typeface="Arial"/>
              </a:rPr>
              <a:t>intensificata, </a:t>
            </a:r>
            <a:r>
              <a:rPr sz="3700" b="1" spc="165" dirty="0">
                <a:solidFill>
                  <a:srgbClr val="FFFFFF"/>
                </a:solidFill>
                <a:latin typeface="Arial"/>
                <a:cs typeface="Arial"/>
              </a:rPr>
              <a:t>soprattutto, </a:t>
            </a:r>
            <a:r>
              <a:rPr sz="3700" b="1" spc="1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700" b="1" spc="-50" dirty="0">
                <a:solidFill>
                  <a:srgbClr val="FFFFFF"/>
                </a:solidFill>
                <a:latin typeface="Arial"/>
                <a:cs typeface="Arial"/>
              </a:rPr>
              <a:t>caso </a:t>
            </a:r>
            <a:r>
              <a:rPr sz="3700" b="1" spc="8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3700" b="1" spc="75" dirty="0">
                <a:solidFill>
                  <a:srgbClr val="FFFFFF"/>
                </a:solidFill>
                <a:latin typeface="Arial"/>
                <a:cs typeface="Arial"/>
              </a:rPr>
              <a:t>lanci </a:t>
            </a:r>
            <a:r>
              <a:rPr sz="3700" b="1" spc="30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3700" b="1" spc="130" dirty="0">
                <a:solidFill>
                  <a:srgbClr val="FFFFFF"/>
                </a:solidFill>
                <a:latin typeface="Arial"/>
                <a:cs typeface="Arial"/>
              </a:rPr>
              <a:t>diramazioni </a:t>
            </a:r>
            <a:r>
              <a:rPr sz="3700" b="1" spc="45" dirty="0">
                <a:solidFill>
                  <a:srgbClr val="FFFFFF"/>
                </a:solidFill>
                <a:latin typeface="Arial"/>
                <a:cs typeface="Arial"/>
              </a:rPr>
              <a:t>massive </a:t>
            </a:r>
            <a:r>
              <a:rPr sz="3700" b="1" spc="85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37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10" dirty="0">
                <a:solidFill>
                  <a:srgbClr val="FFFFFF"/>
                </a:solidFill>
                <a:latin typeface="Arial"/>
                <a:cs typeface="Arial"/>
              </a:rPr>
              <a:t>comunicati</a:t>
            </a:r>
            <a:r>
              <a:rPr sz="37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3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7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30" dirty="0">
                <a:solidFill>
                  <a:srgbClr val="FFFFFF"/>
                </a:solidFill>
                <a:latin typeface="Arial"/>
                <a:cs typeface="Arial"/>
              </a:rPr>
              <a:t>stampa.</a:t>
            </a:r>
            <a:endParaRPr sz="3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700" b="1" spc="5" dirty="0">
                <a:solidFill>
                  <a:srgbClr val="FFFFFF"/>
                </a:solidFill>
                <a:latin typeface="Arial"/>
                <a:cs typeface="Arial"/>
              </a:rPr>
              <a:t>Esempio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85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30" dirty="0">
                <a:solidFill>
                  <a:srgbClr val="FFFFFF"/>
                </a:solidFill>
                <a:latin typeface="Arial"/>
                <a:cs typeface="Arial"/>
              </a:rPr>
              <a:t>rassegna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50" dirty="0">
                <a:solidFill>
                  <a:srgbClr val="FFFFFF"/>
                </a:solidFill>
                <a:latin typeface="Arial"/>
                <a:cs typeface="Arial"/>
              </a:rPr>
              <a:t>stampa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35" dirty="0">
                <a:solidFill>
                  <a:srgbClr val="FFFFFF"/>
                </a:solidFill>
                <a:latin typeface="Arial"/>
                <a:cs typeface="Arial"/>
              </a:rPr>
              <a:t>(II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5" dirty="0">
                <a:solidFill>
                  <a:srgbClr val="FFFFFF"/>
                </a:solidFill>
                <a:latin typeface="Arial"/>
                <a:cs typeface="Arial"/>
              </a:rPr>
              <a:t>Edizione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50" dirty="0">
                <a:solidFill>
                  <a:srgbClr val="FFFFFF"/>
                </a:solidFill>
                <a:latin typeface="Arial"/>
                <a:cs typeface="Arial"/>
              </a:rPr>
              <a:t>Bando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30" dirty="0">
                <a:solidFill>
                  <a:srgbClr val="FFFFFF"/>
                </a:solidFill>
                <a:latin typeface="Arial"/>
                <a:cs typeface="Arial"/>
              </a:rPr>
              <a:t>Early</a:t>
            </a:r>
            <a:r>
              <a:rPr sz="37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95" dirty="0">
                <a:solidFill>
                  <a:srgbClr val="FFFFFF"/>
                </a:solidFill>
                <a:latin typeface="Arial"/>
                <a:cs typeface="Arial"/>
              </a:rPr>
              <a:t>Career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65" dirty="0">
                <a:solidFill>
                  <a:srgbClr val="FFFFFF"/>
                </a:solidFill>
                <a:latin typeface="Arial"/>
                <a:cs typeface="Arial"/>
              </a:rPr>
              <a:t>Award):</a:t>
            </a:r>
            <a:endParaRPr sz="3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100">
              <a:latin typeface="Arial"/>
              <a:cs typeface="Arial"/>
            </a:endParaRPr>
          </a:p>
          <a:p>
            <a:pPr marL="561975" indent="-549910">
              <a:lnSpc>
                <a:spcPct val="100000"/>
              </a:lnSpc>
              <a:spcBef>
                <a:spcPts val="5"/>
              </a:spcBef>
              <a:buFont typeface="Arial"/>
              <a:buAutoNum type="arabicParenR"/>
              <a:tabLst>
                <a:tab pos="562610" algn="l"/>
              </a:tabLst>
            </a:pPr>
            <a:r>
              <a:rPr sz="3700" b="1" i="1" spc="-65" dirty="0">
                <a:solidFill>
                  <a:srgbClr val="FFFFFF"/>
                </a:solidFill>
                <a:latin typeface="Arial"/>
                <a:cs typeface="Arial"/>
              </a:rPr>
              <a:t>Repubblica</a:t>
            </a:r>
            <a:r>
              <a:rPr sz="3700" b="1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i="1" spc="40" dirty="0">
                <a:solidFill>
                  <a:srgbClr val="FFFFFF"/>
                </a:solidFill>
                <a:latin typeface="Arial"/>
                <a:cs typeface="Arial"/>
              </a:rPr>
              <a:t>Affari</a:t>
            </a:r>
            <a:r>
              <a:rPr sz="3700" b="1" i="1" spc="-55" dirty="0">
                <a:solidFill>
                  <a:srgbClr val="FFFFFF"/>
                </a:solidFill>
                <a:latin typeface="Arial"/>
                <a:cs typeface="Arial"/>
              </a:rPr>
              <a:t> &amp;</a:t>
            </a:r>
            <a:r>
              <a:rPr sz="3700" b="1" i="1" spc="-50" dirty="0">
                <a:solidFill>
                  <a:srgbClr val="FFFFFF"/>
                </a:solidFill>
                <a:latin typeface="Arial"/>
                <a:cs typeface="Arial"/>
              </a:rPr>
              <a:t> Finanza</a:t>
            </a:r>
            <a:r>
              <a:rPr sz="3700" b="1" spc="-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37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40" dirty="0">
                <a:solidFill>
                  <a:srgbClr val="FFFFFF"/>
                </a:solidFill>
                <a:latin typeface="Arial"/>
                <a:cs typeface="Arial"/>
              </a:rPr>
              <a:t>https://shorturl.at/kwCXY.</a:t>
            </a:r>
            <a:endParaRPr sz="3700">
              <a:latin typeface="Arial"/>
              <a:cs typeface="Arial"/>
            </a:endParaRPr>
          </a:p>
          <a:p>
            <a:pPr marL="561975" indent="-549910">
              <a:lnSpc>
                <a:spcPct val="100000"/>
              </a:lnSpc>
              <a:spcBef>
                <a:spcPts val="735"/>
              </a:spcBef>
              <a:buFont typeface="Arial"/>
              <a:buAutoNum type="arabicParenR"/>
              <a:tabLst>
                <a:tab pos="562610" algn="l"/>
              </a:tabLst>
            </a:pPr>
            <a:r>
              <a:rPr sz="3700" b="1" i="1" spc="50" dirty="0">
                <a:solidFill>
                  <a:srgbClr val="FFFFFF"/>
                </a:solidFill>
                <a:latin typeface="Arial"/>
                <a:cs typeface="Arial"/>
              </a:rPr>
              <a:t>Milano</a:t>
            </a:r>
            <a:r>
              <a:rPr sz="3700" b="1" i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i="1" spc="-50" dirty="0">
                <a:solidFill>
                  <a:srgbClr val="FFFFFF"/>
                </a:solidFill>
                <a:latin typeface="Arial"/>
                <a:cs typeface="Arial"/>
              </a:rPr>
              <a:t>Finanza</a:t>
            </a:r>
            <a:r>
              <a:rPr sz="3700" b="1" spc="-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3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70" dirty="0">
                <a:solidFill>
                  <a:srgbClr val="FFFFFF"/>
                </a:solidFill>
                <a:latin typeface="Arial"/>
                <a:cs typeface="Arial"/>
              </a:rPr>
              <a:t>https://shorturl.at/hMUX2.</a:t>
            </a:r>
            <a:endParaRPr sz="3700">
              <a:latin typeface="Arial"/>
              <a:cs typeface="Arial"/>
            </a:endParaRPr>
          </a:p>
          <a:p>
            <a:pPr marL="561975" indent="-549910">
              <a:lnSpc>
                <a:spcPct val="100000"/>
              </a:lnSpc>
              <a:spcBef>
                <a:spcPts val="735"/>
              </a:spcBef>
              <a:buFont typeface="Arial"/>
              <a:buAutoNum type="arabicParenR"/>
              <a:tabLst>
                <a:tab pos="562610" algn="l"/>
              </a:tabLst>
            </a:pPr>
            <a:r>
              <a:rPr sz="3700" b="1" i="1" spc="-140" dirty="0">
                <a:solidFill>
                  <a:srgbClr val="FFFFFF"/>
                </a:solidFill>
                <a:latin typeface="Arial"/>
                <a:cs typeface="Arial"/>
              </a:rPr>
              <a:t>Tgcom24</a:t>
            </a:r>
            <a:r>
              <a:rPr sz="3700" b="1" spc="-14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37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700" b="1" spc="145" dirty="0">
                <a:solidFill>
                  <a:srgbClr val="FFFFFF"/>
                </a:solidFill>
                <a:latin typeface="Arial"/>
                <a:cs typeface="Arial"/>
              </a:rPr>
              <a:t>https://shorturl.at/anEFM.</a:t>
            </a:r>
            <a:endParaRPr sz="3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7878" y="1119477"/>
            <a:ext cx="1353248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65" dirty="0"/>
              <a:t>PROPOSTE</a:t>
            </a:r>
            <a:r>
              <a:rPr sz="4900" spc="-409" dirty="0"/>
              <a:t> </a:t>
            </a:r>
            <a:r>
              <a:rPr sz="4900" spc="130" dirty="0"/>
              <a:t>DI</a:t>
            </a:r>
            <a:r>
              <a:rPr sz="4900" spc="-405" dirty="0"/>
              <a:t> </a:t>
            </a:r>
            <a:r>
              <a:rPr sz="4900" spc="-35" dirty="0"/>
              <a:t>TAGLI</a:t>
            </a:r>
            <a:r>
              <a:rPr sz="4900" spc="-405" dirty="0"/>
              <a:t> </a:t>
            </a:r>
            <a:r>
              <a:rPr sz="4900" spc="20" dirty="0"/>
              <a:t>COMUNICATIVI:</a:t>
            </a:r>
            <a:r>
              <a:rPr sz="4900" spc="-405" dirty="0"/>
              <a:t> </a:t>
            </a:r>
            <a:r>
              <a:rPr sz="4900" spc="35" dirty="0"/>
              <a:t>ECONOMIA</a:t>
            </a:r>
            <a:endParaRPr sz="49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 marR="5080">
              <a:lnSpc>
                <a:spcPct val="115500"/>
              </a:lnSpc>
              <a:spcBef>
                <a:spcPts val="100"/>
              </a:spcBef>
              <a:buAutoNum type="arabicParenR"/>
              <a:tabLst>
                <a:tab pos="580390" algn="l"/>
              </a:tabLst>
            </a:pPr>
            <a:r>
              <a:rPr spc="135" dirty="0"/>
              <a:t>Titolo </a:t>
            </a:r>
            <a:r>
              <a:rPr spc="150" dirty="0"/>
              <a:t>del </a:t>
            </a:r>
            <a:r>
              <a:rPr spc="-105" dirty="0"/>
              <a:t>cs: </a:t>
            </a:r>
            <a:r>
              <a:rPr spc="75" dirty="0"/>
              <a:t>Economia, </a:t>
            </a:r>
            <a:r>
              <a:rPr spc="155" dirty="0"/>
              <a:t>boom </a:t>
            </a:r>
            <a:r>
              <a:rPr spc="185" dirty="0"/>
              <a:t>per </a:t>
            </a:r>
            <a:r>
              <a:rPr spc="150" dirty="0"/>
              <a:t>il </a:t>
            </a:r>
            <a:r>
              <a:rPr spc="210" dirty="0"/>
              <a:t>mercato </a:t>
            </a:r>
            <a:r>
              <a:rPr spc="125" dirty="0"/>
              <a:t>globale </a:t>
            </a:r>
            <a:r>
              <a:rPr spc="160" dirty="0"/>
              <a:t>della </a:t>
            </a:r>
            <a:r>
              <a:rPr spc="135" dirty="0"/>
              <a:t>ricerca </a:t>
            </a:r>
            <a:r>
              <a:rPr spc="140" dirty="0"/>
              <a:t> </a:t>
            </a:r>
            <a:r>
              <a:rPr spc="114" dirty="0"/>
              <a:t>biomedica:</a:t>
            </a:r>
            <a:r>
              <a:rPr spc="-65" dirty="0"/>
              <a:t> </a:t>
            </a:r>
            <a:r>
              <a:rPr spc="180" dirty="0"/>
              <a:t>prevista</a:t>
            </a:r>
            <a:r>
              <a:rPr spc="-60" dirty="0"/>
              <a:t> </a:t>
            </a:r>
            <a:r>
              <a:rPr spc="200" dirty="0"/>
              <a:t>una</a:t>
            </a:r>
            <a:r>
              <a:rPr spc="-65" dirty="0"/>
              <a:t> </a:t>
            </a:r>
            <a:r>
              <a:rPr spc="130" dirty="0"/>
              <a:t>crescita</a:t>
            </a:r>
            <a:r>
              <a:rPr spc="-60" dirty="0"/>
              <a:t> </a:t>
            </a:r>
            <a:r>
              <a:rPr spc="125" dirty="0"/>
              <a:t>di</a:t>
            </a:r>
            <a:r>
              <a:rPr spc="-65" dirty="0"/>
              <a:t> </a:t>
            </a:r>
            <a:r>
              <a:rPr spc="275" dirty="0"/>
              <a:t>fatturato</a:t>
            </a:r>
            <a:r>
              <a:rPr spc="-60" dirty="0"/>
              <a:t> </a:t>
            </a:r>
            <a:r>
              <a:rPr spc="150" dirty="0"/>
              <a:t>superiore</a:t>
            </a:r>
            <a:r>
              <a:rPr spc="-65" dirty="0"/>
              <a:t> </a:t>
            </a:r>
            <a:r>
              <a:rPr spc="180" dirty="0"/>
              <a:t>al</a:t>
            </a:r>
            <a:r>
              <a:rPr spc="-60" dirty="0"/>
              <a:t> </a:t>
            </a:r>
            <a:r>
              <a:rPr spc="200" dirty="0"/>
              <a:t>trilione</a:t>
            </a:r>
            <a:r>
              <a:rPr spc="-65" dirty="0"/>
              <a:t> </a:t>
            </a:r>
            <a:r>
              <a:rPr spc="125" dirty="0"/>
              <a:t>di</a:t>
            </a:r>
            <a:r>
              <a:rPr spc="-60" dirty="0"/>
              <a:t> </a:t>
            </a:r>
            <a:r>
              <a:rPr spc="114" dirty="0"/>
              <a:t>euro: </a:t>
            </a:r>
            <a:r>
              <a:rPr spc="120" dirty="0"/>
              <a:t> </a:t>
            </a:r>
            <a:r>
              <a:rPr spc="150" dirty="0"/>
              <a:t>il</a:t>
            </a:r>
            <a:r>
              <a:rPr spc="-65" dirty="0"/>
              <a:t> </a:t>
            </a:r>
            <a:r>
              <a:rPr spc="235" dirty="0"/>
              <a:t>trend</a:t>
            </a:r>
            <a:r>
              <a:rPr spc="-65" dirty="0"/>
              <a:t> </a:t>
            </a:r>
            <a:r>
              <a:rPr spc="105" dirty="0"/>
              <a:t>coinvolge</a:t>
            </a:r>
            <a:r>
              <a:rPr spc="-60" dirty="0"/>
              <a:t> </a:t>
            </a:r>
            <a:r>
              <a:rPr spc="145" dirty="0"/>
              <a:t>anche</a:t>
            </a:r>
            <a:r>
              <a:rPr spc="-65" dirty="0"/>
              <a:t> </a:t>
            </a:r>
            <a:r>
              <a:rPr spc="95" dirty="0"/>
              <a:t>l'Europa</a:t>
            </a:r>
            <a:r>
              <a:rPr spc="-65" dirty="0"/>
              <a:t> </a:t>
            </a:r>
            <a:r>
              <a:rPr spc="150" dirty="0"/>
              <a:t>e,</a:t>
            </a:r>
            <a:r>
              <a:rPr spc="-60" dirty="0"/>
              <a:t> </a:t>
            </a:r>
            <a:r>
              <a:rPr spc="175" dirty="0"/>
              <a:t>in</a:t>
            </a:r>
            <a:r>
              <a:rPr spc="-65" dirty="0"/>
              <a:t> </a:t>
            </a:r>
            <a:r>
              <a:rPr spc="180" dirty="0"/>
              <a:t>particolar</a:t>
            </a:r>
            <a:r>
              <a:rPr spc="-60" dirty="0"/>
              <a:t> </a:t>
            </a:r>
            <a:r>
              <a:rPr spc="140" dirty="0"/>
              <a:t>modo,</a:t>
            </a:r>
            <a:r>
              <a:rPr spc="-65" dirty="0"/>
              <a:t> </a:t>
            </a:r>
            <a:r>
              <a:rPr spc="150" dirty="0"/>
              <a:t>il</a:t>
            </a:r>
            <a:r>
              <a:rPr spc="-65" dirty="0"/>
              <a:t> </a:t>
            </a:r>
            <a:r>
              <a:rPr spc="55" dirty="0"/>
              <a:t>Bel</a:t>
            </a:r>
            <a:r>
              <a:rPr spc="-60" dirty="0"/>
              <a:t> </a:t>
            </a:r>
            <a:r>
              <a:rPr spc="80" dirty="0"/>
              <a:t>Paese</a:t>
            </a:r>
            <a:r>
              <a:rPr spc="-65" dirty="0"/>
              <a:t> </a:t>
            </a:r>
            <a:r>
              <a:rPr spc="135" dirty="0"/>
              <a:t>grazie </a:t>
            </a:r>
            <a:r>
              <a:rPr spc="140" dirty="0"/>
              <a:t> </a:t>
            </a:r>
            <a:r>
              <a:rPr spc="160" dirty="0"/>
              <a:t>ad</a:t>
            </a:r>
            <a:r>
              <a:rPr spc="-65" dirty="0"/>
              <a:t> </a:t>
            </a:r>
            <a:r>
              <a:rPr spc="185" dirty="0"/>
              <a:t>iniziative</a:t>
            </a:r>
            <a:r>
              <a:rPr spc="-60" dirty="0"/>
              <a:t> </a:t>
            </a:r>
            <a:r>
              <a:rPr spc="270" dirty="0"/>
              <a:t>mirate</a:t>
            </a:r>
            <a:r>
              <a:rPr spc="-60" dirty="0"/>
              <a:t> </a:t>
            </a:r>
            <a:r>
              <a:rPr spc="150" dirty="0"/>
              <a:t>ed</a:t>
            </a:r>
            <a:r>
              <a:rPr spc="-60" dirty="0"/>
              <a:t> </a:t>
            </a:r>
            <a:r>
              <a:rPr spc="140" dirty="0"/>
              <a:t>efficaci</a:t>
            </a:r>
            <a:r>
              <a:rPr spc="-60" dirty="0"/>
              <a:t> </a:t>
            </a:r>
            <a:r>
              <a:rPr spc="300" dirty="0"/>
              <a:t>tra</a:t>
            </a:r>
            <a:r>
              <a:rPr spc="-60" dirty="0"/>
              <a:t> </a:t>
            </a:r>
            <a:r>
              <a:rPr spc="90" dirty="0"/>
              <a:t>cui</a:t>
            </a:r>
            <a:r>
              <a:rPr spc="-60" dirty="0"/>
              <a:t> </a:t>
            </a:r>
            <a:r>
              <a:rPr spc="165" dirty="0"/>
              <a:t>quelle</a:t>
            </a:r>
            <a:r>
              <a:rPr spc="-60" dirty="0"/>
              <a:t> </a:t>
            </a:r>
            <a:r>
              <a:rPr spc="190" dirty="0"/>
              <a:t>intraprese</a:t>
            </a:r>
            <a:r>
              <a:rPr spc="-65" dirty="0"/>
              <a:t> </a:t>
            </a:r>
            <a:r>
              <a:rPr spc="175" dirty="0"/>
              <a:t>in</a:t>
            </a:r>
            <a:r>
              <a:rPr spc="-60" dirty="0"/>
              <a:t> </a:t>
            </a:r>
            <a:r>
              <a:rPr spc="150" dirty="0"/>
              <a:t>Lombardia</a:t>
            </a:r>
            <a:r>
              <a:rPr spc="-60" dirty="0"/>
              <a:t> </a:t>
            </a:r>
            <a:r>
              <a:rPr spc="165" dirty="0"/>
              <a:t>dalla </a:t>
            </a:r>
            <a:r>
              <a:rPr spc="-930" dirty="0"/>
              <a:t> </a:t>
            </a:r>
            <a:r>
              <a:rPr spc="95" dirty="0"/>
              <a:t>Fondazione</a:t>
            </a:r>
            <a:r>
              <a:rPr spc="-65" dirty="0"/>
              <a:t> </a:t>
            </a:r>
            <a:r>
              <a:rPr spc="110" dirty="0"/>
              <a:t>Regionale</a:t>
            </a:r>
            <a:r>
              <a:rPr spc="-65" dirty="0"/>
              <a:t> </a:t>
            </a:r>
            <a:r>
              <a:rPr spc="185" dirty="0"/>
              <a:t>per</a:t>
            </a:r>
            <a:r>
              <a:rPr spc="-65" dirty="0"/>
              <a:t> </a:t>
            </a:r>
            <a:r>
              <a:rPr spc="185" dirty="0"/>
              <a:t>la</a:t>
            </a:r>
            <a:r>
              <a:rPr spc="-65" dirty="0"/>
              <a:t> </a:t>
            </a:r>
            <a:r>
              <a:rPr spc="75" dirty="0"/>
              <a:t>Ricerca</a:t>
            </a:r>
            <a:r>
              <a:rPr spc="-65" dirty="0"/>
              <a:t> </a:t>
            </a:r>
            <a:r>
              <a:rPr spc="105" dirty="0"/>
              <a:t>Biomedica.</a:t>
            </a:r>
          </a:p>
          <a:p>
            <a:pPr marL="48260">
              <a:lnSpc>
                <a:spcPct val="100000"/>
              </a:lnSpc>
              <a:buClr>
                <a:srgbClr val="FFFFFF"/>
              </a:buClr>
              <a:buFont typeface="Arial"/>
              <a:buAutoNum type="arabicParenR"/>
            </a:pPr>
            <a:endParaRPr sz="4100"/>
          </a:p>
          <a:p>
            <a:pPr marL="60960" marR="2301875">
              <a:lnSpc>
                <a:spcPct val="115500"/>
              </a:lnSpc>
              <a:buAutoNum type="arabicParenR"/>
              <a:tabLst>
                <a:tab pos="580390" algn="l"/>
              </a:tabLst>
            </a:pPr>
            <a:r>
              <a:rPr spc="185" dirty="0"/>
              <a:t>Testate</a:t>
            </a:r>
            <a:r>
              <a:rPr spc="-60" dirty="0"/>
              <a:t> </a:t>
            </a:r>
            <a:r>
              <a:rPr spc="145" dirty="0"/>
              <a:t>giornalisteche</a:t>
            </a:r>
            <a:r>
              <a:rPr spc="-60" dirty="0"/>
              <a:t> </a:t>
            </a:r>
            <a:r>
              <a:rPr spc="120" dirty="0"/>
              <a:t>coinvolte:</a:t>
            </a:r>
            <a:r>
              <a:rPr spc="-55" dirty="0"/>
              <a:t> </a:t>
            </a:r>
            <a:r>
              <a:rPr spc="95" dirty="0"/>
              <a:t>Repubblica</a:t>
            </a:r>
            <a:r>
              <a:rPr spc="-60" dirty="0"/>
              <a:t> </a:t>
            </a:r>
            <a:r>
              <a:rPr spc="190" dirty="0"/>
              <a:t>Affari</a:t>
            </a:r>
            <a:r>
              <a:rPr spc="-60" dirty="0"/>
              <a:t> </a:t>
            </a:r>
            <a:r>
              <a:rPr spc="250" dirty="0"/>
              <a:t>&amp;</a:t>
            </a:r>
            <a:r>
              <a:rPr spc="-55" dirty="0"/>
              <a:t> </a:t>
            </a:r>
            <a:r>
              <a:rPr spc="75" dirty="0"/>
              <a:t>Finanza; </a:t>
            </a:r>
            <a:r>
              <a:rPr spc="-930" dirty="0"/>
              <a:t> </a:t>
            </a:r>
            <a:r>
              <a:rPr spc="65" dirty="0"/>
              <a:t>L'Economia</a:t>
            </a:r>
            <a:r>
              <a:rPr spc="-65" dirty="0"/>
              <a:t> </a:t>
            </a:r>
            <a:r>
              <a:rPr spc="150" dirty="0"/>
              <a:t>de</a:t>
            </a:r>
            <a:r>
              <a:rPr spc="-65" dirty="0"/>
              <a:t> </a:t>
            </a:r>
            <a:r>
              <a:rPr spc="190" dirty="0"/>
              <a:t>Il</a:t>
            </a:r>
            <a:r>
              <a:rPr spc="-65" dirty="0"/>
              <a:t> </a:t>
            </a:r>
            <a:r>
              <a:rPr spc="145" dirty="0"/>
              <a:t>Corriere</a:t>
            </a:r>
            <a:r>
              <a:rPr spc="-65" dirty="0"/>
              <a:t> </a:t>
            </a:r>
            <a:r>
              <a:rPr spc="160" dirty="0"/>
              <a:t>della</a:t>
            </a:r>
            <a:r>
              <a:rPr spc="-65" dirty="0"/>
              <a:t> </a:t>
            </a:r>
            <a:r>
              <a:rPr spc="45" dirty="0"/>
              <a:t>Sera;</a:t>
            </a:r>
            <a:r>
              <a:rPr spc="-65" dirty="0"/>
              <a:t> </a:t>
            </a:r>
            <a:r>
              <a:rPr spc="204" dirty="0"/>
              <a:t>Milano</a:t>
            </a:r>
            <a:r>
              <a:rPr spc="-60" dirty="0"/>
              <a:t> </a:t>
            </a:r>
            <a:r>
              <a:rPr spc="95" dirty="0"/>
              <a:t>Finanza.</a:t>
            </a:r>
          </a:p>
          <a:p>
            <a:pPr marL="48260">
              <a:lnSpc>
                <a:spcPct val="100000"/>
              </a:lnSpc>
              <a:buClr>
                <a:srgbClr val="FFFFFF"/>
              </a:buClr>
              <a:buFont typeface="Arial"/>
              <a:buAutoNum type="arabicParenR"/>
            </a:pPr>
            <a:endParaRPr sz="4100"/>
          </a:p>
          <a:p>
            <a:pPr marL="60960" marR="718820">
              <a:lnSpc>
                <a:spcPct val="115500"/>
              </a:lnSpc>
              <a:buAutoNum type="arabicParenR"/>
              <a:tabLst>
                <a:tab pos="580390" algn="l"/>
              </a:tabLst>
            </a:pPr>
            <a:r>
              <a:rPr spc="145" dirty="0"/>
              <a:t>Eventuale</a:t>
            </a:r>
            <a:r>
              <a:rPr spc="-60" dirty="0"/>
              <a:t> </a:t>
            </a:r>
            <a:r>
              <a:rPr spc="150" dirty="0"/>
              <a:t>coinvolgimento</a:t>
            </a:r>
            <a:r>
              <a:rPr spc="-60" dirty="0"/>
              <a:t> </a:t>
            </a:r>
            <a:r>
              <a:rPr spc="125" dirty="0"/>
              <a:t>di</a:t>
            </a:r>
            <a:r>
              <a:rPr spc="-55" dirty="0"/>
              <a:t> </a:t>
            </a:r>
            <a:r>
              <a:rPr spc="170" dirty="0"/>
              <a:t>esperti,</a:t>
            </a:r>
            <a:r>
              <a:rPr spc="-60" dirty="0"/>
              <a:t> </a:t>
            </a:r>
            <a:r>
              <a:rPr spc="145" dirty="0"/>
              <a:t>come</a:t>
            </a:r>
            <a:r>
              <a:rPr spc="-60" dirty="0"/>
              <a:t> </a:t>
            </a:r>
            <a:r>
              <a:rPr spc="120" dirty="0"/>
              <a:t>professori</a:t>
            </a:r>
            <a:r>
              <a:rPr spc="-55" dirty="0"/>
              <a:t> </a:t>
            </a:r>
            <a:r>
              <a:rPr spc="185" dirty="0"/>
              <a:t>universitari,</a:t>
            </a:r>
            <a:r>
              <a:rPr spc="-60" dirty="0"/>
              <a:t> </a:t>
            </a:r>
            <a:r>
              <a:rPr spc="180" dirty="0"/>
              <a:t>al </a:t>
            </a:r>
            <a:r>
              <a:rPr spc="-930" dirty="0"/>
              <a:t> </a:t>
            </a:r>
            <a:r>
              <a:rPr spc="200" dirty="0"/>
              <a:t>fine</a:t>
            </a:r>
            <a:r>
              <a:rPr spc="-65" dirty="0"/>
              <a:t> </a:t>
            </a:r>
            <a:r>
              <a:rPr spc="125" dirty="0"/>
              <a:t>di</a:t>
            </a:r>
            <a:r>
              <a:rPr spc="-65" dirty="0"/>
              <a:t> </a:t>
            </a:r>
            <a:r>
              <a:rPr spc="170" dirty="0"/>
              <a:t>conferire</a:t>
            </a:r>
            <a:r>
              <a:rPr spc="-60" dirty="0"/>
              <a:t> </a:t>
            </a:r>
            <a:r>
              <a:rPr spc="150" dirty="0"/>
              <a:t>maggiore</a:t>
            </a:r>
            <a:r>
              <a:rPr spc="-65" dirty="0"/>
              <a:t> </a:t>
            </a:r>
            <a:r>
              <a:rPr spc="175" dirty="0"/>
              <a:t>rilevanza</a:t>
            </a:r>
            <a:r>
              <a:rPr spc="-65" dirty="0"/>
              <a:t> </a:t>
            </a:r>
            <a:r>
              <a:rPr spc="150" dirty="0"/>
              <a:t>allo</a:t>
            </a:r>
            <a:r>
              <a:rPr spc="-60" dirty="0"/>
              <a:t> </a:t>
            </a:r>
            <a:r>
              <a:rPr spc="140" dirty="0"/>
              <a:t>studio</a:t>
            </a:r>
            <a:r>
              <a:rPr spc="-65" dirty="0"/>
              <a:t> </a:t>
            </a:r>
            <a:r>
              <a:rPr spc="114" dirty="0"/>
              <a:t>proposto.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8169" y="1106308"/>
            <a:ext cx="1269174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65" dirty="0"/>
              <a:t>PROPOSTE</a:t>
            </a:r>
            <a:r>
              <a:rPr sz="4900" spc="-405" dirty="0"/>
              <a:t> </a:t>
            </a:r>
            <a:r>
              <a:rPr sz="4900" spc="130" dirty="0"/>
              <a:t>DI</a:t>
            </a:r>
            <a:r>
              <a:rPr sz="4900" spc="-405" dirty="0"/>
              <a:t> </a:t>
            </a:r>
            <a:r>
              <a:rPr sz="4900" spc="-35" dirty="0"/>
              <a:t>TAGLI</a:t>
            </a:r>
            <a:r>
              <a:rPr sz="4900" spc="-405" dirty="0"/>
              <a:t> </a:t>
            </a:r>
            <a:r>
              <a:rPr sz="4900" spc="20" dirty="0"/>
              <a:t>COMUNICATIVI:</a:t>
            </a:r>
            <a:r>
              <a:rPr sz="4900" spc="-405" dirty="0"/>
              <a:t> </a:t>
            </a:r>
            <a:r>
              <a:rPr sz="4900" spc="-95" dirty="0"/>
              <a:t>HEALTH</a:t>
            </a:r>
            <a:endParaRPr sz="4900"/>
          </a:p>
        </p:txBody>
      </p:sp>
      <p:sp>
        <p:nvSpPr>
          <p:cNvPr id="3" name="object 3"/>
          <p:cNvSpPr txBox="1"/>
          <p:nvPr/>
        </p:nvSpPr>
        <p:spPr>
          <a:xfrm>
            <a:off x="802795" y="2400130"/>
            <a:ext cx="16217900" cy="6025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799"/>
              </a:lnSpc>
              <a:spcBef>
                <a:spcPts val="100"/>
              </a:spcBef>
              <a:buAutoNum type="arabicParenR"/>
              <a:tabLst>
                <a:tab pos="532765" algn="l"/>
              </a:tabLst>
            </a:pPr>
            <a:r>
              <a:rPr sz="3400" b="1" spc="140" dirty="0">
                <a:solidFill>
                  <a:srgbClr val="FFFFFF"/>
                </a:solidFill>
                <a:latin typeface="Arial"/>
                <a:cs typeface="Arial"/>
              </a:rPr>
              <a:t>Titolo </a:t>
            </a: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del </a:t>
            </a:r>
            <a:r>
              <a:rPr sz="3400" b="1" spc="-100" dirty="0">
                <a:solidFill>
                  <a:srgbClr val="FFFFFF"/>
                </a:solidFill>
                <a:latin typeface="Arial"/>
                <a:cs typeface="Arial"/>
              </a:rPr>
              <a:t>cs: </a:t>
            </a:r>
            <a:r>
              <a:rPr sz="3400" b="1" spc="140" dirty="0">
                <a:solidFill>
                  <a:srgbClr val="FFFFFF"/>
                </a:solidFill>
                <a:latin typeface="Arial"/>
                <a:cs typeface="Arial"/>
              </a:rPr>
              <a:t>Salute, </a:t>
            </a:r>
            <a:r>
              <a:rPr sz="3400" b="1" spc="170" dirty="0">
                <a:solidFill>
                  <a:srgbClr val="FFFFFF"/>
                </a:solidFill>
                <a:latin typeface="Arial"/>
                <a:cs typeface="Arial"/>
              </a:rPr>
              <a:t>dall'intelligenza </a:t>
            </a:r>
            <a:r>
              <a:rPr sz="3400" b="1" spc="195" dirty="0">
                <a:solidFill>
                  <a:srgbClr val="FFFFFF"/>
                </a:solidFill>
                <a:latin typeface="Arial"/>
                <a:cs typeface="Arial"/>
              </a:rPr>
              <a:t>artificiale </a:t>
            </a:r>
            <a:r>
              <a:rPr sz="3400" b="1" spc="185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3400" b="1" spc="160" dirty="0">
                <a:solidFill>
                  <a:srgbClr val="FFFFFF"/>
                </a:solidFill>
                <a:latin typeface="Arial"/>
                <a:cs typeface="Arial"/>
              </a:rPr>
              <a:t>robotica </a:t>
            </a:r>
            <a:r>
              <a:rPr sz="3400" b="1" spc="175" dirty="0">
                <a:solidFill>
                  <a:srgbClr val="FFFFFF"/>
                </a:solidFill>
                <a:latin typeface="Arial"/>
                <a:cs typeface="Arial"/>
              </a:rPr>
              <a:t>fino </a:t>
            </a:r>
            <a:r>
              <a:rPr sz="3400" b="1" spc="185" dirty="0">
                <a:solidFill>
                  <a:srgbClr val="FFFFFF"/>
                </a:solidFill>
                <a:latin typeface="Arial"/>
                <a:cs typeface="Arial"/>
              </a:rPr>
              <a:t>alla </a:t>
            </a:r>
            <a:r>
              <a:rPr sz="340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250" dirty="0">
                <a:solidFill>
                  <a:srgbClr val="FFFFFF"/>
                </a:solidFill>
                <a:latin typeface="Arial"/>
                <a:cs typeface="Arial"/>
              </a:rPr>
              <a:t>realtà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85" dirty="0">
                <a:solidFill>
                  <a:srgbClr val="FFFFFF"/>
                </a:solidFill>
                <a:latin typeface="Arial"/>
                <a:cs typeface="Arial"/>
              </a:rPr>
              <a:t>virtuale: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40" dirty="0">
                <a:solidFill>
                  <a:srgbClr val="FFFFFF"/>
                </a:solidFill>
                <a:latin typeface="Arial"/>
                <a:cs typeface="Arial"/>
              </a:rPr>
              <a:t>ecco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45" dirty="0">
                <a:solidFill>
                  <a:srgbClr val="FFFFFF"/>
                </a:solidFill>
                <a:latin typeface="Arial"/>
                <a:cs typeface="Arial"/>
              </a:rPr>
              <a:t>principali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240" dirty="0">
                <a:solidFill>
                  <a:srgbClr val="FFFFFF"/>
                </a:solidFill>
                <a:latin typeface="Arial"/>
                <a:cs typeface="Arial"/>
              </a:rPr>
              <a:t>trend</a:t>
            </a:r>
            <a:r>
              <a:rPr sz="3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65" dirty="0">
                <a:solidFill>
                  <a:srgbClr val="FFFFFF"/>
                </a:solidFill>
                <a:latin typeface="Arial"/>
                <a:cs typeface="Arial"/>
              </a:rPr>
              <a:t>della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40" dirty="0">
                <a:solidFill>
                  <a:srgbClr val="FFFFFF"/>
                </a:solidFill>
                <a:latin typeface="Arial"/>
                <a:cs typeface="Arial"/>
              </a:rPr>
              <a:t>ricerca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biomedica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75" dirty="0">
                <a:solidFill>
                  <a:srgbClr val="FFFFFF"/>
                </a:solidFill>
                <a:latin typeface="Arial"/>
                <a:cs typeface="Arial"/>
              </a:rPr>
              <a:t>secondo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95" dirty="0">
                <a:solidFill>
                  <a:srgbClr val="FFFFFF"/>
                </a:solidFill>
                <a:latin typeface="Arial"/>
                <a:cs typeface="Arial"/>
              </a:rPr>
              <a:t>gli </a:t>
            </a:r>
            <a:r>
              <a:rPr sz="3400" b="1" spc="-9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80" dirty="0">
                <a:solidFill>
                  <a:srgbClr val="FFFFFF"/>
                </a:solidFill>
                <a:latin typeface="Arial"/>
                <a:cs typeface="Arial"/>
              </a:rPr>
              <a:t>esperti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65" dirty="0">
                <a:solidFill>
                  <a:srgbClr val="FFFFFF"/>
                </a:solidFill>
                <a:latin typeface="Arial"/>
                <a:cs typeface="Arial"/>
              </a:rPr>
              <a:t>della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00" dirty="0">
                <a:solidFill>
                  <a:srgbClr val="FFFFFF"/>
                </a:solidFill>
                <a:latin typeface="Arial"/>
                <a:cs typeface="Arial"/>
              </a:rPr>
              <a:t>Fondazione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14" dirty="0">
                <a:solidFill>
                  <a:srgbClr val="FFFFFF"/>
                </a:solidFill>
                <a:latin typeface="Arial"/>
                <a:cs typeface="Arial"/>
              </a:rPr>
              <a:t>Regionale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70" dirty="0">
                <a:solidFill>
                  <a:srgbClr val="FFFFFF"/>
                </a:solidFill>
                <a:latin typeface="Arial"/>
                <a:cs typeface="Arial"/>
              </a:rPr>
              <a:t>lombarda.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AutoNum type="arabicParenR"/>
            </a:pPr>
            <a:endParaRPr sz="4100">
              <a:latin typeface="Arial"/>
              <a:cs typeface="Arial"/>
            </a:endParaRPr>
          </a:p>
          <a:p>
            <a:pPr marL="12700" marR="530225">
              <a:lnSpc>
                <a:spcPct val="115799"/>
              </a:lnSpc>
              <a:spcBef>
                <a:spcPts val="5"/>
              </a:spcBef>
              <a:buAutoNum type="arabicParenR"/>
              <a:tabLst>
                <a:tab pos="532765" algn="l"/>
              </a:tabLst>
            </a:pPr>
            <a:r>
              <a:rPr sz="3400" b="1" spc="190" dirty="0">
                <a:solidFill>
                  <a:srgbClr val="FFFFFF"/>
                </a:solidFill>
                <a:latin typeface="Arial"/>
                <a:cs typeface="Arial"/>
              </a:rPr>
              <a:t>Testate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giornalisteche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25" dirty="0">
                <a:solidFill>
                  <a:srgbClr val="FFFFFF"/>
                </a:solidFill>
                <a:latin typeface="Arial"/>
                <a:cs typeface="Arial"/>
              </a:rPr>
              <a:t>coinvolte: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Corriere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10" dirty="0">
                <a:solidFill>
                  <a:srgbClr val="FFFFFF"/>
                </a:solidFill>
                <a:latin typeface="Arial"/>
                <a:cs typeface="Arial"/>
              </a:rPr>
              <a:t>Salute;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00" dirty="0">
                <a:solidFill>
                  <a:srgbClr val="FFFFFF"/>
                </a:solidFill>
                <a:latin typeface="Arial"/>
                <a:cs typeface="Arial"/>
              </a:rPr>
              <a:t>Repubblica</a:t>
            </a:r>
            <a:r>
              <a:rPr sz="3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10" dirty="0">
                <a:solidFill>
                  <a:srgbClr val="FFFFFF"/>
                </a:solidFill>
                <a:latin typeface="Arial"/>
                <a:cs typeface="Arial"/>
              </a:rPr>
              <a:t>Salute; </a:t>
            </a:r>
            <a:r>
              <a:rPr sz="3400" b="1" spc="-9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20" dirty="0">
                <a:solidFill>
                  <a:srgbClr val="FFFFFF"/>
                </a:solidFill>
                <a:latin typeface="Arial"/>
                <a:cs typeface="Arial"/>
              </a:rPr>
              <a:t>ANSA </a:t>
            </a:r>
            <a:r>
              <a:rPr sz="3400" b="1" spc="125" dirty="0">
                <a:solidFill>
                  <a:srgbClr val="FFFFFF"/>
                </a:solidFill>
                <a:latin typeface="Arial"/>
                <a:cs typeface="Arial"/>
              </a:rPr>
              <a:t>Lifestyle; </a:t>
            </a:r>
            <a:r>
              <a:rPr sz="3400" b="1" spc="130" dirty="0">
                <a:solidFill>
                  <a:srgbClr val="FFFFFF"/>
                </a:solidFill>
                <a:latin typeface="Arial"/>
                <a:cs typeface="Arial"/>
              </a:rPr>
              <a:t>NOVA </a:t>
            </a:r>
            <a:r>
              <a:rPr sz="3400" b="1" spc="95" dirty="0">
                <a:solidFill>
                  <a:srgbClr val="FFFFFF"/>
                </a:solidFill>
                <a:latin typeface="Arial"/>
                <a:cs typeface="Arial"/>
              </a:rPr>
              <a:t>24 </a:t>
            </a:r>
            <a:r>
              <a:rPr sz="3400" b="1" spc="-55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3400" b="1" spc="195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3400" b="1" spc="30" dirty="0">
                <a:solidFill>
                  <a:srgbClr val="FFFFFF"/>
                </a:solidFill>
                <a:latin typeface="Arial"/>
                <a:cs typeface="Arial"/>
              </a:rPr>
              <a:t>Sole </a:t>
            </a:r>
            <a:r>
              <a:rPr sz="3400" b="1" spc="95" dirty="0">
                <a:solidFill>
                  <a:srgbClr val="FFFFFF"/>
                </a:solidFill>
                <a:latin typeface="Arial"/>
                <a:cs typeface="Arial"/>
              </a:rPr>
              <a:t>24 </a:t>
            </a:r>
            <a:r>
              <a:rPr sz="3400" b="1" spc="100" dirty="0">
                <a:solidFill>
                  <a:srgbClr val="FFFFFF"/>
                </a:solidFill>
                <a:latin typeface="Arial"/>
                <a:cs typeface="Arial"/>
              </a:rPr>
              <a:t>Ore; </a:t>
            </a:r>
            <a:r>
              <a:rPr sz="3400" b="1" spc="229" dirty="0">
                <a:solidFill>
                  <a:srgbClr val="FFFFFF"/>
                </a:solidFill>
                <a:latin typeface="Arial"/>
                <a:cs typeface="Arial"/>
              </a:rPr>
              <a:t>Italian </a:t>
            </a:r>
            <a:r>
              <a:rPr sz="3400" b="1" spc="25" dirty="0">
                <a:solidFill>
                  <a:srgbClr val="FFFFFF"/>
                </a:solidFill>
                <a:latin typeface="Arial"/>
                <a:cs typeface="Arial"/>
              </a:rPr>
              <a:t>Tech; </a:t>
            </a:r>
            <a:r>
              <a:rPr sz="3400" b="1" spc="195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3400" b="1" spc="120" dirty="0">
                <a:solidFill>
                  <a:srgbClr val="FFFFFF"/>
                </a:solidFill>
                <a:latin typeface="Arial"/>
                <a:cs typeface="Arial"/>
              </a:rPr>
              <a:t>Messaggero </a:t>
            </a:r>
            <a:r>
              <a:rPr sz="3400" b="1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10" dirty="0">
                <a:solidFill>
                  <a:srgbClr val="FFFFFF"/>
                </a:solidFill>
                <a:latin typeface="Arial"/>
                <a:cs typeface="Arial"/>
              </a:rPr>
              <a:t>sezione</a:t>
            </a:r>
            <a:r>
              <a:rPr sz="3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85" dirty="0">
                <a:solidFill>
                  <a:srgbClr val="FFFFFF"/>
                </a:solidFill>
                <a:latin typeface="Arial"/>
                <a:cs typeface="Arial"/>
              </a:rPr>
              <a:t>Tecnologia.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AutoNum type="arabicParenR"/>
            </a:pPr>
            <a:endParaRPr sz="4100">
              <a:latin typeface="Arial"/>
              <a:cs typeface="Arial"/>
            </a:endParaRPr>
          </a:p>
          <a:p>
            <a:pPr marL="12700" marR="398780">
              <a:lnSpc>
                <a:spcPct val="115799"/>
              </a:lnSpc>
              <a:buAutoNum type="arabicParenR"/>
              <a:tabLst>
                <a:tab pos="532765" algn="l"/>
              </a:tabLst>
            </a:pP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Eventuale</a:t>
            </a:r>
            <a:r>
              <a:rPr sz="3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5" dirty="0">
                <a:solidFill>
                  <a:srgbClr val="FFFFFF"/>
                </a:solidFill>
                <a:latin typeface="Arial"/>
                <a:cs typeface="Arial"/>
              </a:rPr>
              <a:t>coinvolgimento</a:t>
            </a:r>
            <a:r>
              <a:rPr sz="3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30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70" dirty="0">
                <a:solidFill>
                  <a:srgbClr val="FFFFFF"/>
                </a:solidFill>
                <a:latin typeface="Arial"/>
                <a:cs typeface="Arial"/>
              </a:rPr>
              <a:t>esperti,</a:t>
            </a:r>
            <a:r>
              <a:rPr sz="3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0" dirty="0">
                <a:solidFill>
                  <a:srgbClr val="FFFFFF"/>
                </a:solidFill>
                <a:latin typeface="Arial"/>
                <a:cs typeface="Arial"/>
              </a:rPr>
              <a:t>come</a:t>
            </a:r>
            <a:r>
              <a:rPr sz="3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25" dirty="0">
                <a:solidFill>
                  <a:srgbClr val="FFFFFF"/>
                </a:solidFill>
                <a:latin typeface="Arial"/>
                <a:cs typeface="Arial"/>
              </a:rPr>
              <a:t>professori</a:t>
            </a:r>
            <a:r>
              <a:rPr sz="3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85" dirty="0">
                <a:solidFill>
                  <a:srgbClr val="FFFFFF"/>
                </a:solidFill>
                <a:latin typeface="Arial"/>
                <a:cs typeface="Arial"/>
              </a:rPr>
              <a:t>universitari,</a:t>
            </a:r>
            <a:r>
              <a:rPr sz="3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8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3400" b="1" spc="-9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204" dirty="0">
                <a:solidFill>
                  <a:srgbClr val="FFFFFF"/>
                </a:solidFill>
                <a:latin typeface="Arial"/>
                <a:cs typeface="Arial"/>
              </a:rPr>
              <a:t>fine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30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75" dirty="0">
                <a:solidFill>
                  <a:srgbClr val="FFFFFF"/>
                </a:solidFill>
                <a:latin typeface="Arial"/>
                <a:cs typeface="Arial"/>
              </a:rPr>
              <a:t>conferire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5" dirty="0">
                <a:solidFill>
                  <a:srgbClr val="FFFFFF"/>
                </a:solidFill>
                <a:latin typeface="Arial"/>
                <a:cs typeface="Arial"/>
              </a:rPr>
              <a:t>maggiore</a:t>
            </a:r>
            <a:r>
              <a:rPr sz="3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80" dirty="0">
                <a:solidFill>
                  <a:srgbClr val="FFFFFF"/>
                </a:solidFill>
                <a:latin typeface="Arial"/>
                <a:cs typeface="Arial"/>
              </a:rPr>
              <a:t>rilevanza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55" dirty="0">
                <a:solidFill>
                  <a:srgbClr val="FFFFFF"/>
                </a:solidFill>
                <a:latin typeface="Arial"/>
                <a:cs typeface="Arial"/>
              </a:rPr>
              <a:t>allo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45" dirty="0">
                <a:solidFill>
                  <a:srgbClr val="FFFFFF"/>
                </a:solidFill>
                <a:latin typeface="Arial"/>
                <a:cs typeface="Arial"/>
              </a:rPr>
              <a:t>studio</a:t>
            </a:r>
            <a:r>
              <a:rPr sz="3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b="1" spc="120" dirty="0">
                <a:solidFill>
                  <a:srgbClr val="FFFFFF"/>
                </a:solidFill>
                <a:latin typeface="Arial"/>
                <a:cs typeface="Arial"/>
              </a:rPr>
              <a:t>proposto.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9716" y="522319"/>
            <a:ext cx="11408410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-105" dirty="0"/>
              <a:t>E</a:t>
            </a:r>
            <a:r>
              <a:rPr sz="4900" spc="-10" dirty="0"/>
              <a:t>V</a:t>
            </a:r>
            <a:r>
              <a:rPr sz="4900" spc="-105" dirty="0"/>
              <a:t>E</a:t>
            </a:r>
            <a:r>
              <a:rPr sz="4900" spc="-20" dirty="0"/>
              <a:t>N</a:t>
            </a:r>
            <a:r>
              <a:rPr sz="4900" spc="-204" dirty="0"/>
              <a:t>T</a:t>
            </a:r>
            <a:r>
              <a:rPr sz="4900" spc="165" dirty="0"/>
              <a:t>I</a:t>
            </a:r>
            <a:r>
              <a:rPr sz="4900" spc="-530" dirty="0"/>
              <a:t>:</a:t>
            </a:r>
            <a:r>
              <a:rPr sz="4900" spc="-409" dirty="0"/>
              <a:t> </a:t>
            </a:r>
            <a:r>
              <a:rPr sz="4900" spc="-190" dirty="0"/>
              <a:t>O</a:t>
            </a:r>
            <a:r>
              <a:rPr sz="4900" spc="175" dirty="0"/>
              <a:t>R</a:t>
            </a:r>
            <a:r>
              <a:rPr sz="4900" dirty="0"/>
              <a:t>G</a:t>
            </a:r>
            <a:r>
              <a:rPr sz="4900" spc="5" dirty="0"/>
              <a:t>A</a:t>
            </a:r>
            <a:r>
              <a:rPr sz="4900" spc="-20" dirty="0"/>
              <a:t>N</a:t>
            </a:r>
            <a:r>
              <a:rPr sz="4900" spc="165" dirty="0"/>
              <a:t>I</a:t>
            </a:r>
            <a:r>
              <a:rPr sz="4900" spc="-130" dirty="0"/>
              <a:t>ZZ</a:t>
            </a:r>
            <a:r>
              <a:rPr sz="4900" spc="5" dirty="0"/>
              <a:t>A</a:t>
            </a:r>
            <a:r>
              <a:rPr sz="4900" spc="-130" dirty="0"/>
              <a:t>Z</a:t>
            </a:r>
            <a:r>
              <a:rPr sz="4900" spc="165" dirty="0"/>
              <a:t>I</a:t>
            </a:r>
            <a:r>
              <a:rPr sz="4900" spc="-190" dirty="0"/>
              <a:t>O</a:t>
            </a:r>
            <a:r>
              <a:rPr sz="4900" spc="-20" dirty="0"/>
              <a:t>N</a:t>
            </a:r>
            <a:r>
              <a:rPr sz="4900" spc="-100" dirty="0"/>
              <a:t>E</a:t>
            </a:r>
            <a:r>
              <a:rPr sz="4900" spc="-409" dirty="0"/>
              <a:t> </a:t>
            </a:r>
            <a:r>
              <a:rPr sz="4900" spc="80" dirty="0"/>
              <a:t>&amp;</a:t>
            </a:r>
            <a:r>
              <a:rPr sz="4900" spc="-409" dirty="0"/>
              <a:t> </a:t>
            </a:r>
            <a:r>
              <a:rPr sz="4900" spc="-215" dirty="0"/>
              <a:t>F</a:t>
            </a:r>
            <a:r>
              <a:rPr sz="4900" spc="-190" dirty="0"/>
              <a:t>O</a:t>
            </a:r>
            <a:r>
              <a:rPr sz="4900" spc="-140" dirty="0"/>
              <a:t>LL</a:t>
            </a:r>
            <a:r>
              <a:rPr sz="4900" spc="-190" dirty="0"/>
              <a:t>O</a:t>
            </a:r>
            <a:r>
              <a:rPr sz="4900" spc="200" dirty="0"/>
              <a:t>W</a:t>
            </a:r>
            <a:r>
              <a:rPr sz="4900" spc="-409" dirty="0"/>
              <a:t> </a:t>
            </a:r>
            <a:r>
              <a:rPr sz="4900" spc="-125" dirty="0"/>
              <a:t>U</a:t>
            </a:r>
            <a:r>
              <a:rPr sz="4900" spc="215" dirty="0"/>
              <a:t>P</a:t>
            </a:r>
            <a:endParaRPr sz="4900"/>
          </a:p>
        </p:txBody>
      </p:sp>
      <p:sp>
        <p:nvSpPr>
          <p:cNvPr id="3" name="object 3"/>
          <p:cNvSpPr txBox="1"/>
          <p:nvPr/>
        </p:nvSpPr>
        <p:spPr>
          <a:xfrm>
            <a:off x="818079" y="1974298"/>
            <a:ext cx="16812895" cy="76708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00" b="1" spc="220" dirty="0">
                <a:solidFill>
                  <a:srgbClr val="FFFFFF"/>
                </a:solidFill>
                <a:latin typeface="Arial"/>
                <a:cs typeface="Arial"/>
              </a:rPr>
              <a:t>Attività</a:t>
            </a:r>
            <a:r>
              <a:rPr sz="29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organizzate/svolte: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>
              <a:latin typeface="Arial"/>
              <a:cs typeface="Arial"/>
            </a:endParaRPr>
          </a:p>
          <a:p>
            <a:pPr marL="12700" marR="154305">
              <a:lnSpc>
                <a:spcPct val="116399"/>
              </a:lnSpc>
              <a:buAutoNum type="arabicParenR"/>
              <a:tabLst>
                <a:tab pos="458470" algn="l"/>
              </a:tabLst>
            </a:pPr>
            <a:r>
              <a:rPr sz="2900" b="1" spc="100" dirty="0">
                <a:solidFill>
                  <a:srgbClr val="FFFFFF"/>
                </a:solidFill>
                <a:latin typeface="Arial"/>
                <a:cs typeface="Arial"/>
              </a:rPr>
              <a:t>Elaborazione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5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concept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65" dirty="0">
                <a:solidFill>
                  <a:srgbClr val="FFFFFF"/>
                </a:solidFill>
                <a:latin typeface="Arial"/>
                <a:cs typeface="Arial"/>
              </a:rPr>
              <a:t>un'ipotetica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65" dirty="0">
                <a:solidFill>
                  <a:srgbClr val="FFFFFF"/>
                </a:solidFill>
                <a:latin typeface="Arial"/>
                <a:cs typeface="Arial"/>
              </a:rPr>
              <a:t>scaletta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65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0" dirty="0">
                <a:solidFill>
                  <a:srgbClr val="FFFFFF"/>
                </a:solidFill>
                <a:latin typeface="Arial"/>
                <a:cs typeface="Arial"/>
              </a:rPr>
              <a:t>fine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0" dirty="0">
                <a:solidFill>
                  <a:srgbClr val="FFFFFF"/>
                </a:solidFill>
                <a:latin typeface="Arial"/>
                <a:cs typeface="Arial"/>
              </a:rPr>
              <a:t>prevedere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70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0" dirty="0">
                <a:solidFill>
                  <a:srgbClr val="FFFFFF"/>
                </a:solidFill>
                <a:latin typeface="Arial"/>
                <a:cs typeface="Arial"/>
              </a:rPr>
              <a:t>anticipo </a:t>
            </a:r>
            <a:r>
              <a:rPr sz="2900" b="1" spc="-7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0" dirty="0">
                <a:solidFill>
                  <a:srgbClr val="FFFFFF"/>
                </a:solidFill>
                <a:latin typeface="Arial"/>
                <a:cs typeface="Arial"/>
              </a:rPr>
              <a:t>diverse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25" dirty="0">
                <a:solidFill>
                  <a:srgbClr val="FFFFFF"/>
                </a:solidFill>
                <a:latin typeface="Arial"/>
                <a:cs typeface="Arial"/>
              </a:rPr>
              <a:t>fasi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dell'appuntamento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fase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0" dirty="0">
                <a:solidFill>
                  <a:srgbClr val="FFFFFF"/>
                </a:solidFill>
                <a:latin typeface="Arial"/>
                <a:cs typeface="Arial"/>
              </a:rPr>
              <a:t>organizzazione.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AutoNum type="arabicParenR"/>
            </a:pPr>
            <a:endParaRPr sz="3500">
              <a:latin typeface="Arial"/>
              <a:cs typeface="Arial"/>
            </a:endParaRPr>
          </a:p>
          <a:p>
            <a:pPr marL="12700" marR="1401445">
              <a:lnSpc>
                <a:spcPct val="116399"/>
              </a:lnSpc>
              <a:buAutoNum type="arabicParenR"/>
              <a:tabLst>
                <a:tab pos="458470" algn="l"/>
              </a:tabLst>
            </a:pPr>
            <a:r>
              <a:rPr sz="2900" b="1" spc="120" dirty="0">
                <a:solidFill>
                  <a:srgbClr val="FFFFFF"/>
                </a:solidFill>
                <a:latin typeface="Arial"/>
                <a:cs typeface="Arial"/>
              </a:rPr>
              <a:t>Stesura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5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70" dirty="0">
                <a:solidFill>
                  <a:srgbClr val="FFFFFF"/>
                </a:solidFill>
                <a:latin typeface="Arial"/>
                <a:cs typeface="Arial"/>
              </a:rPr>
              <a:t>copy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70" dirty="0">
                <a:solidFill>
                  <a:srgbClr val="FFFFFF"/>
                </a:solidFill>
                <a:latin typeface="Arial"/>
                <a:cs typeface="Arial"/>
              </a:rPr>
              <a:t>hoc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0" dirty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85" dirty="0">
                <a:solidFill>
                  <a:srgbClr val="FFFFFF"/>
                </a:solidFill>
                <a:latin typeface="Arial"/>
                <a:cs typeface="Arial"/>
              </a:rPr>
              <a:t>"Save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2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Date"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grafico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90" dirty="0">
                <a:solidFill>
                  <a:srgbClr val="FFFFFF"/>
                </a:solidFill>
                <a:latin typeface="Arial"/>
                <a:cs typeface="Arial"/>
              </a:rPr>
              <a:t>inoltrare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organi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900" b="1" spc="-7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stampa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0" dirty="0">
                <a:solidFill>
                  <a:srgbClr val="FFFFFF"/>
                </a:solidFill>
                <a:latin typeface="Arial"/>
                <a:cs typeface="Arial"/>
              </a:rPr>
              <a:t>organizzazioni/figure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0" dirty="0">
                <a:solidFill>
                  <a:srgbClr val="FFFFFF"/>
                </a:solidFill>
                <a:latin typeface="Arial"/>
                <a:cs typeface="Arial"/>
              </a:rPr>
              <a:t>istituzionali</a:t>
            </a:r>
            <a:r>
              <a:rPr sz="2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0" dirty="0">
                <a:solidFill>
                  <a:srgbClr val="FFFFFF"/>
                </a:solidFill>
                <a:latin typeface="Arial"/>
                <a:cs typeface="Arial"/>
              </a:rPr>
              <a:t>coinvolte.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AutoNum type="arabicParenR"/>
            </a:pPr>
            <a:endParaRPr sz="3500">
              <a:latin typeface="Arial"/>
              <a:cs typeface="Arial"/>
            </a:endParaRPr>
          </a:p>
          <a:p>
            <a:pPr marL="12700" marR="5080">
              <a:lnSpc>
                <a:spcPct val="116399"/>
              </a:lnSpc>
              <a:buAutoNum type="arabicParenR"/>
              <a:tabLst>
                <a:tab pos="458470" algn="l"/>
              </a:tabLst>
            </a:pPr>
            <a:r>
              <a:rPr sz="2900" b="1" spc="120" dirty="0">
                <a:solidFill>
                  <a:srgbClr val="FFFFFF"/>
                </a:solidFill>
                <a:latin typeface="Arial"/>
                <a:cs typeface="Arial"/>
              </a:rPr>
              <a:t>Gestione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90" dirty="0">
                <a:solidFill>
                  <a:srgbClr val="FFFFFF"/>
                </a:solidFill>
                <a:latin typeface="Arial"/>
                <a:cs typeface="Arial"/>
              </a:rPr>
              <a:t>eventuali</a:t>
            </a:r>
            <a:r>
              <a:rPr sz="29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interviste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9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75" dirty="0">
                <a:solidFill>
                  <a:srgbClr val="FFFFFF"/>
                </a:solidFill>
                <a:latin typeface="Arial"/>
                <a:cs typeface="Arial"/>
              </a:rPr>
              <a:t>occasione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65" dirty="0">
                <a:solidFill>
                  <a:srgbClr val="FFFFFF"/>
                </a:solidFill>
                <a:latin typeface="Arial"/>
                <a:cs typeface="Arial"/>
              </a:rPr>
              <a:t>dell'evento</a:t>
            </a:r>
            <a:r>
              <a:rPr sz="29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questione</a:t>
            </a:r>
            <a:r>
              <a:rPr sz="29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25" dirty="0">
                <a:solidFill>
                  <a:srgbClr val="FFFFFF"/>
                </a:solidFill>
                <a:latin typeface="Arial"/>
                <a:cs typeface="Arial"/>
              </a:rPr>
              <a:t>compagnia</a:t>
            </a:r>
            <a:r>
              <a:rPr sz="2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900" b="1" spc="-7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giornalisti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nazionali/locali/specializzati </a:t>
            </a:r>
            <a:r>
              <a:rPr sz="2900" b="1" spc="105" dirty="0">
                <a:solidFill>
                  <a:srgbClr val="FFFFFF"/>
                </a:solidFill>
                <a:latin typeface="Arial"/>
                <a:cs typeface="Arial"/>
              </a:rPr>
              <a:t>che vogliono </a:t>
            </a:r>
            <a:r>
              <a:rPr sz="2900" b="1" spc="190" dirty="0">
                <a:solidFill>
                  <a:srgbClr val="FFFFFF"/>
                </a:solidFill>
                <a:latin typeface="Arial"/>
                <a:cs typeface="Arial"/>
              </a:rPr>
              <a:t>avere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maggiori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info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dalle </a:t>
            </a:r>
            <a:r>
              <a:rPr sz="29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00" dirty="0">
                <a:solidFill>
                  <a:srgbClr val="FFFFFF"/>
                </a:solidFill>
                <a:latin typeface="Arial"/>
                <a:cs typeface="Arial"/>
              </a:rPr>
              <a:t>spokesperson</a:t>
            </a:r>
            <a:r>
              <a:rPr sz="29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50" dirty="0">
                <a:solidFill>
                  <a:srgbClr val="FFFFFF"/>
                </a:solidFill>
                <a:latin typeface="Arial"/>
                <a:cs typeface="Arial"/>
              </a:rPr>
              <a:t>presenti.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AutoNum type="arabicParenR"/>
            </a:pPr>
            <a:endParaRPr sz="3500">
              <a:latin typeface="Arial"/>
              <a:cs typeface="Arial"/>
            </a:endParaRPr>
          </a:p>
          <a:p>
            <a:pPr marL="12700" marR="645795">
              <a:lnSpc>
                <a:spcPct val="116399"/>
              </a:lnSpc>
              <a:buAutoNum type="arabicParenR"/>
              <a:tabLst>
                <a:tab pos="458470" algn="l"/>
              </a:tabLst>
            </a:pP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Scrittura</a:t>
            </a:r>
            <a:r>
              <a:rPr sz="29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5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comunicato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stampa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200" dirty="0">
                <a:solidFill>
                  <a:srgbClr val="FFFFFF"/>
                </a:solidFill>
                <a:latin typeface="Arial"/>
                <a:cs typeface="Arial"/>
              </a:rPr>
              <a:t>utile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0" dirty="0">
                <a:solidFill>
                  <a:srgbClr val="FFFFFF"/>
                </a:solidFill>
                <a:latin typeface="Arial"/>
                <a:cs typeface="Arial"/>
              </a:rPr>
              <a:t>descrivere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95" dirty="0">
                <a:solidFill>
                  <a:srgbClr val="FFFFFF"/>
                </a:solidFill>
                <a:latin typeface="Arial"/>
                <a:cs typeface="Arial"/>
              </a:rPr>
              <a:t>l'appuntamento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45" dirty="0">
                <a:solidFill>
                  <a:srgbClr val="FFFFFF"/>
                </a:solidFill>
                <a:latin typeface="Arial"/>
                <a:cs typeface="Arial"/>
              </a:rPr>
              <a:t>successivo </a:t>
            </a:r>
            <a:r>
              <a:rPr sz="2900" b="1" spc="-7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75" dirty="0">
                <a:solidFill>
                  <a:srgbClr val="FFFFFF"/>
                </a:solidFill>
                <a:latin typeface="Arial"/>
                <a:cs typeface="Arial"/>
              </a:rPr>
              <a:t>follow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sz="2900" b="1" spc="70" dirty="0">
                <a:solidFill>
                  <a:srgbClr val="FFFFFF"/>
                </a:solidFill>
                <a:latin typeface="Arial"/>
                <a:cs typeface="Arial"/>
              </a:rPr>
              <a:t>con </a:t>
            </a:r>
            <a:r>
              <a:rPr sz="2900" b="1" spc="235" dirty="0">
                <a:solidFill>
                  <a:srgbClr val="FFFFFF"/>
                </a:solidFill>
                <a:latin typeface="Arial"/>
                <a:cs typeface="Arial"/>
              </a:rPr>
              <a:t>tanto </a:t>
            </a:r>
            <a:r>
              <a:rPr sz="2900" b="1" spc="114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2900" b="1" spc="135" dirty="0">
                <a:solidFill>
                  <a:srgbClr val="FFFFFF"/>
                </a:solidFill>
                <a:latin typeface="Arial"/>
                <a:cs typeface="Arial"/>
              </a:rPr>
              <a:t>invio </a:t>
            </a:r>
            <a:r>
              <a:rPr sz="2900" b="1" spc="155" dirty="0">
                <a:solidFill>
                  <a:srgbClr val="FFFFFF"/>
                </a:solidFill>
                <a:latin typeface="Arial"/>
                <a:cs typeface="Arial"/>
              </a:rPr>
              <a:t>dell'elaborato, insieme </a:t>
            </a:r>
            <a:r>
              <a:rPr sz="2900" b="1" spc="145" dirty="0">
                <a:solidFill>
                  <a:srgbClr val="FFFFFF"/>
                </a:solidFill>
                <a:latin typeface="Arial"/>
                <a:cs typeface="Arial"/>
              </a:rPr>
              <a:t>ad </a:t>
            </a:r>
            <a:r>
              <a:rPr sz="2900" b="1" spc="175" dirty="0">
                <a:solidFill>
                  <a:srgbClr val="FFFFFF"/>
                </a:solidFill>
                <a:latin typeface="Arial"/>
                <a:cs typeface="Arial"/>
              </a:rPr>
              <a:t>immagini/video, </a:t>
            </a:r>
            <a:r>
              <a:rPr sz="2900" b="1" spc="165" dirty="0">
                <a:solidFill>
                  <a:srgbClr val="FFFFFF"/>
                </a:solidFill>
                <a:latin typeface="Arial"/>
                <a:cs typeface="Arial"/>
              </a:rPr>
              <a:t>ai </a:t>
            </a:r>
            <a:r>
              <a:rPr sz="2900" b="1" spc="95" dirty="0">
                <a:solidFill>
                  <a:srgbClr val="FFFFFF"/>
                </a:solidFill>
                <a:latin typeface="Arial"/>
                <a:cs typeface="Arial"/>
              </a:rPr>
              <a:t>colleghi </a:t>
            </a:r>
            <a:r>
              <a:rPr sz="29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00" b="1" spc="130" dirty="0">
                <a:solidFill>
                  <a:srgbClr val="FFFFFF"/>
                </a:solidFill>
                <a:latin typeface="Arial"/>
                <a:cs typeface="Arial"/>
              </a:rPr>
              <a:t>giornalisti.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585" dirty="0"/>
              <a:t>S</a:t>
            </a:r>
            <a:r>
              <a:rPr spc="155" dirty="0"/>
              <a:t>I</a:t>
            </a:r>
            <a:r>
              <a:rPr spc="-175" dirty="0"/>
              <a:t>T</a:t>
            </a:r>
            <a:r>
              <a:rPr spc="-150" dirty="0"/>
              <a:t>O</a:t>
            </a:r>
            <a:r>
              <a:rPr spc="-365" dirty="0"/>
              <a:t> </a:t>
            </a:r>
            <a:r>
              <a:rPr spc="195" dirty="0"/>
              <a:t>W</a:t>
            </a:r>
            <a:r>
              <a:rPr spc="-80" dirty="0"/>
              <a:t>E</a:t>
            </a:r>
            <a:r>
              <a:rPr spc="210" dirty="0"/>
              <a:t>B</a:t>
            </a:r>
            <a:r>
              <a:rPr spc="-470" dirty="0"/>
              <a:t>:</a:t>
            </a:r>
            <a:r>
              <a:rPr spc="-365" dirty="0"/>
              <a:t> </a:t>
            </a:r>
            <a:r>
              <a:rPr spc="-5" dirty="0"/>
              <a:t>N</a:t>
            </a:r>
            <a:r>
              <a:rPr spc="-80" dirty="0"/>
              <a:t>E</a:t>
            </a:r>
            <a:r>
              <a:rPr spc="150" dirty="0"/>
              <a:t>X</a:t>
            </a:r>
            <a:r>
              <a:rPr spc="-170" dirty="0"/>
              <a:t>T</a:t>
            </a:r>
            <a:r>
              <a:rPr spc="-365" dirty="0"/>
              <a:t> </a:t>
            </a:r>
            <a:r>
              <a:rPr spc="585" dirty="0"/>
              <a:t>S</a:t>
            </a:r>
            <a:r>
              <a:rPr spc="-175" dirty="0"/>
              <a:t>T</a:t>
            </a:r>
            <a:r>
              <a:rPr spc="-80" dirty="0"/>
              <a:t>E</a:t>
            </a:r>
            <a:r>
              <a:rPr spc="200" dirty="0"/>
              <a:t>P</a:t>
            </a:r>
            <a:r>
              <a:rPr spc="59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000" y="2138331"/>
            <a:ext cx="16220440" cy="749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7000">
              <a:lnSpc>
                <a:spcPct val="116700"/>
              </a:lnSpc>
              <a:spcBef>
                <a:spcPts val="95"/>
              </a:spcBef>
            </a:pPr>
            <a:r>
              <a:rPr sz="3000" b="1" spc="215" dirty="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sz="3000" b="1" spc="55" dirty="0">
                <a:solidFill>
                  <a:srgbClr val="FFFFFF"/>
                </a:solidFill>
                <a:latin typeface="Arial"/>
                <a:cs typeface="Arial"/>
              </a:rPr>
              <a:t>corso </a:t>
            </a:r>
            <a:r>
              <a:rPr sz="3000" b="1" spc="145" dirty="0">
                <a:solidFill>
                  <a:srgbClr val="FFFFFF"/>
                </a:solidFill>
                <a:latin typeface="Arial"/>
                <a:cs typeface="Arial"/>
              </a:rPr>
              <a:t>delle </a:t>
            </a:r>
            <a:r>
              <a:rPr sz="3000" b="1" spc="225" dirty="0">
                <a:solidFill>
                  <a:srgbClr val="FFFFFF"/>
                </a:solidFill>
                <a:latin typeface="Arial"/>
                <a:cs typeface="Arial"/>
              </a:rPr>
              <a:t>ultime </a:t>
            </a:r>
            <a:r>
              <a:rPr sz="3000" b="1" spc="200" dirty="0">
                <a:solidFill>
                  <a:srgbClr val="FFFFFF"/>
                </a:solidFill>
                <a:latin typeface="Arial"/>
                <a:cs typeface="Arial"/>
              </a:rPr>
              <a:t>settimane, </a:t>
            </a:r>
            <a:r>
              <a:rPr sz="3000" b="1" spc="140" dirty="0">
                <a:solidFill>
                  <a:srgbClr val="FFFFFF"/>
                </a:solidFill>
                <a:latin typeface="Arial"/>
                <a:cs typeface="Arial"/>
              </a:rPr>
              <a:t>il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sito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3000" b="1" spc="190" dirty="0">
                <a:solidFill>
                  <a:srgbClr val="FFFFFF"/>
                </a:solidFill>
                <a:latin typeface="Arial"/>
                <a:cs typeface="Arial"/>
              </a:rPr>
              <a:t>stato </a:t>
            </a:r>
            <a:r>
              <a:rPr sz="3000" b="1" spc="145" dirty="0">
                <a:solidFill>
                  <a:srgbClr val="FFFFFF"/>
                </a:solidFill>
                <a:latin typeface="Arial"/>
                <a:cs typeface="Arial"/>
              </a:rPr>
              <a:t>aggiornato </a:t>
            </a:r>
            <a:r>
              <a:rPr sz="3000" b="1" spc="16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000" b="1" spc="225" dirty="0">
                <a:solidFill>
                  <a:srgbClr val="FFFFFF"/>
                </a:solidFill>
                <a:latin typeface="Arial"/>
                <a:cs typeface="Arial"/>
              </a:rPr>
              <a:t>totale </a:t>
            </a:r>
            <a:r>
              <a:rPr sz="3000" b="1" spc="80" dirty="0">
                <a:solidFill>
                  <a:srgbClr val="FFFFFF"/>
                </a:solidFill>
                <a:latin typeface="Arial"/>
                <a:cs typeface="Arial"/>
              </a:rPr>
              <a:t>accordo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3000" b="1" spc="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90" dirty="0">
                <a:solidFill>
                  <a:srgbClr val="FFFFFF"/>
                </a:solidFill>
                <a:latin typeface="Arial"/>
                <a:cs typeface="Arial"/>
              </a:rPr>
              <a:t>consivisione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65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40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75" dirty="0">
                <a:solidFill>
                  <a:srgbClr val="FFFFFF"/>
                </a:solidFill>
                <a:latin typeface="Arial"/>
                <a:cs typeface="Arial"/>
              </a:rPr>
              <a:t>team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25" dirty="0">
                <a:solidFill>
                  <a:srgbClr val="FFFFFF"/>
                </a:solidFill>
                <a:latin typeface="Arial"/>
                <a:cs typeface="Arial"/>
              </a:rPr>
              <a:t>grazie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80" dirty="0">
                <a:solidFill>
                  <a:srgbClr val="FFFFFF"/>
                </a:solidFill>
                <a:latin typeface="Arial"/>
                <a:cs typeface="Arial"/>
              </a:rPr>
              <a:t>contenuti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00" dirty="0">
                <a:solidFill>
                  <a:srgbClr val="FFFFFF"/>
                </a:solidFill>
                <a:latin typeface="Arial"/>
                <a:cs typeface="Arial"/>
              </a:rPr>
              <a:t>che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0" dirty="0">
                <a:solidFill>
                  <a:srgbClr val="FFFFFF"/>
                </a:solidFill>
                <a:latin typeface="Arial"/>
                <a:cs typeface="Arial"/>
              </a:rPr>
              <a:t>riprendevano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80" dirty="0">
                <a:solidFill>
                  <a:srgbClr val="FFFFFF"/>
                </a:solidFill>
                <a:latin typeface="Arial"/>
                <a:cs typeface="Arial"/>
              </a:rPr>
              <a:t>quanto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0" dirty="0">
                <a:solidFill>
                  <a:srgbClr val="FFFFFF"/>
                </a:solidFill>
                <a:latin typeface="Arial"/>
                <a:cs typeface="Arial"/>
              </a:rPr>
              <a:t>descritto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45" dirty="0">
                <a:solidFill>
                  <a:srgbClr val="FFFFFF"/>
                </a:solidFill>
                <a:latin typeface="Arial"/>
                <a:cs typeface="Arial"/>
              </a:rPr>
              <a:t>dai </a:t>
            </a:r>
            <a:r>
              <a:rPr sz="3000" b="1" spc="-8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0" dirty="0">
                <a:solidFill>
                  <a:srgbClr val="FFFFFF"/>
                </a:solidFill>
                <a:latin typeface="Arial"/>
                <a:cs typeface="Arial"/>
              </a:rPr>
              <a:t>comunicati </a:t>
            </a:r>
            <a:r>
              <a:rPr sz="3000" b="1" spc="190" dirty="0">
                <a:solidFill>
                  <a:srgbClr val="FFFFFF"/>
                </a:solidFill>
                <a:latin typeface="Arial"/>
                <a:cs typeface="Arial"/>
              </a:rPr>
              <a:t>stampa </a:t>
            </a:r>
            <a:r>
              <a:rPr sz="3000" b="1" spc="165" dirty="0">
                <a:solidFill>
                  <a:srgbClr val="FFFFFF"/>
                </a:solidFill>
                <a:latin typeface="Arial"/>
                <a:cs typeface="Arial"/>
              </a:rPr>
              <a:t>realizzati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3000" b="1" spc="215" dirty="0">
                <a:solidFill>
                  <a:srgbClr val="FFFFFF"/>
                </a:solidFill>
                <a:latin typeface="Arial"/>
                <a:cs typeface="Arial"/>
              </a:rPr>
              <a:t>diramati </a:t>
            </a:r>
            <a:r>
              <a:rPr sz="3000" b="1" spc="16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fine </a:t>
            </a:r>
            <a:r>
              <a:rPr sz="3000" b="1" spc="114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3000" b="1" spc="215" dirty="0">
                <a:solidFill>
                  <a:srgbClr val="FFFFFF"/>
                </a:solidFill>
                <a:latin typeface="Arial"/>
                <a:cs typeface="Arial"/>
              </a:rPr>
              <a:t>catturare </a:t>
            </a:r>
            <a:r>
              <a:rPr sz="3000" b="1" spc="165" dirty="0">
                <a:solidFill>
                  <a:srgbClr val="FFFFFF"/>
                </a:solidFill>
                <a:latin typeface="Arial"/>
                <a:cs typeface="Arial"/>
              </a:rPr>
              <a:t>l’attenzione </a:t>
            </a:r>
            <a:r>
              <a:rPr sz="3000" b="1" spc="105" dirty="0">
                <a:solidFill>
                  <a:srgbClr val="FFFFFF"/>
                </a:solidFill>
                <a:latin typeface="Arial"/>
                <a:cs typeface="Arial"/>
              </a:rPr>
              <a:t>degli </a:t>
            </a:r>
            <a:r>
              <a:rPr sz="30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5" dirty="0">
                <a:solidFill>
                  <a:srgbClr val="FFFFFF"/>
                </a:solidFill>
                <a:latin typeface="Arial"/>
                <a:cs typeface="Arial"/>
              </a:rPr>
              <a:t>organi</a:t>
            </a:r>
            <a:r>
              <a:rPr sz="30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5" dirty="0">
                <a:solidFill>
                  <a:srgbClr val="FFFFFF"/>
                </a:solidFill>
                <a:latin typeface="Arial"/>
                <a:cs typeface="Arial"/>
              </a:rPr>
              <a:t>stampa.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  <a:spcBef>
                <a:spcPts val="5"/>
              </a:spcBef>
            </a:pPr>
            <a:r>
              <a:rPr sz="3000" b="1" spc="70" dirty="0">
                <a:solidFill>
                  <a:srgbClr val="FFFFFF"/>
                </a:solidFill>
                <a:latin typeface="Arial"/>
                <a:cs typeface="Arial"/>
              </a:rPr>
              <a:t>Dopo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95" dirty="0">
                <a:solidFill>
                  <a:srgbClr val="FFFFFF"/>
                </a:solidFill>
                <a:latin typeface="Arial"/>
                <a:cs typeface="Arial"/>
              </a:rPr>
              <a:t>aver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5" dirty="0">
                <a:solidFill>
                  <a:srgbClr val="FFFFFF"/>
                </a:solidFill>
                <a:latin typeface="Arial"/>
                <a:cs typeface="Arial"/>
              </a:rPr>
              <a:t>analizzato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60" dirty="0">
                <a:solidFill>
                  <a:srgbClr val="FFFFFF"/>
                </a:solidFill>
                <a:latin typeface="Arial"/>
                <a:cs typeface="Arial"/>
              </a:rPr>
              <a:t>attentamente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0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diverse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Arial"/>
                <a:cs typeface="Arial"/>
              </a:rPr>
              <a:t>sezioni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5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75" dirty="0">
                <a:solidFill>
                  <a:srgbClr val="FFFFFF"/>
                </a:solidFill>
                <a:latin typeface="Arial"/>
                <a:cs typeface="Arial"/>
              </a:rPr>
              <a:t>website,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5" dirty="0">
                <a:solidFill>
                  <a:srgbClr val="FFFFFF"/>
                </a:solidFill>
                <a:latin typeface="Arial"/>
                <a:cs typeface="Arial"/>
              </a:rPr>
              <a:t>l’obiettivo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70" dirty="0">
                <a:solidFill>
                  <a:srgbClr val="FFFFFF"/>
                </a:solidFill>
                <a:latin typeface="Arial"/>
                <a:cs typeface="Arial"/>
              </a:rPr>
              <a:t>ora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è </a:t>
            </a:r>
            <a:r>
              <a:rPr sz="3000" b="1" spc="-8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40" dirty="0">
                <a:solidFill>
                  <a:srgbClr val="FFFFFF"/>
                </a:solidFill>
                <a:latin typeface="Arial"/>
                <a:cs typeface="Arial"/>
              </a:rPr>
              <a:t>aggiornare il </a:t>
            </a:r>
            <a:r>
              <a:rPr sz="3000" b="1" spc="100" dirty="0">
                <a:solidFill>
                  <a:srgbClr val="FFFFFF"/>
                </a:solidFill>
                <a:latin typeface="Arial"/>
                <a:cs typeface="Arial"/>
              </a:rPr>
              <a:t>linguaggio, </a:t>
            </a:r>
            <a:r>
              <a:rPr sz="3000" b="1" spc="145" dirty="0">
                <a:solidFill>
                  <a:srgbClr val="FFFFFF"/>
                </a:solidFill>
                <a:latin typeface="Arial"/>
                <a:cs typeface="Arial"/>
              </a:rPr>
              <a:t>rendendolo </a:t>
            </a:r>
            <a:r>
              <a:rPr sz="3000" b="1" spc="140" dirty="0">
                <a:solidFill>
                  <a:srgbClr val="FFFFFF"/>
                </a:solidFill>
                <a:latin typeface="Arial"/>
                <a:cs typeface="Arial"/>
              </a:rPr>
              <a:t>più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chiaro </a:t>
            </a:r>
            <a:r>
              <a:rPr sz="3000" b="1" spc="18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3000" b="1" spc="180" dirty="0">
                <a:solidFill>
                  <a:srgbClr val="FFFFFF"/>
                </a:solidFill>
                <a:latin typeface="Arial"/>
                <a:cs typeface="Arial"/>
              </a:rPr>
              <a:t>lineare </a:t>
            </a:r>
            <a:r>
              <a:rPr sz="3000" b="1" spc="100" dirty="0">
                <a:solidFill>
                  <a:srgbClr val="FFFFFF"/>
                </a:solidFill>
                <a:latin typeface="Arial"/>
                <a:cs typeface="Arial"/>
              </a:rPr>
              <a:t>senza </a:t>
            </a:r>
            <a:r>
              <a:rPr sz="3000" b="1" spc="150" dirty="0">
                <a:solidFill>
                  <a:srgbClr val="FFFFFF"/>
                </a:solidFill>
                <a:latin typeface="Arial"/>
                <a:cs typeface="Arial"/>
              </a:rPr>
              <a:t>però </a:t>
            </a:r>
            <a:r>
              <a:rPr sz="3000" b="1" spc="175" dirty="0">
                <a:solidFill>
                  <a:srgbClr val="FFFFFF"/>
                </a:solidFill>
                <a:latin typeface="Arial"/>
                <a:cs typeface="Arial"/>
              </a:rPr>
              <a:t>perdere </a:t>
            </a:r>
            <a:r>
              <a:rPr sz="3000" b="1" spc="17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3000" b="1" spc="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0" dirty="0">
                <a:solidFill>
                  <a:srgbClr val="FFFFFF"/>
                </a:solidFill>
                <a:latin typeface="Arial"/>
                <a:cs typeface="Arial"/>
              </a:rPr>
              <a:t>scientificità</a:t>
            </a:r>
            <a:r>
              <a:rPr sz="30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5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00" dirty="0">
                <a:solidFill>
                  <a:srgbClr val="FFFFFF"/>
                </a:solidFill>
                <a:latin typeface="Arial"/>
                <a:cs typeface="Arial"/>
              </a:rPr>
              <a:t>linguaggio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65" dirty="0">
                <a:solidFill>
                  <a:srgbClr val="FFFFFF"/>
                </a:solidFill>
                <a:latin typeface="Arial"/>
                <a:cs typeface="Arial"/>
              </a:rPr>
              <a:t>stesso.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Arial"/>
              <a:cs typeface="Arial"/>
            </a:endParaRPr>
          </a:p>
          <a:p>
            <a:pPr marL="12700" marR="577850">
              <a:lnSpc>
                <a:spcPct val="116700"/>
              </a:lnSpc>
            </a:pPr>
            <a:r>
              <a:rPr sz="3000" b="1" spc="17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Arial"/>
                <a:cs typeface="Arial"/>
              </a:rPr>
              <a:t>processo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14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40" dirty="0">
                <a:solidFill>
                  <a:srgbClr val="FFFFFF"/>
                </a:solidFill>
                <a:latin typeface="Arial"/>
                <a:cs typeface="Arial"/>
              </a:rPr>
              <a:t>rework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20" dirty="0">
                <a:solidFill>
                  <a:srgbClr val="FFFFFF"/>
                </a:solidFill>
                <a:latin typeface="Arial"/>
                <a:cs typeface="Arial"/>
              </a:rPr>
              <a:t>coinvolgerà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300" dirty="0">
                <a:solidFill>
                  <a:srgbClr val="FFFFFF"/>
                </a:solidFill>
                <a:latin typeface="Arial"/>
                <a:cs typeface="Arial"/>
              </a:rPr>
              <a:t>tutte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0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Arial"/>
                <a:cs typeface="Arial"/>
              </a:rPr>
              <a:t>sezioni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25" dirty="0">
                <a:solidFill>
                  <a:srgbClr val="FFFFFF"/>
                </a:solidFill>
                <a:latin typeface="Arial"/>
                <a:cs typeface="Arial"/>
              </a:rPr>
              <a:t>dello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70" dirty="0">
                <a:solidFill>
                  <a:srgbClr val="FFFFFF"/>
                </a:solidFill>
                <a:latin typeface="Arial"/>
                <a:cs typeface="Arial"/>
              </a:rPr>
              <a:t>stesso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75" dirty="0">
                <a:solidFill>
                  <a:srgbClr val="FFFFFF"/>
                </a:solidFill>
                <a:latin typeface="Arial"/>
                <a:cs typeface="Arial"/>
              </a:rPr>
              <a:t>website,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10" dirty="0">
                <a:solidFill>
                  <a:srgbClr val="FFFFFF"/>
                </a:solidFill>
                <a:latin typeface="Arial"/>
                <a:cs typeface="Arial"/>
              </a:rPr>
              <a:t>partire </a:t>
            </a:r>
            <a:r>
              <a:rPr sz="3000" b="1" spc="-8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5" dirty="0">
                <a:solidFill>
                  <a:srgbClr val="FFFFFF"/>
                </a:solidFill>
                <a:latin typeface="Arial"/>
                <a:cs typeface="Arial"/>
              </a:rPr>
              <a:t>dalla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00" dirty="0">
                <a:solidFill>
                  <a:srgbClr val="FFFFFF"/>
                </a:solidFill>
                <a:latin typeface="Arial"/>
                <a:cs typeface="Arial"/>
              </a:rPr>
              <a:t>prima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85" dirty="0">
                <a:solidFill>
                  <a:srgbClr val="FFFFFF"/>
                </a:solidFill>
                <a:latin typeface="Arial"/>
                <a:cs typeface="Arial"/>
              </a:rPr>
              <a:t>scheda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95" dirty="0">
                <a:solidFill>
                  <a:srgbClr val="FFFFFF"/>
                </a:solidFill>
                <a:latin typeface="Arial"/>
                <a:cs typeface="Arial"/>
              </a:rPr>
              <a:t>denominata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0" dirty="0">
                <a:solidFill>
                  <a:srgbClr val="FFFFFF"/>
                </a:solidFill>
                <a:latin typeface="Arial"/>
                <a:cs typeface="Arial"/>
              </a:rPr>
              <a:t>“Chi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70" dirty="0">
                <a:solidFill>
                  <a:srgbClr val="FFFFFF"/>
                </a:solidFill>
                <a:latin typeface="Arial"/>
                <a:cs typeface="Arial"/>
              </a:rPr>
              <a:t>Siamo”.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Arial"/>
              <a:cs typeface="Arial"/>
            </a:endParaRPr>
          </a:p>
          <a:p>
            <a:pPr marL="12700" marR="521970">
              <a:lnSpc>
                <a:spcPct val="116700"/>
              </a:lnSpc>
            </a:pPr>
            <a:r>
              <a:rPr sz="3000" b="1" spc="19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0" dirty="0">
                <a:solidFill>
                  <a:srgbClr val="FFFFFF"/>
                </a:solidFill>
                <a:latin typeface="Arial"/>
                <a:cs typeface="Arial"/>
              </a:rPr>
              <a:t>vista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45" dirty="0">
                <a:solidFill>
                  <a:srgbClr val="FFFFFF"/>
                </a:solidFill>
                <a:latin typeface="Arial"/>
                <a:cs typeface="Arial"/>
              </a:rPr>
              <a:t>delle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14" dirty="0">
                <a:solidFill>
                  <a:srgbClr val="FFFFFF"/>
                </a:solidFill>
                <a:latin typeface="Arial"/>
                <a:cs typeface="Arial"/>
              </a:rPr>
              <a:t>prossime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210" dirty="0">
                <a:solidFill>
                  <a:srgbClr val="FFFFFF"/>
                </a:solidFill>
                <a:latin typeface="Arial"/>
                <a:cs typeface="Arial"/>
              </a:rPr>
              <a:t>settimane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35" dirty="0">
                <a:solidFill>
                  <a:srgbClr val="FFFFFF"/>
                </a:solidFill>
                <a:latin typeface="Arial"/>
                <a:cs typeface="Arial"/>
              </a:rPr>
              <a:t>si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80" dirty="0">
                <a:solidFill>
                  <a:srgbClr val="FFFFFF"/>
                </a:solidFill>
                <a:latin typeface="Arial"/>
                <a:cs typeface="Arial"/>
              </a:rPr>
              <a:t>consiglia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7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3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realizzazione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50" dirty="0">
                <a:solidFill>
                  <a:srgbClr val="FFFFFF"/>
                </a:solidFill>
                <a:latin typeface="Arial"/>
                <a:cs typeface="Arial"/>
              </a:rPr>
              <a:t>della</a:t>
            </a:r>
            <a:r>
              <a:rPr sz="3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sottosezione </a:t>
            </a:r>
            <a:r>
              <a:rPr sz="3000" b="1" spc="-8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50" dirty="0">
                <a:solidFill>
                  <a:srgbClr val="FFFFFF"/>
                </a:solidFill>
                <a:latin typeface="Arial"/>
                <a:cs typeface="Arial"/>
              </a:rPr>
              <a:t>“Rassegna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Arial"/>
                <a:cs typeface="Arial"/>
              </a:rPr>
              <a:t>Stampa”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65" dirty="0">
                <a:solidFill>
                  <a:srgbClr val="FFFFFF"/>
                </a:solidFill>
                <a:latin typeface="Arial"/>
                <a:cs typeface="Arial"/>
              </a:rPr>
              <a:t>sotto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7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85" dirty="0">
                <a:solidFill>
                  <a:srgbClr val="FFFFFF"/>
                </a:solidFill>
                <a:latin typeface="Arial"/>
                <a:cs typeface="Arial"/>
              </a:rPr>
              <a:t>scheda</a:t>
            </a:r>
            <a:r>
              <a:rPr sz="3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20" dirty="0">
                <a:solidFill>
                  <a:srgbClr val="FFFFFF"/>
                </a:solidFill>
                <a:latin typeface="Arial"/>
                <a:cs typeface="Arial"/>
              </a:rPr>
              <a:t>“News”.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670CBB96F6CA4DB65262900CFE132B" ma:contentTypeVersion="17" ma:contentTypeDescription="Creare un nuovo documento." ma:contentTypeScope="" ma:versionID="da1f2eecae065ae444539356728fca01">
  <xsd:schema xmlns:xsd="http://www.w3.org/2001/XMLSchema" xmlns:xs="http://www.w3.org/2001/XMLSchema" xmlns:p="http://schemas.microsoft.com/office/2006/metadata/properties" xmlns:ns2="a132fbb7-b71c-4ed5-9e28-4b1e37ad032c" xmlns:ns3="4aedc69c-69ec-40fc-8bf0-0d01cc85ad03" targetNamespace="http://schemas.microsoft.com/office/2006/metadata/properties" ma:root="true" ma:fieldsID="291d418f301afc41d931c44814e0a561" ns2:_="" ns3:_="">
    <xsd:import namespace="a132fbb7-b71c-4ed5-9e28-4b1e37ad032c"/>
    <xsd:import namespace="4aedc69c-69ec-40fc-8bf0-0d01cc85a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bb7-b71c-4ed5-9e28-4b1e37ad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61b086e8-996c-48cb-b88e-344165895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c69c-69ec-40fc-8bf0-0d01cc85a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7cbd720-6070-4f49-8972-1022137b1f61}" ma:internalName="TaxCatchAll" ma:showField="CatchAllData" ma:web="4aedc69c-69ec-40fc-8bf0-0d01cc85ad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edc69c-69ec-40fc-8bf0-0d01cc85ad03" xsi:nil="true"/>
    <lcf76f155ced4ddcb4097134ff3c332f xmlns="a132fbb7-b71c-4ed5-9e28-4b1e37ad032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079CA2-B253-4644-A31B-D54096479715}"/>
</file>

<file path=customXml/itemProps2.xml><?xml version="1.0" encoding="utf-8"?>
<ds:datastoreItem xmlns:ds="http://schemas.openxmlformats.org/officeDocument/2006/customXml" ds:itemID="{97D95E55-B69C-40EC-9D2D-176FAD8D7F67}"/>
</file>

<file path=customXml/itemProps3.xml><?xml version="1.0" encoding="utf-8"?>
<ds:datastoreItem xmlns:ds="http://schemas.openxmlformats.org/officeDocument/2006/customXml" ds:itemID="{CF868B4A-AF03-4979-8A47-D219A852CE2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1029</Words>
  <Application>Microsoft Office PowerPoint</Application>
  <PresentationFormat>Personalizzato</PresentationFormat>
  <Paragraphs>65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Verdana</vt:lpstr>
      <vt:lpstr>Office Theme</vt:lpstr>
      <vt:lpstr>Piano di comunicazione</vt:lpstr>
      <vt:lpstr>SOMMARIO</vt:lpstr>
      <vt:lpstr>OBIETTIVI DEL PIANO DI COMUNICAZIONE</vt:lpstr>
      <vt:lpstr>MODALITÀ DI LAVORO</vt:lpstr>
      <vt:lpstr>RASSEGNA STAMPA &amp; SEGNALAZIONI MEDIA</vt:lpstr>
      <vt:lpstr>PROPOSTE DI TAGLI COMUNICATIVI: ECONOMIA</vt:lpstr>
      <vt:lpstr>PROPOSTE DI TAGLI COMUNICATIVI: HEALTH</vt:lpstr>
      <vt:lpstr>EVENTI: ORGANIZZAZIONE &amp; FOLLOW UP</vt:lpstr>
      <vt:lpstr>SITO WEB: NEXT STEPS</vt:lpstr>
      <vt:lpstr>SOCIAL: LINKEDIN &amp; FACEBOOK</vt:lpstr>
      <vt:lpstr>Progetto a cura di Giacomo Beretta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FRRB_Piano di Comunicazione</dc:title>
  <dc:creator>giacomoberetta20</dc:creator>
  <cp:keywords>DAFnmNp8uLA,BADQvoN0sxc</cp:keywords>
  <cp:lastModifiedBy>Veronica Comi</cp:lastModifiedBy>
  <cp:revision>1</cp:revision>
  <dcterms:created xsi:type="dcterms:W3CDTF">2023-11-04T14:02:00Z</dcterms:created>
  <dcterms:modified xsi:type="dcterms:W3CDTF">2023-11-07T15:11:55Z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2023-11-04T00:00:00Z</vt:filetime>
  </property>
  <property fmtid="{D5CDD505-2E9C-101B-9397-08002B2CF9AE}" pid="3" name="Creator">
    <vt:lpwstr>Canva</vt:lpwstr>
  </property>
  <property fmtid="{D5CDD505-2E9C-101B-9397-08002B2CF9AE}" pid="4" name="LastSaved">
    <vt:filetime>2023-11-04T00:00:00Z</vt:filetime>
  </property>
  <property fmtid="{D5CDD505-2E9C-101B-9397-08002B2CF9AE}" pid="5" name="ContentTypeId">
    <vt:lpwstr>0x01010011670CBB96F6CA4DB65262900CFE132B</vt:lpwstr>
  </property>
</Properties>
</file>